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98" r:id="rId1"/>
  </p:sldMasterIdLst>
  <p:notesMasterIdLst>
    <p:notesMasterId r:id="rId38"/>
  </p:notesMasterIdLst>
  <p:handoutMasterIdLst>
    <p:handoutMasterId r:id="rId39"/>
  </p:handoutMasterIdLst>
  <p:sldIdLst>
    <p:sldId id="260" r:id="rId2"/>
    <p:sldId id="333" r:id="rId3"/>
    <p:sldId id="275" r:id="rId4"/>
    <p:sldId id="256" r:id="rId5"/>
    <p:sldId id="316" r:id="rId6"/>
    <p:sldId id="269" r:id="rId7"/>
    <p:sldId id="334" r:id="rId8"/>
    <p:sldId id="326" r:id="rId9"/>
    <p:sldId id="319" r:id="rId10"/>
    <p:sldId id="321" r:id="rId11"/>
    <p:sldId id="322" r:id="rId12"/>
    <p:sldId id="318" r:id="rId13"/>
    <p:sldId id="299" r:id="rId14"/>
    <p:sldId id="305" r:id="rId15"/>
    <p:sldId id="340" r:id="rId16"/>
    <p:sldId id="344" r:id="rId17"/>
    <p:sldId id="345" r:id="rId18"/>
    <p:sldId id="342" r:id="rId19"/>
    <p:sldId id="346" r:id="rId20"/>
    <p:sldId id="308" r:id="rId21"/>
    <p:sldId id="310" r:id="rId22"/>
    <p:sldId id="350" r:id="rId23"/>
    <p:sldId id="351" r:id="rId24"/>
    <p:sldId id="263" r:id="rId25"/>
    <p:sldId id="262" r:id="rId26"/>
    <p:sldId id="355" r:id="rId27"/>
    <p:sldId id="335" r:id="rId28"/>
    <p:sldId id="336" r:id="rId29"/>
    <p:sldId id="315" r:id="rId30"/>
    <p:sldId id="348" r:id="rId31"/>
    <p:sldId id="353" r:id="rId32"/>
    <p:sldId id="324" r:id="rId33"/>
    <p:sldId id="337" r:id="rId34"/>
    <p:sldId id="338" r:id="rId35"/>
    <p:sldId id="352" r:id="rId36"/>
    <p:sldId id="354" r:id="rId37"/>
  </p:sldIdLst>
  <p:sldSz cx="9144000" cy="6858000" type="screen4x3"/>
  <p:notesSz cx="6807200" cy="9939338"/>
  <p:embeddedFontLst>
    <p:embeddedFont>
      <p:font typeface="Calibri Light" panose="020F0302020204030204" pitchFamily="34" charset="0"/>
      <p:regular r:id="rId40"/>
      <p: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</p:embeddedFontLst>
  <p:custDataLst>
    <p:tags r:id="rId47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94649" autoAdjust="0"/>
  </p:normalViewPr>
  <p:slideViewPr>
    <p:cSldViewPr snapToGrid="0">
      <p:cViewPr varScale="1">
        <p:scale>
          <a:sx n="67" d="100"/>
          <a:sy n="67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4" d="100"/>
          <a:sy n="7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5E8A-CF43-4A0E-9AF5-FEEC3A7FAB14}" type="datetimeFigureOut">
              <a:rPr kumimoji="1" lang="ja-JP" altLang="en-US" smtClean="0"/>
              <a:t>2019/12/12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9AE6B-897E-4EB5-AC04-200E416F45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254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7E3C5-68DE-4FEA-962E-6EB08DD0933E}" type="datetimeFigureOut">
              <a:rPr kumimoji="1" lang="ja-JP" altLang="en-US" smtClean="0"/>
              <a:t>2019/12/12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403AF-236B-4C62-B105-A269DE408F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82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9478D-698A-4A9D-9C4C-DFD4ECDDEFE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146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03AF-236B-4C62-B105-A269DE408F9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833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03AF-236B-4C62-B105-A269DE408F9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195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03AF-236B-4C62-B105-A269DE408F9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395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03AF-236B-4C62-B105-A269DE408F9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22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B54FE-72EF-4BD8-AED8-B06C37476A87}" type="datetime1">
              <a:rPr kumimoji="1" lang="ja-JP" altLang="en-US" smtClean="0"/>
              <a:t>2019/12/12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371C470-0AF1-45BF-BF9C-549292C76EE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7830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83E14-165E-4014-8A9F-08C91E8FF7CB}" type="datetime1">
              <a:rPr kumimoji="1" lang="ja-JP" altLang="en-US" smtClean="0"/>
              <a:t>2019/12/12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515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7B63-341C-441E-B513-7A2D0ADD0CF4}" type="datetime1">
              <a:rPr kumimoji="1" lang="ja-JP" altLang="en-US" smtClean="0"/>
              <a:t>2019/12/12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689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FE6A-40C1-4D5C-A921-FFB912DC6AA5}" type="datetime1">
              <a:rPr kumimoji="1" lang="ja-JP" altLang="en-US" smtClean="0"/>
              <a:t>2019/12/12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371C470-0AF1-45BF-BF9C-549292C76EE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28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79E10-0C75-4944-B996-DD87CA0E16AC}" type="datetime1">
              <a:rPr kumimoji="1" lang="ja-JP" altLang="en-US" smtClean="0"/>
              <a:t>2019/12/12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23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0CD5-6943-412A-83CA-BDB735599E0D}" type="datetime1">
              <a:rPr kumimoji="1" lang="ja-JP" altLang="en-US" smtClean="0"/>
              <a:t>2019/12/12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16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555F5-4162-469D-8EF2-01E225689B0B}" type="datetime1">
              <a:rPr kumimoji="1" lang="ja-JP" altLang="en-US" smtClean="0"/>
              <a:t>2019/12/12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12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71A8-327F-49A2-BA22-62B8B6894931}" type="datetime1">
              <a:rPr kumimoji="1" lang="ja-JP" altLang="en-US" smtClean="0"/>
              <a:t>2019/12/12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371C470-0AF1-45BF-BF9C-549292C76EE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850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5519-3046-41B0-A275-964E3B18B9DA}" type="datetime1">
              <a:rPr kumimoji="1" lang="ja-JP" altLang="en-US" smtClean="0"/>
              <a:t>2019/12/12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C371C470-0AF1-45BF-BF9C-549292C76EE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7805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705B-B992-4C42-AF26-DBF30D101131}" type="datetime1">
              <a:rPr kumimoji="1" lang="ja-JP" altLang="en-US" smtClean="0"/>
              <a:t>2019/12/12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759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9137-2884-4A45-A82B-0D6870AE5810}" type="datetime1">
              <a:rPr kumimoji="1" lang="ja-JP" altLang="en-US" smtClean="0"/>
              <a:t>2019/12/12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96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33B33-A2E2-4B6D-BC5D-FE1550D7DF5B}" type="datetime1">
              <a:rPr kumimoji="1" lang="ja-JP" altLang="en-US" smtClean="0"/>
              <a:t>2019/12/12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1C470-0AF1-45BF-BF9C-549292C76E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76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tags" Target="../tags/tag34.xml"/><Relationship Id="rId21" Type="http://schemas.openxmlformats.org/officeDocument/2006/relationships/image" Target="../media/image51.png"/><Relationship Id="rId7" Type="http://schemas.openxmlformats.org/officeDocument/2006/relationships/tags" Target="../tags/tag38.xml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tags" Target="../tags/tag33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6.xml"/><Relationship Id="rId15" Type="http://schemas.openxmlformats.org/officeDocument/2006/relationships/image" Target="../media/image44.png"/><Relationship Id="rId10" Type="http://schemas.openxmlformats.org/officeDocument/2006/relationships/tags" Target="../tags/tag41.xml"/><Relationship Id="rId19" Type="http://schemas.openxmlformats.org/officeDocument/2006/relationships/image" Target="../media/image49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45.png"/><Relationship Id="rId22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7.png"/><Relationship Id="rId3" Type="http://schemas.openxmlformats.org/officeDocument/2006/relationships/tags" Target="../tags/tag44.xml"/><Relationship Id="rId7" Type="http://schemas.openxmlformats.org/officeDocument/2006/relationships/image" Target="../media/image53.png"/><Relationship Id="rId12" Type="http://schemas.openxmlformats.org/officeDocument/2006/relationships/image" Target="../media/image550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40.png"/><Relationship Id="rId5" Type="http://schemas.openxmlformats.org/officeDocument/2006/relationships/tags" Target="../tags/tag46.xml"/><Relationship Id="rId10" Type="http://schemas.openxmlformats.org/officeDocument/2006/relationships/image" Target="../media/image56.png"/><Relationship Id="rId4" Type="http://schemas.openxmlformats.org/officeDocument/2006/relationships/tags" Target="../tags/tag45.xml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tags" Target="../tags/tag49.xml"/><Relationship Id="rId7" Type="http://schemas.openxmlformats.org/officeDocument/2006/relationships/image" Target="../media/image60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59.png"/><Relationship Id="rId11" Type="http://schemas.openxmlformats.org/officeDocument/2006/relationships/slide" Target="slide33.xml"/><Relationship Id="rId5" Type="http://schemas.openxmlformats.org/officeDocument/2006/relationships/image" Target="../media/image58.png"/><Relationship Id="rId10" Type="http://schemas.openxmlformats.org/officeDocument/2006/relationships/slide" Target="slide3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7" Type="http://schemas.openxmlformats.org/officeDocument/2006/relationships/image" Target="../media/image6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0.png"/><Relationship Id="rId5" Type="http://schemas.openxmlformats.org/officeDocument/2006/relationships/image" Target="../media/image640.png"/><Relationship Id="rId4" Type="http://schemas.openxmlformats.org/officeDocument/2006/relationships/image" Target="../media/image6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64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63.png"/><Relationship Id="rId17" Type="http://schemas.openxmlformats.org/officeDocument/2006/relationships/image" Target="../media/image70.png"/><Relationship Id="rId2" Type="http://schemas.openxmlformats.org/officeDocument/2006/relationships/tags" Target="../tags/tag51.xml"/><Relationship Id="rId16" Type="http://schemas.openxmlformats.org/officeDocument/2006/relationships/image" Target="../media/image69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62.png"/><Relationship Id="rId5" Type="http://schemas.openxmlformats.org/officeDocument/2006/relationships/tags" Target="../tags/tag54.xml"/><Relationship Id="rId15" Type="http://schemas.openxmlformats.org/officeDocument/2006/relationships/image" Target="../media/image67.png"/><Relationship Id="rId10" Type="http://schemas.openxmlformats.org/officeDocument/2006/relationships/image" Target="../media/image61.png"/><Relationship Id="rId4" Type="http://schemas.openxmlformats.org/officeDocument/2006/relationships/tags" Target="../tags/tag53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60.xml"/><Relationship Id="rId7" Type="http://schemas.openxmlformats.org/officeDocument/2006/relationships/image" Target="../media/image72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7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1.xml"/><Relationship Id="rId9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tags" Target="../tags/tag64.xml"/><Relationship Id="rId7" Type="http://schemas.openxmlformats.org/officeDocument/2006/relationships/image" Target="../media/image75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6.xml"/><Relationship Id="rId10" Type="http://schemas.openxmlformats.org/officeDocument/2006/relationships/image" Target="../media/image78.png"/><Relationship Id="rId4" Type="http://schemas.openxmlformats.org/officeDocument/2006/relationships/tags" Target="../tags/tag65.xml"/><Relationship Id="rId9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80.png"/><Relationship Id="rId12" Type="http://schemas.openxmlformats.org/officeDocument/2006/relationships/slide" Target="slide35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79.png"/><Relationship Id="rId11" Type="http://schemas.openxmlformats.org/officeDocument/2006/relationships/image" Target="../media/image8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81.png"/><Relationship Id="rId4" Type="http://schemas.openxmlformats.org/officeDocument/2006/relationships/tags" Target="../tags/tag70.xml"/><Relationship Id="rId9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Relationship Id="rId6" Type="http://schemas.openxmlformats.org/officeDocument/2006/relationships/image" Target="../media/image98.png"/><Relationship Id="rId5" Type="http://schemas.openxmlformats.org/officeDocument/2006/relationships/image" Target="../media/image82.png"/><Relationship Id="rId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9.png"/><Relationship Id="rId3" Type="http://schemas.openxmlformats.org/officeDocument/2006/relationships/tags" Target="../tags/tag7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7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86.png"/><Relationship Id="rId5" Type="http://schemas.openxmlformats.org/officeDocument/2006/relationships/tags" Target="../tags/tag76.xml"/><Relationship Id="rId10" Type="http://schemas.openxmlformats.org/officeDocument/2006/relationships/image" Target="../media/image85.png"/><Relationship Id="rId4" Type="http://schemas.openxmlformats.org/officeDocument/2006/relationships/tags" Target="../tags/tag75.xml"/><Relationship Id="rId9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94.png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3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92.png"/><Relationship Id="rId5" Type="http://schemas.openxmlformats.org/officeDocument/2006/relationships/tags" Target="../tags/tag82.xml"/><Relationship Id="rId10" Type="http://schemas.openxmlformats.org/officeDocument/2006/relationships/image" Target="../media/image91.png"/><Relationship Id="rId4" Type="http://schemas.openxmlformats.org/officeDocument/2006/relationships/tags" Target="../tags/tag81.xml"/><Relationship Id="rId9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tags" Target="../tags/tag86.xml"/><Relationship Id="rId7" Type="http://schemas.openxmlformats.org/officeDocument/2006/relationships/image" Target="../media/image95.png"/><Relationship Id="rId12" Type="http://schemas.openxmlformats.org/officeDocument/2006/relationships/image" Target="../media/image102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1.png"/><Relationship Id="rId5" Type="http://schemas.openxmlformats.org/officeDocument/2006/relationships/tags" Target="../tags/tag88.xml"/><Relationship Id="rId10" Type="http://schemas.openxmlformats.org/officeDocument/2006/relationships/image" Target="../media/image112.png"/><Relationship Id="rId4" Type="http://schemas.openxmlformats.org/officeDocument/2006/relationships/tags" Target="../tags/tag87.xml"/><Relationship Id="rId9" Type="http://schemas.openxmlformats.org/officeDocument/2006/relationships/image" Target="../media/image1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9.xml"/><Relationship Id="rId4" Type="http://schemas.openxmlformats.org/officeDocument/2006/relationships/image" Target="../media/image1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tags" Target="../tags/tag92.xml"/><Relationship Id="rId7" Type="http://schemas.openxmlformats.org/officeDocument/2006/relationships/image" Target="../media/image105.png"/><Relationship Id="rId12" Type="http://schemas.openxmlformats.org/officeDocument/2006/relationships/image" Target="../media/image106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104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7" Type="http://schemas.openxmlformats.org/officeDocument/2006/relationships/image" Target="../media/image13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3.xml"/><Relationship Id="rId5" Type="http://schemas.openxmlformats.org/officeDocument/2006/relationships/image" Target="../media/image107.png"/><Relationship Id="rId4" Type="http://schemas.openxmlformats.org/officeDocument/2006/relationships/image" Target="../media/image129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tags" Target="../tags/tag96.xml"/><Relationship Id="rId7" Type="http://schemas.openxmlformats.org/officeDocument/2006/relationships/image" Target="../media/image109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108.png"/><Relationship Id="rId5" Type="http://schemas.openxmlformats.org/officeDocument/2006/relationships/image" Target="../media/image40.png"/><Relationship Id="rId10" Type="http://schemas.openxmlformats.org/officeDocument/2006/relationships/image" Target="../media/image110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tags" Target="../tags/tag99.xml"/><Relationship Id="rId7" Type="http://schemas.openxmlformats.org/officeDocument/2006/relationships/image" Target="../media/image113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541.png"/><Relationship Id="rId5" Type="http://schemas.openxmlformats.org/officeDocument/2006/relationships/image" Target="../media/image111.png"/><Relationship Id="rId4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tags" Target="../tags/tag102.xml"/><Relationship Id="rId7" Type="http://schemas.openxmlformats.org/officeDocument/2006/relationships/image" Target="../media/image117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115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2.xml"/><Relationship Id="rId4" Type="http://schemas.openxmlformats.org/officeDocument/2006/relationships/tags" Target="../tags/tag103.xml"/><Relationship Id="rId9" Type="http://schemas.openxmlformats.org/officeDocument/2006/relationships/image" Target="../media/image1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70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121.png"/><Relationship Id="rId5" Type="http://schemas.openxmlformats.org/officeDocument/2006/relationships/image" Target="../media/image850.png"/><Relationship Id="rId10" Type="http://schemas.openxmlformats.org/officeDocument/2006/relationships/slide" Target="slide12.xml"/><Relationship Id="rId4" Type="http://schemas.openxmlformats.org/officeDocument/2006/relationships/image" Target="../media/image840.png"/><Relationship Id="rId9" Type="http://schemas.openxmlformats.org/officeDocument/2006/relationships/image" Target="../media/image8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29.png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12" Type="http://schemas.openxmlformats.org/officeDocument/2006/relationships/image" Target="../media/image128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image" Target="../media/image126.png"/><Relationship Id="rId5" Type="http://schemas.openxmlformats.org/officeDocument/2006/relationships/tags" Target="../tags/tag110.xml"/><Relationship Id="rId10" Type="http://schemas.openxmlformats.org/officeDocument/2006/relationships/image" Target="../media/image124.png"/><Relationship Id="rId4" Type="http://schemas.openxmlformats.org/officeDocument/2006/relationships/tags" Target="../tags/tag109.xml"/><Relationship Id="rId9" Type="http://schemas.openxmlformats.org/officeDocument/2006/relationships/image" Target="../media/image123.png"/><Relationship Id="rId14" Type="http://schemas.openxmlformats.org/officeDocument/2006/relationships/image" Target="../media/image1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1.png"/><Relationship Id="rId3" Type="http://schemas.openxmlformats.org/officeDocument/2006/relationships/tags" Target="../tags/tag11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40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139.png"/><Relationship Id="rId5" Type="http://schemas.openxmlformats.org/officeDocument/2006/relationships/tags" Target="../tags/tag117.xml"/><Relationship Id="rId10" Type="http://schemas.openxmlformats.org/officeDocument/2006/relationships/image" Target="../media/image138.png"/><Relationship Id="rId4" Type="http://schemas.openxmlformats.org/officeDocument/2006/relationships/tags" Target="../tags/tag116.xml"/><Relationship Id="rId9" Type="http://schemas.openxmlformats.org/officeDocument/2006/relationships/image" Target="../media/image1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1200.png"/><Relationship Id="rId5" Type="http://schemas.openxmlformats.org/officeDocument/2006/relationships/image" Target="../media/image142.png"/><Relationship Id="rId4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0.png"/><Relationship Id="rId5" Type="http://schemas.openxmlformats.org/officeDocument/2006/relationships/tags" Target="../tags/tag6.xml"/><Relationship Id="rId10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tags" Target="../tags/tag9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6.png"/><Relationship Id="rId5" Type="http://schemas.openxmlformats.org/officeDocument/2006/relationships/tags" Target="../tags/tag12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21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7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25.png"/><Relationship Id="rId5" Type="http://schemas.openxmlformats.org/officeDocument/2006/relationships/tags" Target="../tags/tag21.xml"/><Relationship Id="rId10" Type="http://schemas.openxmlformats.org/officeDocument/2006/relationships/image" Target="../media/image24.png"/><Relationship Id="rId4" Type="http://schemas.openxmlformats.org/officeDocument/2006/relationships/tags" Target="../tags/tag20.xml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300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610.png"/><Relationship Id="rId17" Type="http://schemas.openxmlformats.org/officeDocument/2006/relationships/image" Target="../media/image33.png"/><Relationship Id="rId25" Type="http://schemas.openxmlformats.org/officeDocument/2006/relationships/image" Target="../media/image37.png"/><Relationship Id="rId2" Type="http://schemas.openxmlformats.org/officeDocument/2006/relationships/tags" Target="../tags/tag24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24" Type="http://schemas.openxmlformats.org/officeDocument/2006/relationships/image" Target="../media/image170.png"/><Relationship Id="rId5" Type="http://schemas.openxmlformats.org/officeDocument/2006/relationships/tags" Target="../tags/tag27.xml"/><Relationship Id="rId15" Type="http://schemas.openxmlformats.org/officeDocument/2006/relationships/image" Target="../media/image31.png"/><Relationship Id="rId28" Type="http://schemas.openxmlformats.org/officeDocument/2006/relationships/image" Target="../media/image320.png"/><Relationship Id="rId19" Type="http://schemas.openxmlformats.org/officeDocument/2006/relationships/image" Target="../media/image35.png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0.png"/><Relationship Id="rId27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380.png"/><Relationship Id="rId5" Type="http://schemas.openxmlformats.org/officeDocument/2006/relationships/image" Target="../media/image340.png"/><Relationship Id="rId4" Type="http://schemas.openxmlformats.org/officeDocument/2006/relationships/image" Target="../media/image39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252000" y="231450"/>
            <a:ext cx="1537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2019/12/12</a:t>
            </a:r>
            <a:r>
              <a:rPr lang="ja-JP" altLang="en-US" sz="2000" dirty="0" smtClean="0"/>
              <a:t>  </a:t>
            </a:r>
            <a:endParaRPr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153689" y="231450"/>
            <a:ext cx="5747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NCTS Annual theory Meeting 2019@NCTS, Hsinchu, Taiwan</a:t>
            </a:r>
            <a:endParaRPr lang="ja-JP" alt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865659" y="1331949"/>
            <a:ext cx="7649691" cy="1892791"/>
          </a:xfrm>
          <a:prstGeom prst="roundRect">
            <a:avLst/>
          </a:prstGeom>
          <a:noFill/>
          <a:ln w="381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280641" y="1890096"/>
                <a:ext cx="4408515" cy="7764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ja-JP" sz="3200" dirty="0" smtClean="0"/>
                  <a:t>What is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sz="3200" dirty="0" smtClean="0"/>
                  <a:t>-deformation?</a:t>
                </a:r>
                <a:endParaRPr kumimoji="1" lang="ja-JP" altLang="en-US" sz="32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0641" y="1890096"/>
                <a:ext cx="4408515" cy="776495"/>
              </a:xfrm>
              <a:prstGeom prst="rect">
                <a:avLst/>
              </a:prstGeom>
              <a:blipFill rotWithShape="0">
                <a:blip r:embed="rId3"/>
                <a:stretch>
                  <a:fillRect l="-3458" r="-3181" b="-173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/>
          <p:cNvSpPr txBox="1"/>
          <p:nvPr/>
        </p:nvSpPr>
        <p:spPr>
          <a:xfrm>
            <a:off x="4345608" y="3806598"/>
            <a:ext cx="42246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800" dirty="0" err="1" smtClean="0"/>
              <a:t>Kentaroh</a:t>
            </a:r>
            <a:r>
              <a:rPr lang="en-US" altLang="ja-JP" sz="2800" dirty="0" smtClean="0"/>
              <a:t> Yoshida</a:t>
            </a:r>
            <a:r>
              <a:rPr kumimoji="1" lang="en-US" altLang="ja-JP" sz="2800" dirty="0" smtClean="0"/>
              <a:t>  </a:t>
            </a:r>
          </a:p>
          <a:p>
            <a:pPr>
              <a:lnSpc>
                <a:spcPct val="150000"/>
              </a:lnSpc>
            </a:pPr>
            <a:r>
              <a:rPr kumimoji="1" lang="en-US" altLang="ja-JP" sz="2800" dirty="0" smtClean="0"/>
              <a:t>(Dept</a:t>
            </a:r>
            <a:r>
              <a:rPr lang="en-US" altLang="ja-JP" sz="2800" dirty="0" smtClean="0"/>
              <a:t>. of Phys., Kyoto Univ.)</a:t>
            </a:r>
            <a:endParaRPr lang="en-US" altLang="ja-JP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09" y="4028958"/>
            <a:ext cx="1339864" cy="1339864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153509" y="5851625"/>
            <a:ext cx="7085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Based on Ishii-Okumura-Sakamoto-KY, 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1906.03865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accent6">
                    <a:lumMod val="50000"/>
                  </a:schemeClr>
                </a:solidFill>
              </a:rPr>
              <a:t>and in progress</a:t>
            </a:r>
            <a:endParaRPr lang="ja-JP" altLang="en-US" sz="2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35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9549" y="799468"/>
            <a:ext cx="70630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rgbClr val="FF0000"/>
                </a:solidFill>
              </a:rPr>
              <a:t>EX</a:t>
            </a:r>
            <a:r>
              <a:rPr lang="en-US" altLang="ja-JP" dirty="0" smtClean="0"/>
              <a:t>    a free massless scalar              </a:t>
            </a:r>
            <a:r>
              <a:rPr lang="en-US" altLang="ja-JP" dirty="0" err="1" smtClean="0"/>
              <a:t>Nambu-Goto</a:t>
            </a:r>
            <a:r>
              <a:rPr lang="en-US" altLang="ja-JP" dirty="0" smtClean="0"/>
              <a:t> action (with static gauge) </a:t>
            </a:r>
            <a:endParaRPr kumimoji="1" lang="ja-JP" altLang="en-US" dirty="0"/>
          </a:p>
        </p:txBody>
      </p:sp>
      <p:sp>
        <p:nvSpPr>
          <p:cNvPr id="9" name="右矢印 8"/>
          <p:cNvSpPr/>
          <p:nvPr/>
        </p:nvSpPr>
        <p:spPr>
          <a:xfrm>
            <a:off x="3307378" y="982864"/>
            <a:ext cx="339307" cy="147315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595449" y="3807058"/>
            <a:ext cx="8395018" cy="1432942"/>
            <a:chOff x="595449" y="3807058"/>
            <a:chExt cx="8395018" cy="1432942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595449" y="3807058"/>
              <a:ext cx="6587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By putting them into the flow equation, we obtain a differential eq.,  </a:t>
              </a:r>
              <a:endParaRPr kumimoji="1" lang="ja-JP" altLang="en-US" dirty="0"/>
            </a:p>
          </p:txBody>
        </p:sp>
        <p:pic>
          <p:nvPicPr>
            <p:cNvPr id="32" name="図 3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379" y="4490354"/>
              <a:ext cx="2718395" cy="246759"/>
            </a:xfrm>
            <a:prstGeom prst="rect">
              <a:avLst/>
            </a:prstGeom>
          </p:spPr>
        </p:pic>
        <p:pic>
          <p:nvPicPr>
            <p:cNvPr id="33" name="図 3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493" y="4395644"/>
              <a:ext cx="2471268" cy="436178"/>
            </a:xfrm>
            <a:prstGeom prst="rect">
              <a:avLst/>
            </a:prstGeom>
          </p:spPr>
        </p:pic>
        <p:sp>
          <p:nvSpPr>
            <p:cNvPr id="34" name="右矢印 33"/>
            <p:cNvSpPr/>
            <p:nvPr/>
          </p:nvSpPr>
          <p:spPr>
            <a:xfrm>
              <a:off x="4523406" y="4498400"/>
              <a:ext cx="581891" cy="246759"/>
            </a:xfrm>
            <a:prstGeom prst="rightArrow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7232806" y="4932223"/>
              <a:ext cx="1757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(</a:t>
              </a:r>
              <a:r>
                <a:rPr kumimoji="1" lang="en-US" altLang="ja-JP" sz="1400" i="1" dirty="0" smtClean="0"/>
                <a:t>C</a:t>
              </a:r>
              <a:r>
                <a:rPr kumimoji="1" lang="en-US" altLang="ja-JP" sz="1400" dirty="0" smtClean="0"/>
                <a:t>: integration const.)</a:t>
              </a:r>
              <a:endParaRPr kumimoji="1" lang="ja-JP" altLang="en-US" sz="1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/>
              <p:cNvSpPr txBox="1"/>
              <p:nvPr/>
            </p:nvSpPr>
            <p:spPr>
              <a:xfrm>
                <a:off x="431686" y="217378"/>
                <a:ext cx="3834319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smtClean="0">
                    <a:solidFill>
                      <a:srgbClr val="002060"/>
                    </a:solidFill>
                  </a:rPr>
                  <a:t>1)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ja-JP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sz="2400" dirty="0" smtClean="0">
                    <a:solidFill>
                      <a:srgbClr val="002060"/>
                    </a:solidFill>
                  </a:rPr>
                  <a:t>-deformed </a:t>
                </a:r>
                <a:r>
                  <a:rPr lang="en-US" altLang="ja-JP" sz="2400" dirty="0" err="1" smtClean="0">
                    <a:solidFill>
                      <a:srgbClr val="002060"/>
                    </a:solidFill>
                  </a:rPr>
                  <a:t>Lagrangian</a:t>
                </a:r>
                <a:endParaRPr kumimoji="1" lang="ja-JP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2" name="テキスト ボックス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86" y="217378"/>
                <a:ext cx="3834319" cy="502766"/>
              </a:xfrm>
              <a:prstGeom prst="rect">
                <a:avLst/>
              </a:prstGeom>
              <a:blipFill rotWithShape="0">
                <a:blip r:embed="rId14"/>
                <a:stretch>
                  <a:fillRect l="-2544" t="-1220" r="-1272" b="-280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/>
          <p:cNvGrpSpPr/>
          <p:nvPr/>
        </p:nvGrpSpPr>
        <p:grpSpPr>
          <a:xfrm>
            <a:off x="595449" y="2467639"/>
            <a:ext cx="7978427" cy="1185254"/>
            <a:chOff x="595449" y="2467639"/>
            <a:chExt cx="7978427" cy="1185254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595449" y="2528489"/>
              <a:ext cx="6559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Then</a:t>
              </a:r>
              <a:endParaRPr kumimoji="1" lang="ja-JP" altLang="en-US" dirty="0"/>
            </a:p>
          </p:txBody>
        </p:sp>
        <p:pic>
          <p:nvPicPr>
            <p:cNvPr id="44" name="図 4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061" y="2467639"/>
              <a:ext cx="7050815" cy="534115"/>
            </a:xfrm>
            <a:prstGeom prst="rect">
              <a:avLst/>
            </a:prstGeom>
          </p:spPr>
        </p:pic>
        <p:pic>
          <p:nvPicPr>
            <p:cNvPr id="45" name="図 4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8459" y="3199858"/>
              <a:ext cx="1856700" cy="453035"/>
            </a:xfrm>
            <a:prstGeom prst="rect">
              <a:avLst/>
            </a:prstGeom>
          </p:spPr>
        </p:pic>
        <p:pic>
          <p:nvPicPr>
            <p:cNvPr id="46" name="図 45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785" y="3197200"/>
              <a:ext cx="2471268" cy="452242"/>
            </a:xfrm>
            <a:prstGeom prst="rect">
              <a:avLst/>
            </a:prstGeom>
          </p:spPr>
        </p:pic>
      </p:grpSp>
      <p:grpSp>
        <p:nvGrpSpPr>
          <p:cNvPr id="12" name="グループ化 11"/>
          <p:cNvGrpSpPr/>
          <p:nvPr/>
        </p:nvGrpSpPr>
        <p:grpSpPr>
          <a:xfrm>
            <a:off x="639913" y="5023829"/>
            <a:ext cx="7718577" cy="1407331"/>
            <a:chOff x="639913" y="5023829"/>
            <a:chExt cx="7718577" cy="1407331"/>
          </a:xfrm>
        </p:grpSpPr>
        <p:sp>
          <p:nvSpPr>
            <p:cNvPr id="36" name="テキスト ボックス 35"/>
            <p:cNvSpPr txBox="1"/>
            <p:nvPr/>
          </p:nvSpPr>
          <p:spPr>
            <a:xfrm>
              <a:off x="639913" y="5023829"/>
              <a:ext cx="3995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Thus the </a:t>
              </a:r>
              <a:r>
                <a:rPr kumimoji="1" lang="en-US" altLang="ja-JP" dirty="0" err="1" smtClean="0"/>
                <a:t>Nambu-Goto</a:t>
              </a:r>
              <a:r>
                <a:rPr kumimoji="1" lang="en-US" altLang="ja-JP" dirty="0" smtClean="0"/>
                <a:t> action is obtained</a:t>
              </a:r>
              <a:endParaRPr kumimoji="1" lang="ja-JP" altLang="en-US" dirty="0"/>
            </a:p>
          </p:txBody>
        </p:sp>
        <p:pic>
          <p:nvPicPr>
            <p:cNvPr id="39" name="図 3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8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0408" y="5752117"/>
              <a:ext cx="3289259" cy="501612"/>
            </a:xfrm>
            <a:prstGeom prst="rect">
              <a:avLst/>
            </a:prstGeom>
          </p:spPr>
        </p:pic>
        <p:sp>
          <p:nvSpPr>
            <p:cNvPr id="40" name="テキスト ボックス 39"/>
            <p:cNvSpPr txBox="1"/>
            <p:nvPr/>
          </p:nvSpPr>
          <p:spPr>
            <a:xfrm>
              <a:off x="5198430" y="5849034"/>
              <a:ext cx="5693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/>
                <a:t>(</a:t>
              </a:r>
              <a:r>
                <a:rPr kumimoji="1" lang="en-US" altLang="ja-JP" sz="1400" i="1" dirty="0" smtClean="0"/>
                <a:t>C</a:t>
              </a:r>
              <a:r>
                <a:rPr kumimoji="1" lang="en-US" altLang="ja-JP" sz="1400" dirty="0" smtClean="0"/>
                <a:t>=0)</a:t>
              </a:r>
              <a:endParaRPr kumimoji="1" lang="ja-JP" altLang="en-US" sz="1400" dirty="0"/>
            </a:p>
          </p:txBody>
        </p:sp>
        <p:sp>
          <p:nvSpPr>
            <p:cNvPr id="41" name="角丸四角形 40"/>
            <p:cNvSpPr/>
            <p:nvPr/>
          </p:nvSpPr>
          <p:spPr>
            <a:xfrm>
              <a:off x="1115026" y="5562497"/>
              <a:ext cx="4876474" cy="868663"/>
            </a:xfrm>
            <a:prstGeom prst="roundRect">
              <a:avLst/>
            </a:prstGeom>
            <a:noFill/>
            <a:ln w="1905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図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9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545" y="5939677"/>
              <a:ext cx="152400" cy="126492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6621411" y="5813352"/>
              <a:ext cx="17370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Now        i</a:t>
              </a:r>
              <a:r>
                <a:rPr kumimoji="1" lang="en-US" altLang="ja-JP" dirty="0" smtClean="0"/>
                <a:t>s         !</a:t>
              </a:r>
              <a:endParaRPr kumimoji="1" lang="ja-JP" altLang="en-US" dirty="0"/>
            </a:p>
          </p:txBody>
        </p:sp>
        <p:pic>
          <p:nvPicPr>
            <p:cNvPr id="5" name="図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0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9126" y="5863322"/>
              <a:ext cx="228600" cy="202692"/>
            </a:xfrm>
            <a:prstGeom prst="rect">
              <a:avLst/>
            </a:prstGeom>
          </p:spPr>
        </p:pic>
      </p:grpSp>
      <p:grpSp>
        <p:nvGrpSpPr>
          <p:cNvPr id="15" name="グループ化 14"/>
          <p:cNvGrpSpPr/>
          <p:nvPr/>
        </p:nvGrpSpPr>
        <p:grpSpPr>
          <a:xfrm>
            <a:off x="1611522" y="1424207"/>
            <a:ext cx="6051114" cy="782723"/>
            <a:chOff x="1611522" y="1424207"/>
            <a:chExt cx="6051114" cy="782723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1979336" y="1639494"/>
              <a:ext cx="1248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The ansatz:</a:t>
              </a:r>
              <a:endParaRPr kumimoji="1" lang="ja-JP" altLang="en-US" dirty="0"/>
            </a:p>
          </p:txBody>
        </p:sp>
        <p:pic>
          <p:nvPicPr>
            <p:cNvPr id="43" name="図 4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1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90" y="1593929"/>
              <a:ext cx="1856700" cy="443277"/>
            </a:xfrm>
            <a:prstGeom prst="rect">
              <a:avLst/>
            </a:prstGeom>
          </p:spPr>
        </p:pic>
        <p:sp>
          <p:nvSpPr>
            <p:cNvPr id="47" name="正方形/長方形 46"/>
            <p:cNvSpPr/>
            <p:nvPr/>
          </p:nvSpPr>
          <p:spPr>
            <a:xfrm>
              <a:off x="1611522" y="1424207"/>
              <a:ext cx="6051114" cy="782723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図 1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885" y="1721437"/>
              <a:ext cx="1039093" cy="25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702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3933140" y="1518630"/>
            <a:ext cx="4547936" cy="1653002"/>
            <a:chOff x="4141371" y="2216227"/>
            <a:chExt cx="4547936" cy="1653002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4141371" y="2216227"/>
              <a:ext cx="4547936" cy="1653002"/>
              <a:chOff x="4141371" y="2216227"/>
              <a:chExt cx="4547936" cy="1653002"/>
            </a:xfrm>
          </p:grpSpPr>
          <p:sp>
            <p:nvSpPr>
              <p:cNvPr id="6" name="テキスト ボックス 5"/>
              <p:cNvSpPr txBox="1"/>
              <p:nvPr/>
            </p:nvSpPr>
            <p:spPr>
              <a:xfrm>
                <a:off x="5555704" y="3344882"/>
                <a:ext cx="282609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C00000"/>
                    </a:solidFill>
                  </a:rPr>
                  <a:t>A forced inviscid Burgers eq.</a:t>
                </a:r>
                <a:endParaRPr kumimoji="1" lang="ja-JP" alt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" name="右矢印 6"/>
              <p:cNvSpPr/>
              <p:nvPr/>
            </p:nvSpPr>
            <p:spPr>
              <a:xfrm>
                <a:off x="4141371" y="2775028"/>
                <a:ext cx="674978" cy="216649"/>
              </a:xfrm>
              <a:prstGeom prst="rightArrow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5092844" y="2216227"/>
                <a:ext cx="3596463" cy="1653002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5" name="図 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8603" y="2577530"/>
              <a:ext cx="2538990" cy="58369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9" name="図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18" y="1896851"/>
            <a:ext cx="2246607" cy="56707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07" y="2806968"/>
            <a:ext cx="3618185" cy="38763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09556" y="941562"/>
            <a:ext cx="7009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L</a:t>
            </a:r>
            <a:r>
              <a:rPr kumimoji="1" lang="en-US" altLang="ja-JP" dirty="0" smtClean="0"/>
              <a:t>et us evaluate the expectation value of the flow eq. with excited states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645" y="1037952"/>
            <a:ext cx="240181" cy="2197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31686" y="217378"/>
                <a:ext cx="3661067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smtClean="0">
                    <a:solidFill>
                      <a:srgbClr val="002060"/>
                    </a:solidFill>
                  </a:rPr>
                  <a:t>2) </a:t>
                </a:r>
                <a14:m>
                  <m:oMath xmlns:m="http://schemas.openxmlformats.org/officeDocument/2006/math">
                    <m:r>
                      <a:rPr lang="en-US" altLang="ja-JP" sz="24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ja-JP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sz="2400" dirty="0" smtClean="0">
                    <a:solidFill>
                      <a:srgbClr val="002060"/>
                    </a:solidFill>
                  </a:rPr>
                  <a:t>-</a:t>
                </a:r>
                <a:r>
                  <a:rPr lang="en-US" altLang="ja-JP" sz="2400" dirty="0">
                    <a:solidFill>
                      <a:srgbClr val="002060"/>
                    </a:solidFill>
                  </a:rPr>
                  <a:t>d</a:t>
                </a:r>
                <a:r>
                  <a:rPr lang="en-US" altLang="ja-JP" sz="2400" dirty="0" smtClean="0">
                    <a:solidFill>
                      <a:srgbClr val="002060"/>
                    </a:solidFill>
                  </a:rPr>
                  <a:t>eformed spectrum</a:t>
                </a:r>
                <a:endParaRPr kumimoji="1" lang="ja-JP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86" y="217378"/>
                <a:ext cx="3661067" cy="502766"/>
              </a:xfrm>
              <a:prstGeom prst="rect">
                <a:avLst/>
              </a:prstGeom>
              <a:blipFill rotWithShape="0">
                <a:blip r:embed="rId11"/>
                <a:stretch>
                  <a:fillRect l="-2667" t="-1220" r="-1500" b="-280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86421" y="3645991"/>
                <a:ext cx="87893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By solving the Burgers eq., the spectrum of the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kumimoji="1" lang="en-US" altLang="ja-JP" dirty="0" smtClean="0"/>
                  <a:t>-deformed system is computed exactly.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21" y="3645991"/>
                <a:ext cx="8789329" cy="400110"/>
              </a:xfrm>
              <a:prstGeom prst="rect">
                <a:avLst/>
              </a:prstGeom>
              <a:blipFill rotWithShape="0">
                <a:blip r:embed="rId12"/>
                <a:stretch>
                  <a:fillRect l="-555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グループ化 25"/>
          <p:cNvGrpSpPr/>
          <p:nvPr/>
        </p:nvGrpSpPr>
        <p:grpSpPr>
          <a:xfrm>
            <a:off x="300786" y="5046767"/>
            <a:ext cx="8728351" cy="1408078"/>
            <a:chOff x="300786" y="5612630"/>
            <a:chExt cx="8728351" cy="1408078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300786" y="5612630"/>
              <a:ext cx="8728351" cy="14080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kumimoji="1" lang="en-US" altLang="ja-JP" dirty="0" smtClean="0"/>
                <a:t>Even if the original spectrum is unknown, the deformation effect itself can be examined.</a:t>
              </a:r>
            </a:p>
            <a:p>
              <a:pPr>
                <a:lnSpc>
                  <a:spcPct val="175000"/>
                </a:lnSpc>
              </a:pPr>
              <a:endParaRPr kumimoji="1" lang="en-US" altLang="ja-JP" dirty="0" smtClean="0"/>
            </a:p>
            <a:p>
              <a:pPr>
                <a:lnSpc>
                  <a:spcPct val="150000"/>
                </a:lnSpc>
              </a:pPr>
              <a:r>
                <a:rPr lang="en-US" altLang="ja-JP" dirty="0"/>
                <a:t> </a:t>
              </a:r>
              <a:r>
                <a:rPr lang="en-US" altLang="ja-JP" dirty="0" smtClean="0"/>
                <a:t>     In </a:t>
              </a:r>
              <a:r>
                <a:rPr lang="en-US" altLang="ja-JP" dirty="0" err="1" smtClean="0"/>
                <a:t>integrable</a:t>
              </a:r>
              <a:r>
                <a:rPr lang="en-US" altLang="ja-JP" dirty="0" smtClean="0"/>
                <a:t> QFTs, this is really an </a:t>
              </a:r>
              <a:r>
                <a:rPr lang="en-US" altLang="ja-JP" dirty="0" err="1" smtClean="0"/>
                <a:t>integrable</a:t>
              </a:r>
              <a:r>
                <a:rPr lang="en-US" altLang="ja-JP" dirty="0" smtClean="0"/>
                <a:t> deformation in the usual sense. </a:t>
              </a:r>
            </a:p>
          </p:txBody>
        </p:sp>
        <p:sp>
          <p:nvSpPr>
            <p:cNvPr id="28" name="右矢印 27"/>
            <p:cNvSpPr/>
            <p:nvPr/>
          </p:nvSpPr>
          <p:spPr>
            <a:xfrm>
              <a:off x="1787418" y="6232322"/>
              <a:ext cx="585481" cy="181182"/>
            </a:xfrm>
            <a:prstGeom prst="right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2693011" y="6133173"/>
              <a:ext cx="26092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``</a:t>
              </a:r>
              <a:r>
                <a:rPr kumimoji="1" lang="en-US" altLang="ja-JP" dirty="0" err="1" smtClean="0"/>
                <a:t>Integrable</a:t>
              </a:r>
              <a:r>
                <a:rPr kumimoji="1" lang="en-US" altLang="ja-JP" dirty="0" smtClean="0"/>
                <a:t>’’ deformation</a:t>
              </a:r>
              <a:endParaRPr kumimoji="1" lang="ja-JP" altLang="en-US" dirty="0"/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300786" y="4397143"/>
            <a:ext cx="8066952" cy="369332"/>
            <a:chOff x="300786" y="4764535"/>
            <a:chExt cx="8066952" cy="369332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300786" y="4764535"/>
              <a:ext cx="806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dirty="0" smtClean="0"/>
                <a:t>One has to know the original spectrum           </a:t>
              </a:r>
              <a:r>
                <a:rPr lang="en-US" altLang="ja-JP" dirty="0"/>
                <a:t> </a:t>
              </a:r>
              <a:r>
                <a:rPr lang="en-US" altLang="ja-JP" dirty="0" smtClean="0"/>
                <a:t>          CFT</a:t>
              </a:r>
              <a:r>
                <a:rPr lang="en-US" altLang="ja-JP" baseline="-25000" dirty="0" smtClean="0"/>
                <a:t>2</a:t>
              </a:r>
              <a:r>
                <a:rPr lang="en-US" altLang="ja-JP" dirty="0" smtClean="0"/>
                <a:t>, </a:t>
              </a:r>
              <a:r>
                <a:rPr lang="en-US" altLang="ja-JP" dirty="0" err="1" smtClean="0"/>
                <a:t>Integrable</a:t>
              </a:r>
              <a:r>
                <a:rPr lang="en-US" altLang="ja-JP" dirty="0" smtClean="0"/>
                <a:t> QFT</a:t>
              </a:r>
              <a:r>
                <a:rPr lang="en-US" altLang="ja-JP" baseline="-25000" dirty="0" smtClean="0"/>
                <a:t>2</a:t>
              </a:r>
              <a:r>
                <a:rPr lang="en-US" altLang="ja-JP" dirty="0" smtClean="0"/>
                <a:t> (IQFT</a:t>
              </a:r>
              <a:r>
                <a:rPr lang="en-US" altLang="ja-JP" baseline="-25000" dirty="0" smtClean="0"/>
                <a:t>2</a:t>
              </a:r>
              <a:r>
                <a:rPr lang="en-US" altLang="ja-JP" dirty="0" smtClean="0"/>
                <a:t>).</a:t>
              </a:r>
              <a:endParaRPr kumimoji="1" lang="ja-JP" altLang="en-US" dirty="0"/>
            </a:p>
          </p:txBody>
        </p:sp>
        <p:pic>
          <p:nvPicPr>
            <p:cNvPr id="32" name="図 3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1557" y="4865685"/>
              <a:ext cx="304800" cy="228600"/>
            </a:xfrm>
            <a:prstGeom prst="rect">
              <a:avLst/>
            </a:prstGeom>
          </p:spPr>
        </p:pic>
        <p:sp>
          <p:nvSpPr>
            <p:cNvPr id="33" name="右矢印 32"/>
            <p:cNvSpPr/>
            <p:nvPr/>
          </p:nvSpPr>
          <p:spPr>
            <a:xfrm>
              <a:off x="4895883" y="4884735"/>
              <a:ext cx="339307" cy="147315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801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2264" y="4671588"/>
            <a:ext cx="5810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These results were employed to figure out the gravity duals: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87776" y="5256104"/>
            <a:ext cx="512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Positive sign:       RG flow:   LST to </a:t>
            </a:r>
            <a:r>
              <a:rPr kumimoji="1" lang="en-US" altLang="ja-JP" dirty="0" err="1" smtClean="0"/>
              <a:t>AdS</a:t>
            </a:r>
            <a:r>
              <a:rPr kumimoji="1" lang="en-US" altLang="ja-JP" dirty="0" smtClean="0"/>
              <a:t>    </a:t>
            </a:r>
            <a:r>
              <a:rPr kumimoji="1" lang="en-US" altLang="ja-JP" dirty="0" smtClean="0">
                <a:solidFill>
                  <a:srgbClr val="0033CC"/>
                </a:solidFill>
              </a:rPr>
              <a:t>(single trace)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87776" y="5682019"/>
            <a:ext cx="4764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Nega</a:t>
            </a:r>
            <a:r>
              <a:rPr kumimoji="1" lang="en-US" altLang="ja-JP" dirty="0" smtClean="0"/>
              <a:t>tive sign:     cut-off </a:t>
            </a:r>
            <a:r>
              <a:rPr kumimoji="1" lang="en-US" altLang="ja-JP" dirty="0" err="1" smtClean="0"/>
              <a:t>AdS</a:t>
            </a:r>
            <a:r>
              <a:rPr kumimoji="1" lang="en-US" altLang="ja-JP" dirty="0" smtClean="0"/>
              <a:t>            </a:t>
            </a:r>
            <a:r>
              <a:rPr kumimoji="1" lang="en-US" altLang="ja-JP" dirty="0" smtClean="0">
                <a:solidFill>
                  <a:srgbClr val="FF0000"/>
                </a:solidFill>
              </a:rPr>
              <a:t>(double trace)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911978" y="5712796"/>
            <a:ext cx="3130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[McGough-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Mezei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Verlinde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1611.03470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10168" y="5303066"/>
            <a:ext cx="2942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Giveon-Itzhaki-Kutasov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1701.05576]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27889" y="815247"/>
            <a:ext cx="7865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 energy and momentum of</a:t>
            </a:r>
            <a:r>
              <a:rPr kumimoji="1" lang="en-US" altLang="ja-JP" dirty="0" smtClean="0"/>
              <a:t> a primary state in CFT on a cylinder with period </a:t>
            </a:r>
            <a:r>
              <a:rPr kumimoji="1" lang="en-US" altLang="ja-JP" i="1" dirty="0" smtClean="0"/>
              <a:t>L, </a:t>
            </a:r>
            <a:endParaRPr kumimoji="1" lang="ja-JP" altLang="en-US" i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27889" y="1952265"/>
            <a:ext cx="250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are</a:t>
            </a:r>
            <a:r>
              <a:rPr kumimoji="1" lang="en-US" altLang="ja-JP" dirty="0" smtClean="0"/>
              <a:t> deformed as follows:</a:t>
            </a:r>
            <a:endParaRPr kumimoji="1" lang="ja-JP" altLang="en-US" dirty="0"/>
          </a:p>
        </p:txBody>
      </p:sp>
      <p:pic>
        <p:nvPicPr>
          <p:cNvPr id="33" name="図 3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357" y="2609713"/>
            <a:ext cx="4365451" cy="523955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667" y="1386856"/>
            <a:ext cx="4923529" cy="400753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19" y="2387644"/>
            <a:ext cx="2042370" cy="761014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527889" y="3349787"/>
            <a:ext cx="704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associated entropy can also be computed by using the </a:t>
            </a:r>
            <a:r>
              <a:rPr kumimoji="1" lang="en-US" altLang="ja-JP" dirty="0" err="1" smtClean="0"/>
              <a:t>Cardy</a:t>
            </a:r>
            <a:r>
              <a:rPr kumimoji="1" lang="en-US" altLang="ja-JP" dirty="0" smtClean="0"/>
              <a:t> formula.</a:t>
            </a:r>
            <a:endParaRPr kumimoji="1" lang="ja-JP" altLang="en-US" dirty="0"/>
          </a:p>
        </p:txBody>
      </p:sp>
      <p:sp>
        <p:nvSpPr>
          <p:cNvPr id="37" name="左大かっこ 36"/>
          <p:cNvSpPr/>
          <p:nvPr/>
        </p:nvSpPr>
        <p:spPr>
          <a:xfrm>
            <a:off x="6521321" y="2369538"/>
            <a:ext cx="45719" cy="76101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/>
              <p:cNvSpPr txBox="1"/>
              <p:nvPr/>
            </p:nvSpPr>
            <p:spPr>
              <a:xfrm>
                <a:off x="527889" y="4049613"/>
                <a:ext cx="53399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C00000"/>
                    </a:solidFill>
                  </a:rPr>
                  <a:t>Holographic duals for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 smtClean="0">
                    <a:solidFill>
                      <a:srgbClr val="C00000"/>
                    </a:solidFill>
                  </a:rPr>
                  <a:t>-deformed CFT</a:t>
                </a:r>
                <a:r>
                  <a:rPr lang="en-US" altLang="ja-JP" baseline="-25000" dirty="0" smtClean="0">
                    <a:solidFill>
                      <a:srgbClr val="C00000"/>
                    </a:solidFill>
                  </a:rPr>
                  <a:t>2 </a:t>
                </a:r>
                <a:r>
                  <a:rPr lang="en-US" altLang="ja-JP" dirty="0" smtClean="0">
                    <a:solidFill>
                      <a:srgbClr val="C00000"/>
                    </a:solidFill>
                  </a:rPr>
                  <a:t> on a cylinder</a:t>
                </a:r>
                <a:r>
                  <a:rPr kumimoji="1" lang="en-US" altLang="ja-JP" dirty="0" smtClean="0">
                    <a:solidFill>
                      <a:srgbClr val="C00000"/>
                    </a:solidFill>
                  </a:rPr>
                  <a:t> </a:t>
                </a:r>
                <a:endParaRPr kumimoji="1" lang="ja-JP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89" y="4049613"/>
                <a:ext cx="5339923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027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497946" y="218669"/>
                <a:ext cx="4829848" cy="434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FF0000"/>
                    </a:solidFill>
                  </a:rPr>
                  <a:t>EX      </a:t>
                </a:r>
                <a14:m>
                  <m:oMath xmlns:m="http://schemas.openxmlformats.org/officeDocument/2006/math">
                    <m:r>
                      <a:rPr lang="en-US" altLang="ja-JP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sz="2000" dirty="0" smtClean="0"/>
                  <a:t>-deformation of </a:t>
                </a:r>
                <a:r>
                  <a:rPr kumimoji="1" lang="en-US" altLang="ja-JP" sz="2000" dirty="0" smtClean="0"/>
                  <a:t>CFT on a cylinder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46" y="218669"/>
                <a:ext cx="4829848" cy="434414"/>
              </a:xfrm>
              <a:prstGeom prst="rect">
                <a:avLst/>
              </a:prstGeom>
              <a:blipFill rotWithShape="0">
                <a:blip r:embed="rId9"/>
                <a:stretch>
                  <a:fillRect l="-1389" b="-253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動作設定ボタン: 情報 2">
            <a:hlinkClick r:id="rId10" action="ppaction://hlinksldjump" highlightClick="1"/>
          </p:cNvPr>
          <p:cNvSpPr/>
          <p:nvPr/>
        </p:nvSpPr>
        <p:spPr>
          <a:xfrm>
            <a:off x="1920559" y="6281313"/>
            <a:ext cx="340970" cy="2576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動作設定ボタン: 情報 3">
            <a:hlinkClick r:id="rId11" action="ppaction://hlinksldjump" highlightClick="1"/>
          </p:cNvPr>
          <p:cNvSpPr/>
          <p:nvPr/>
        </p:nvSpPr>
        <p:spPr>
          <a:xfrm>
            <a:off x="5186358" y="6281313"/>
            <a:ext cx="323357" cy="25760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2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380251" y="244444"/>
                <a:ext cx="4214167" cy="434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002060"/>
                    </a:solidFill>
                  </a:rPr>
                  <a:t>Why is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sz="2000" dirty="0">
                    <a:solidFill>
                      <a:srgbClr val="002060"/>
                    </a:solidFill>
                  </a:rPr>
                  <a:t>-deformation </a:t>
                </a:r>
                <a:r>
                  <a:rPr lang="en-US" altLang="ja-JP" sz="2000" dirty="0" smtClean="0">
                    <a:solidFill>
                      <a:srgbClr val="002060"/>
                    </a:solidFill>
                  </a:rPr>
                  <a:t>so interesting?</a:t>
                </a:r>
                <a:endParaRPr kumimoji="1" lang="ja-JP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51" y="244444"/>
                <a:ext cx="4214167" cy="434414"/>
              </a:xfrm>
              <a:prstGeom prst="rect">
                <a:avLst/>
              </a:prstGeom>
              <a:blipFill rotWithShape="0">
                <a:blip r:embed="rId3"/>
                <a:stretch>
                  <a:fillRect l="-1445" r="-867" b="-253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996068" y="907083"/>
                <a:ext cx="60727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At least so far, we have presented classical aspects of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 smtClean="0"/>
                  <a:t>-flow.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68" y="907083"/>
                <a:ext cx="6072753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802" t="-1538" b="-2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/>
          <p:cNvGrpSpPr/>
          <p:nvPr/>
        </p:nvGrpSpPr>
        <p:grpSpPr>
          <a:xfrm>
            <a:off x="452678" y="1511241"/>
            <a:ext cx="8189550" cy="793159"/>
            <a:chOff x="452678" y="1511241"/>
            <a:chExt cx="8189550" cy="793159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452678" y="1511241"/>
              <a:ext cx="8043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The resulting deformed spectrum </a:t>
              </a:r>
              <a:r>
                <a:rPr lang="en-US" altLang="ja-JP" dirty="0" smtClean="0"/>
                <a:t>would be quite analogous to the Landau level</a:t>
              </a:r>
              <a:r>
                <a:rPr lang="en-US" altLang="ja-JP" dirty="0"/>
                <a:t>,</a:t>
              </a:r>
              <a:r>
                <a:rPr lang="en-US" altLang="ja-JP" dirty="0" smtClean="0"/>
                <a:t> 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52678" y="1935068"/>
              <a:ext cx="81895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where the 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quantum</a:t>
              </a:r>
              <a:r>
                <a:rPr kumimoji="1" lang="en-US" altLang="ja-JP" dirty="0" smtClean="0"/>
                <a:t> energy level is deformed by turning on a </a:t>
              </a:r>
              <a:r>
                <a:rPr kumimoji="1" lang="en-US" altLang="ja-JP" dirty="0" smtClean="0">
                  <a:solidFill>
                    <a:srgbClr val="0033CC"/>
                  </a:solidFill>
                </a:rPr>
                <a:t>classical</a:t>
              </a:r>
              <a:r>
                <a:rPr kumimoji="1" lang="en-US" altLang="ja-JP" dirty="0" smtClean="0"/>
                <a:t> magnetic field. </a:t>
              </a:r>
              <a:endParaRPr kumimoji="1" lang="ja-JP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52678" y="2546853"/>
                <a:ext cx="83968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In the case of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/>
                  <a:t>-</a:t>
                </a:r>
                <a:r>
                  <a:rPr lang="en-US" altLang="ja-JP" dirty="0" smtClean="0"/>
                  <a:t>deformation, classical gravity is turned on, </a:t>
                </a:r>
                <a:r>
                  <a:rPr lang="en-US" altLang="ja-JP" dirty="0"/>
                  <a:t>i</a:t>
                </a:r>
                <a:r>
                  <a:rPr lang="en-US" altLang="ja-JP" dirty="0" smtClean="0"/>
                  <a:t>nstead </a:t>
                </a:r>
                <a:r>
                  <a:rPr lang="en-US" altLang="ja-JP" dirty="0"/>
                  <a:t>of magnetic </a:t>
                </a:r>
                <a:r>
                  <a:rPr lang="en-US" altLang="ja-JP" dirty="0" smtClean="0"/>
                  <a:t>field.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678" y="2546853"/>
                <a:ext cx="8396850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581" t="-1538" b="-2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/>
          <p:cNvGrpSpPr/>
          <p:nvPr/>
        </p:nvGrpSpPr>
        <p:grpSpPr>
          <a:xfrm>
            <a:off x="1217179" y="5096867"/>
            <a:ext cx="5914184" cy="1234873"/>
            <a:chOff x="1217179" y="5096867"/>
            <a:chExt cx="5914184" cy="12348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1514663" y="5448830"/>
                  <a:ext cx="5404556" cy="82330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25000"/>
                    </a:lnSpc>
                  </a:pPr>
                  <a:r>
                    <a:rPr kumimoji="1" lang="en-US" altLang="ja-JP" dirty="0" smtClean="0"/>
                    <a:t>If the 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𝑇</m:t>
                      </m:r>
                      <m:bar>
                        <m:barPr>
                          <m:pos m:val="top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bar>
                    </m:oMath>
                  </a14:m>
                  <a:r>
                    <a:rPr lang="en-US" altLang="ja-JP" dirty="0" smtClean="0"/>
                    <a:t>-flow eq. can be understood at </a:t>
                  </a:r>
                  <a:r>
                    <a:rPr lang="en-US" altLang="ja-JP" dirty="0" smtClean="0">
                      <a:solidFill>
                        <a:srgbClr val="FF0000"/>
                      </a:solidFill>
                    </a:rPr>
                    <a:t>quantum</a:t>
                  </a:r>
                  <a:r>
                    <a:rPr lang="en-US" altLang="ja-JP" dirty="0" smtClean="0"/>
                    <a:t> level, </a:t>
                  </a:r>
                </a:p>
                <a:p>
                  <a:pPr>
                    <a:lnSpc>
                      <a:spcPct val="125000"/>
                    </a:lnSpc>
                  </a:pPr>
                  <a:r>
                    <a:rPr lang="en-US" altLang="ja-JP" dirty="0" smtClean="0"/>
                    <a:t>a clue to </a:t>
                  </a:r>
                  <a:r>
                    <a:rPr lang="en-US" altLang="ja-JP" dirty="0" smtClean="0">
                      <a:solidFill>
                        <a:srgbClr val="FF0000"/>
                      </a:solidFill>
                    </a:rPr>
                    <a:t>quantum gravity </a:t>
                  </a:r>
                  <a:r>
                    <a:rPr lang="en-US" altLang="ja-JP" dirty="0" smtClean="0"/>
                    <a:t>may be captured.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3" name="テキスト ボックス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663" y="5448830"/>
                  <a:ext cx="5404556" cy="82330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902" b="-814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角丸四角形 13"/>
            <p:cNvSpPr/>
            <p:nvPr/>
          </p:nvSpPr>
          <p:spPr>
            <a:xfrm>
              <a:off x="1217179" y="5344149"/>
              <a:ext cx="5914184" cy="98759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533041" y="5096867"/>
              <a:ext cx="184737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u="sng" dirty="0" smtClean="0">
                  <a:solidFill>
                    <a:srgbClr val="7030A0"/>
                  </a:solidFill>
                </a:rPr>
                <a:t>Ambitious motive</a:t>
              </a:r>
              <a:endParaRPr kumimoji="1" lang="ja-JP" altLang="en-US" u="sng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452678" y="3248428"/>
            <a:ext cx="8510256" cy="1739769"/>
            <a:chOff x="452678" y="3248428"/>
            <a:chExt cx="8510256" cy="17397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452678" y="3248428"/>
                  <a:ext cx="8153386" cy="13849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ja-JP" dirty="0" smtClean="0"/>
                    <a:t>In fact, b</a:t>
                  </a:r>
                  <a:r>
                    <a:rPr kumimoji="1" lang="en-US" altLang="ja-JP" dirty="0" smtClean="0"/>
                    <a:t>y performing a field-dependent coordinate transformation, 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𝑇</m:t>
                      </m:r>
                      <m:bar>
                        <m:barPr>
                          <m:pos m:val="top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bar>
                    </m:oMath>
                  </a14:m>
                  <a:r>
                    <a:rPr lang="en-US" altLang="ja-JP" dirty="0"/>
                    <a:t>-deformation </a:t>
                  </a:r>
                  <a:endParaRPr lang="en-US" altLang="ja-JP" dirty="0" smtClean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ja-JP" dirty="0" smtClean="0"/>
                    <a:t>can be undone while the base space is deformed with a classical metric perturbation.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kumimoji="1" lang="en-US" altLang="ja-JP" dirty="0" smtClean="0">
                      <a:solidFill>
                        <a:srgbClr val="002060"/>
                      </a:solidFill>
                    </a:rPr>
                    <a:t>(quite analogous to the </a:t>
                  </a:r>
                  <a:r>
                    <a:rPr kumimoji="1" lang="en-US" altLang="ja-JP" dirty="0" err="1" smtClean="0">
                      <a:solidFill>
                        <a:srgbClr val="002060"/>
                      </a:solidFill>
                    </a:rPr>
                    <a:t>Seiberg</a:t>
                  </a:r>
                  <a:r>
                    <a:rPr kumimoji="1" lang="en-US" altLang="ja-JP" dirty="0" smtClean="0">
                      <a:solidFill>
                        <a:srgbClr val="002060"/>
                      </a:solidFill>
                    </a:rPr>
                    <a:t>-Witten map)</a:t>
                  </a:r>
                  <a:endParaRPr kumimoji="1" lang="ja-JP" altLang="en-US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678" y="3248428"/>
                  <a:ext cx="8153386" cy="138499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98" r="-523" b="-308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テキスト ボックス 14"/>
            <p:cNvSpPr txBox="1"/>
            <p:nvPr/>
          </p:nvSpPr>
          <p:spPr>
            <a:xfrm>
              <a:off x="5358742" y="4382414"/>
              <a:ext cx="3604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accent6">
                      <a:lumMod val="50000"/>
                    </a:schemeClr>
                  </a:solidFill>
                </a:rPr>
                <a:t>[</a:t>
              </a:r>
              <a:r>
                <a:rPr kumimoji="1" lang="en-US" altLang="ja-JP" sz="1400" dirty="0" err="1" smtClean="0">
                  <a:solidFill>
                    <a:schemeClr val="accent6">
                      <a:lumMod val="50000"/>
                    </a:schemeClr>
                  </a:solidFill>
                </a:rPr>
                <a:t>Dubovsky</a:t>
              </a:r>
              <a:r>
                <a:rPr lang="en-US" altLang="ja-JP" sz="1400" dirty="0" err="1" smtClean="0">
                  <a:solidFill>
                    <a:schemeClr val="accent6">
                      <a:lumMod val="50000"/>
                    </a:schemeClr>
                  </a:solidFill>
                </a:rPr>
                <a:t>-Gorbenko-Mirbabayi</a:t>
              </a:r>
              <a:r>
                <a:rPr lang="en-US" altLang="ja-JP" sz="1400" dirty="0" smtClean="0">
                  <a:solidFill>
                    <a:schemeClr val="accent6">
                      <a:lumMod val="50000"/>
                    </a:schemeClr>
                  </a:solidFill>
                </a:rPr>
                <a:t>, 1706.06604</a:t>
              </a:r>
              <a:r>
                <a:rPr kumimoji="1" lang="en-US" altLang="ja-JP" sz="1400" dirty="0" smtClean="0">
                  <a:solidFill>
                    <a:schemeClr val="accent6">
                      <a:lumMod val="50000"/>
                    </a:schemeClr>
                  </a:solidFill>
                </a:rPr>
                <a:t>]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6304500" y="4680420"/>
              <a:ext cx="25845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accent6">
                      <a:lumMod val="50000"/>
                    </a:schemeClr>
                  </a:solidFill>
                </a:rPr>
                <a:t>[</a:t>
              </a:r>
              <a:r>
                <a:rPr lang="en-US" altLang="ja-JP" sz="1400" dirty="0" smtClean="0">
                  <a:solidFill>
                    <a:schemeClr val="accent6">
                      <a:lumMod val="50000"/>
                    </a:schemeClr>
                  </a:solidFill>
                </a:rPr>
                <a:t>Conti-Negro-</a:t>
              </a:r>
              <a:r>
                <a:rPr lang="en-US" altLang="ja-JP" sz="1400" dirty="0" err="1" smtClean="0">
                  <a:solidFill>
                    <a:schemeClr val="accent6">
                      <a:lumMod val="50000"/>
                    </a:schemeClr>
                  </a:solidFill>
                </a:rPr>
                <a:t>Tateo</a:t>
              </a:r>
              <a:r>
                <a:rPr lang="en-US" altLang="ja-JP" sz="1400" dirty="0" smtClean="0">
                  <a:solidFill>
                    <a:schemeClr val="accent6">
                      <a:lumMod val="50000"/>
                    </a:schemeClr>
                  </a:solidFill>
                </a:rPr>
                <a:t>, 1809.09593</a:t>
              </a:r>
              <a:r>
                <a:rPr kumimoji="1" lang="en-US" altLang="ja-JP" sz="1400" dirty="0" smtClean="0">
                  <a:solidFill>
                    <a:schemeClr val="accent6">
                      <a:lumMod val="50000"/>
                    </a:schemeClr>
                  </a:solidFill>
                </a:rPr>
                <a:t>]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215450" y="4108002"/>
              <a:ext cx="16521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accent6">
                      <a:lumMod val="50000"/>
                    </a:schemeClr>
                  </a:solidFill>
                </a:rPr>
                <a:t>[</a:t>
              </a:r>
              <a:r>
                <a:rPr lang="en-US" altLang="ja-JP" sz="1400" dirty="0" err="1" smtClean="0">
                  <a:solidFill>
                    <a:schemeClr val="accent6">
                      <a:lumMod val="50000"/>
                    </a:schemeClr>
                  </a:solidFill>
                </a:rPr>
                <a:t>Cardy</a:t>
              </a:r>
              <a:r>
                <a:rPr lang="en-US" altLang="ja-JP" sz="1400" dirty="0" smtClean="0">
                  <a:solidFill>
                    <a:schemeClr val="accent6">
                      <a:lumMod val="50000"/>
                    </a:schemeClr>
                  </a:solidFill>
                </a:rPr>
                <a:t>, 1801.06895</a:t>
              </a:r>
              <a:r>
                <a:rPr kumimoji="1" lang="en-US" altLang="ja-JP" sz="1400" dirty="0" smtClean="0">
                  <a:solidFill>
                    <a:schemeClr val="accent6">
                      <a:lumMod val="50000"/>
                    </a:schemeClr>
                  </a:solidFill>
                </a:rPr>
                <a:t>]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087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138378" y="1401068"/>
            <a:ext cx="6976913" cy="2527988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974143" y="1874940"/>
                <a:ext cx="5246436" cy="1651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3200" dirty="0" smtClean="0"/>
                  <a:t>2.  Gravitational perturbation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ja-JP" sz="3200" dirty="0" smtClean="0"/>
                  <a:t>      as </a:t>
                </a:r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sz="3200" dirty="0"/>
                  <a:t>-</a:t>
                </a:r>
                <a:r>
                  <a:rPr lang="en-US" altLang="ja-JP" sz="3200" dirty="0" smtClean="0"/>
                  <a:t>deformation    </a:t>
                </a:r>
                <a:endParaRPr lang="en-US" altLang="ja-JP" sz="3200" dirty="0" smtClean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143" y="1874940"/>
                <a:ext cx="5246436" cy="1651991"/>
              </a:xfrm>
              <a:prstGeom prst="rect">
                <a:avLst/>
              </a:prstGeom>
              <a:blipFill rotWithShape="0">
                <a:blip r:embed="rId3"/>
                <a:stretch>
                  <a:fillRect l="-3023" r="-233" b="-55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35342" y="5256124"/>
            <a:ext cx="4479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[Ishii-Okumura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-Sakamoto-KY, 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1906.03865</a:t>
            </a:r>
            <a:r>
              <a:rPr lang="en-US" altLang="ja-JP" sz="1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and in progress]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20934" y="4917514"/>
            <a:ext cx="3637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Dubovsky</a:t>
            </a:r>
            <a:r>
              <a:rPr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-Gorbenko-Mirbabayi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1706.06604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]  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34" y="3343576"/>
            <a:ext cx="4687002" cy="53063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15044" y="275699"/>
            <a:ext cx="5474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/>
                </a:solidFill>
              </a:rPr>
              <a:t>2D </a:t>
            </a:r>
            <a:r>
              <a:rPr kumimoji="1" lang="en-US" altLang="ja-JP" sz="2400" dirty="0" err="1" smtClean="0">
                <a:solidFill>
                  <a:schemeClr val="tx2"/>
                </a:solidFill>
              </a:rPr>
              <a:t>dilaton</a:t>
            </a:r>
            <a:r>
              <a:rPr kumimoji="1" lang="en-US" altLang="ja-JP" sz="2400" dirty="0" smtClean="0">
                <a:solidFill>
                  <a:schemeClr val="tx2"/>
                </a:solidFill>
              </a:rPr>
              <a:t> gravity system with matter field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8193" y="993371"/>
            <a:ext cx="2293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/>
              <a:t>Total classical action</a:t>
            </a:r>
            <a:endParaRPr kumimoji="1" lang="ja-JP" altLang="en-US" sz="2000" u="sng" dirty="0"/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956" y="2216660"/>
            <a:ext cx="346364" cy="184265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2124638" y="2080659"/>
            <a:ext cx="132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 2D metric,</a:t>
            </a:r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36" y="2169807"/>
            <a:ext cx="138545" cy="22998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908414" y="2066803"/>
            <a:ext cx="106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 </a:t>
            </a:r>
            <a:r>
              <a:rPr kumimoji="1" lang="en-US" altLang="ja-JP" dirty="0" err="1" smtClean="0"/>
              <a:t>dilaton</a:t>
            </a:r>
            <a:r>
              <a:rPr kumimoji="1" lang="en-US" altLang="ja-JP" dirty="0" smtClean="0"/>
              <a:t>,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80460" y="2073729"/>
            <a:ext cx="1455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 matter field</a:t>
            </a:r>
            <a:endParaRPr kumimoji="1" lang="ja-JP" altLang="en-US" dirty="0"/>
          </a:p>
        </p:txBody>
      </p:sp>
      <p:pic>
        <p:nvPicPr>
          <p:cNvPr id="20" name="図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98" y="2177241"/>
            <a:ext cx="160713" cy="229985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548193" y="2738057"/>
            <a:ext cx="383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2D </a:t>
            </a:r>
            <a:r>
              <a:rPr kumimoji="1" lang="en-US" altLang="ja-JP" u="sng" dirty="0" err="1" smtClean="0"/>
              <a:t>dilaton</a:t>
            </a:r>
            <a:r>
              <a:rPr kumimoji="1" lang="en-US" altLang="ja-JP" u="sng" dirty="0" smtClean="0"/>
              <a:t> gravity action</a:t>
            </a:r>
            <a:r>
              <a:rPr kumimoji="1" lang="en-US" altLang="ja-JP" dirty="0" smtClean="0">
                <a:solidFill>
                  <a:srgbClr val="7030A0"/>
                </a:solidFill>
              </a:rPr>
              <a:t>  (or JT gravity)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42473" y="4251813"/>
            <a:ext cx="1468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u="sng" dirty="0" smtClean="0"/>
              <a:t>Matter</a:t>
            </a:r>
            <a:r>
              <a:rPr kumimoji="1" lang="en-US" altLang="ja-JP" u="sng" dirty="0" smtClean="0"/>
              <a:t> action</a:t>
            </a:r>
            <a:endParaRPr kumimoji="1" lang="ja-JP" altLang="en-US" u="sng" dirty="0"/>
          </a:p>
        </p:txBody>
      </p:sp>
      <p:cxnSp>
        <p:nvCxnSpPr>
          <p:cNvPr id="24" name="直線コネクタ 23"/>
          <p:cNvCxnSpPr/>
          <p:nvPr/>
        </p:nvCxnSpPr>
        <p:spPr>
          <a:xfrm>
            <a:off x="5419318" y="3825638"/>
            <a:ext cx="6337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655719" y="3437640"/>
            <a:ext cx="1575175" cy="3385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dirty="0" err="1">
                <a:solidFill>
                  <a:srgbClr val="FF0000"/>
                </a:solidFill>
              </a:rPr>
              <a:t>Dilaton</a:t>
            </a:r>
            <a:r>
              <a:rPr lang="en-US" altLang="ja-JP" sz="1600" dirty="0">
                <a:solidFill>
                  <a:srgbClr val="FF0000"/>
                </a:solidFill>
              </a:rPr>
              <a:t> </a:t>
            </a:r>
            <a:r>
              <a:rPr lang="en-US" altLang="ja-JP" sz="1600" dirty="0" smtClean="0">
                <a:solidFill>
                  <a:srgbClr val="FF0000"/>
                </a:solidFill>
              </a:rPr>
              <a:t>Potential</a:t>
            </a:r>
            <a:endParaRPr lang="ja-JP" altLang="en-US" sz="1600" dirty="0">
              <a:solidFill>
                <a:srgbClr val="FF0000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4586165" y="5250317"/>
            <a:ext cx="633749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4890449" y="5341943"/>
            <a:ext cx="23951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600" dirty="0" err="1" smtClean="0">
                <a:solidFill>
                  <a:srgbClr val="0033CC"/>
                </a:solidFill>
              </a:rPr>
              <a:t>Dilaton</a:t>
            </a:r>
            <a:r>
              <a:rPr lang="en-US" altLang="ja-JP" sz="1600" dirty="0" smtClean="0">
                <a:solidFill>
                  <a:srgbClr val="0033CC"/>
                </a:solidFill>
              </a:rPr>
              <a:t> Coupling to matter</a:t>
            </a:r>
            <a:endParaRPr lang="ja-JP" altLang="en-US" sz="1600" dirty="0">
              <a:solidFill>
                <a:srgbClr val="0033CC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131114" y="4021765"/>
            <a:ext cx="4766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(The </a:t>
            </a:r>
            <a:r>
              <a:rPr kumimoji="1" lang="en-US" altLang="ja-JP" sz="1200" dirty="0" err="1" smtClean="0"/>
              <a:t>dilaton</a:t>
            </a:r>
            <a:r>
              <a:rPr kumimoji="1" lang="en-US" altLang="ja-JP" sz="1200" dirty="0" smtClean="0"/>
              <a:t> kinematic term has been removed by a Weyl transformation)</a:t>
            </a:r>
            <a:endParaRPr kumimoji="1" lang="ja-JP" altLang="en-US" sz="12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27840" y="5953028"/>
            <a:ext cx="554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the following, we take                      and                            .</a:t>
            </a:r>
            <a:endParaRPr kumimoji="1" lang="ja-JP" altLang="en-US" dirty="0"/>
          </a:p>
        </p:txBody>
      </p:sp>
      <p:pic>
        <p:nvPicPr>
          <p:cNvPr id="31" name="図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237" y="6062351"/>
            <a:ext cx="818679" cy="230489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4542493" y="2788709"/>
            <a:ext cx="2243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Jackiw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NPB252 (1985) 343]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636496" y="2788708"/>
            <a:ext cx="2423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Teitelboim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PLB126 (1983) 41]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4" name="直線矢印コネクタ 3"/>
          <p:cNvCxnSpPr>
            <a:stCxn id="25" idx="1"/>
          </p:cNvCxnSpPr>
          <p:nvPr/>
        </p:nvCxnSpPr>
        <p:spPr>
          <a:xfrm flipH="1">
            <a:off x="6183819" y="3606917"/>
            <a:ext cx="471900" cy="153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65" y="6035076"/>
            <a:ext cx="1089816" cy="24121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22" y="1592229"/>
            <a:ext cx="4017825" cy="25353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22" y="4753921"/>
            <a:ext cx="4317085" cy="53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1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69" y="1017192"/>
            <a:ext cx="1454731" cy="27709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77982" y="269643"/>
            <a:ext cx="3230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>
                <a:solidFill>
                  <a:schemeClr val="tx2"/>
                </a:solidFill>
              </a:rPr>
              <a:t>Classical equations of motion</a:t>
            </a:r>
            <a:endParaRPr kumimoji="1" lang="ja-JP" altLang="en-US" sz="2000" u="sng" dirty="0">
              <a:solidFill>
                <a:schemeClr val="tx2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17" y="895680"/>
            <a:ext cx="4378004" cy="51662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562318" y="97107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,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92339" y="1347614"/>
            <a:ext cx="980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(</a:t>
            </a:r>
            <a:r>
              <a:rPr kumimoji="1" lang="en-US" altLang="ja-JP" dirty="0" err="1" smtClean="0">
                <a:solidFill>
                  <a:srgbClr val="002060"/>
                </a:solidFill>
              </a:rPr>
              <a:t>dilaton</a:t>
            </a:r>
            <a:r>
              <a:rPr kumimoji="1" lang="en-US" altLang="ja-JP" dirty="0" smtClean="0">
                <a:solidFill>
                  <a:srgbClr val="002060"/>
                </a:solidFill>
              </a:rPr>
              <a:t>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79657" y="1351919"/>
            <a:ext cx="932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(metric)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7200" y="2283368"/>
            <a:ext cx="8414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the following, we will consider a gravitational perturbation around a classical solution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85" y="2933254"/>
            <a:ext cx="5334009" cy="329184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605961" y="3318740"/>
            <a:ext cx="4411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7030A0"/>
                </a:solidFill>
              </a:rPr>
              <a:t>(The perturbation parameter is the Newton const.)</a:t>
            </a:r>
            <a:endParaRPr kumimoji="1" lang="ja-JP" altLang="en-US" sz="1600" dirty="0">
              <a:solidFill>
                <a:srgbClr val="7030A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7200" y="3956056"/>
            <a:ext cx="441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Then the classical action can be expanded </a:t>
            </a:r>
            <a:r>
              <a:rPr lang="en-US" altLang="ja-JP" dirty="0" smtClean="0"/>
              <a:t>as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74" y="4641950"/>
            <a:ext cx="7088002" cy="1130533"/>
          </a:xfrm>
          <a:prstGeom prst="rect">
            <a:avLst/>
          </a:prstGeom>
        </p:spPr>
      </p:pic>
      <p:grpSp>
        <p:nvGrpSpPr>
          <p:cNvPr id="17" name="グループ化 16"/>
          <p:cNvGrpSpPr/>
          <p:nvPr/>
        </p:nvGrpSpPr>
        <p:grpSpPr>
          <a:xfrm>
            <a:off x="4197927" y="4579604"/>
            <a:ext cx="2254890" cy="810670"/>
            <a:chOff x="4197927" y="4156185"/>
            <a:chExt cx="2254890" cy="810670"/>
          </a:xfrm>
        </p:grpSpPr>
        <p:cxnSp>
          <p:nvCxnSpPr>
            <p:cNvPr id="19" name="直線コネクタ 18"/>
            <p:cNvCxnSpPr/>
            <p:nvPr/>
          </p:nvCxnSpPr>
          <p:spPr>
            <a:xfrm flipV="1">
              <a:off x="4197927" y="4540827"/>
              <a:ext cx="1776846" cy="4260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テキスト ボックス 19"/>
            <p:cNvSpPr txBox="1"/>
            <p:nvPr/>
          </p:nvSpPr>
          <p:spPr>
            <a:xfrm>
              <a:off x="5673436" y="4156185"/>
              <a:ext cx="779381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e.o.m.</a:t>
              </a:r>
              <a:endParaRPr kumimoji="1" lang="ja-JP" altLang="en-US" dirty="0"/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436672" y="5390274"/>
            <a:ext cx="3479553" cy="348945"/>
            <a:chOff x="436672" y="4675907"/>
            <a:chExt cx="3479553" cy="348945"/>
          </a:xfrm>
        </p:grpSpPr>
        <p:cxnSp>
          <p:nvCxnSpPr>
            <p:cNvPr id="22" name="直線コネクタ 21"/>
            <p:cNvCxnSpPr/>
            <p:nvPr/>
          </p:nvCxnSpPr>
          <p:spPr>
            <a:xfrm>
              <a:off x="2714876" y="4675907"/>
              <a:ext cx="1201349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flipV="1">
              <a:off x="1911927" y="4742907"/>
              <a:ext cx="754724" cy="1096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23"/>
            <p:cNvSpPr txBox="1"/>
            <p:nvPr/>
          </p:nvSpPr>
          <p:spPr>
            <a:xfrm>
              <a:off x="436672" y="4686298"/>
              <a:ext cx="1468928" cy="338554"/>
            </a:xfrm>
            <a:prstGeom prst="rect">
              <a:avLst/>
            </a:prstGeom>
            <a:noFill/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c</a:t>
              </a:r>
              <a:r>
                <a:rPr kumimoji="1" lang="en-US" altLang="ja-JP" sz="1600" dirty="0" smtClean="0"/>
                <a:t>lassical energy</a:t>
              </a:r>
              <a:endParaRPr kumimoji="1"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307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85" y="2309447"/>
            <a:ext cx="4918376" cy="669177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71475" y="195190"/>
            <a:ext cx="421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 second order part can be evaluated as 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5639664" y="2823790"/>
            <a:ext cx="3382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6782661" y="2338843"/>
            <a:ext cx="1508170" cy="423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dirty="0" smtClean="0"/>
              <a:t>EM tensor with </a:t>
            </a:r>
            <a:endParaRPr kumimoji="1" lang="ja-JP" altLang="en-US" sz="1600" dirty="0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006" y="2456104"/>
            <a:ext cx="356440" cy="272053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 flipH="1">
            <a:off x="6139891" y="2499798"/>
            <a:ext cx="457194" cy="184666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60" y="790544"/>
            <a:ext cx="7217951" cy="119129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22118" y="3379429"/>
            <a:ext cx="733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summary, the total action is expressed as     </a:t>
            </a:r>
            <a:r>
              <a:rPr kumimoji="1" lang="en-US" altLang="ja-JP" dirty="0" smtClean="0">
                <a:solidFill>
                  <a:srgbClr val="7030A0"/>
                </a:solidFill>
              </a:rPr>
              <a:t>(without the classical energy)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pic>
        <p:nvPicPr>
          <p:cNvPr id="14" name="図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90" y="4184941"/>
            <a:ext cx="7412202" cy="1039094"/>
          </a:xfrm>
          <a:prstGeom prst="rect">
            <a:avLst/>
          </a:prstGeom>
        </p:spPr>
      </p:pic>
      <p:grpSp>
        <p:nvGrpSpPr>
          <p:cNvPr id="15" name="グループ化 14"/>
          <p:cNvGrpSpPr/>
          <p:nvPr/>
        </p:nvGrpSpPr>
        <p:grpSpPr>
          <a:xfrm>
            <a:off x="1246638" y="4704488"/>
            <a:ext cx="2656044" cy="1109677"/>
            <a:chOff x="1332366" y="1488713"/>
            <a:chExt cx="2656044" cy="1109677"/>
          </a:xfrm>
        </p:grpSpPr>
        <p:cxnSp>
          <p:nvCxnSpPr>
            <p:cNvPr id="16" name="直線コネクタ 15"/>
            <p:cNvCxnSpPr/>
            <p:nvPr/>
          </p:nvCxnSpPr>
          <p:spPr>
            <a:xfrm>
              <a:off x="2701636" y="1488713"/>
              <a:ext cx="1286774" cy="0"/>
            </a:xfrm>
            <a:prstGeom prst="line">
              <a:avLst/>
            </a:prstGeom>
            <a:ln w="2857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下矢印 16"/>
            <p:cNvSpPr/>
            <p:nvPr/>
          </p:nvSpPr>
          <p:spPr>
            <a:xfrm flipV="1">
              <a:off x="2982191" y="1632754"/>
              <a:ext cx="197427" cy="308914"/>
            </a:xfrm>
            <a:prstGeom prst="down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332366" y="1952059"/>
              <a:ext cx="2418034" cy="646331"/>
            </a:xfrm>
            <a:prstGeom prst="rect">
              <a:avLst/>
            </a:prstGeom>
            <a:noFill/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The matter action </a:t>
              </a:r>
            </a:p>
            <a:p>
              <a:r>
                <a:rPr lang="en-US" altLang="ja-JP" dirty="0" smtClean="0"/>
                <a:t>on the </a:t>
              </a:r>
              <a:r>
                <a:rPr lang="en-US" altLang="ja-JP" dirty="0" err="1" smtClean="0"/>
                <a:t>undeformed</a:t>
              </a:r>
              <a:r>
                <a:rPr lang="en-US" altLang="ja-JP" dirty="0" smtClean="0"/>
                <a:t> </a:t>
              </a:r>
              <a:r>
                <a:rPr lang="en-US" altLang="ja-JP" dirty="0" err="1" smtClean="0"/>
                <a:t>b.g</a:t>
              </a:r>
              <a:r>
                <a:rPr lang="en-US" altLang="ja-JP" dirty="0" smtClean="0"/>
                <a:t>.</a:t>
              </a:r>
              <a:endParaRPr kumimoji="1" lang="ja-JP" altLang="en-US" dirty="0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4018681" y="3907223"/>
            <a:ext cx="4901988" cy="2300280"/>
            <a:chOff x="4104409" y="691448"/>
            <a:chExt cx="4901988" cy="2300280"/>
          </a:xfrm>
        </p:grpSpPr>
        <p:sp>
          <p:nvSpPr>
            <p:cNvPr id="20" name="角丸四角形 19"/>
            <p:cNvSpPr/>
            <p:nvPr/>
          </p:nvSpPr>
          <p:spPr>
            <a:xfrm>
              <a:off x="4104409" y="691448"/>
              <a:ext cx="4634346" cy="1542598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下矢印 20"/>
            <p:cNvSpPr/>
            <p:nvPr/>
          </p:nvSpPr>
          <p:spPr>
            <a:xfrm flipV="1">
              <a:off x="6047508" y="2285008"/>
              <a:ext cx="322119" cy="364670"/>
            </a:xfrm>
            <a:prstGeom prst="down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312227" y="2622396"/>
              <a:ext cx="4694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This part can be seen as a deformation of           .</a:t>
              </a:r>
              <a:endParaRPr kumimoji="1" lang="ja-JP" altLang="en-US" dirty="0"/>
            </a:p>
          </p:txBody>
        </p:sp>
        <p:pic>
          <p:nvPicPr>
            <p:cNvPr id="23" name="図 2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8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7130" y="2671035"/>
              <a:ext cx="356440" cy="272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42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1475" y="182878"/>
            <a:ext cx="6355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deformation part can be rewritten furthermore by supposing</a:t>
            </a:r>
            <a:endParaRPr kumimoji="1" lang="ja-JP" altLang="en-US" dirty="0"/>
          </a:p>
        </p:txBody>
      </p:sp>
      <p:pic>
        <p:nvPicPr>
          <p:cNvPr id="44" name="図 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95" y="1138737"/>
            <a:ext cx="2563096" cy="277091"/>
          </a:xfrm>
          <a:prstGeom prst="rect">
            <a:avLst/>
          </a:prstGeom>
        </p:spPr>
      </p:pic>
      <p:sp>
        <p:nvSpPr>
          <p:cNvPr id="45" name="角丸四角形 44"/>
          <p:cNvSpPr/>
          <p:nvPr/>
        </p:nvSpPr>
        <p:spPr>
          <a:xfrm>
            <a:off x="2262737" y="821408"/>
            <a:ext cx="3730333" cy="84987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235422" y="1917124"/>
            <a:ext cx="36371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[Dubovsky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-Gorbenko-Mirbabayi,1706.06604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]  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0160" y="1903600"/>
            <a:ext cx="4536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A covariant generalization of the ansatz employed in</a:t>
            </a:r>
            <a:endParaRPr kumimoji="1" lang="ja-JP" altLang="en-US" sz="16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43620" y="2479564"/>
            <a:ext cx="8044571" cy="1517719"/>
            <a:chOff x="443620" y="2636732"/>
            <a:chExt cx="8044571" cy="1517719"/>
          </a:xfrm>
        </p:grpSpPr>
        <p:sp>
          <p:nvSpPr>
            <p:cNvPr id="47" name="テキスト ボックス 46"/>
            <p:cNvSpPr txBox="1"/>
            <p:nvPr/>
          </p:nvSpPr>
          <p:spPr>
            <a:xfrm>
              <a:off x="443620" y="2636732"/>
              <a:ext cx="3731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Then the quadratic action is given by  </a:t>
              </a:r>
              <a:endParaRPr kumimoji="1" lang="ja-JP" altLang="en-US" dirty="0"/>
            </a:p>
          </p:txBody>
        </p:sp>
        <p:pic>
          <p:nvPicPr>
            <p:cNvPr id="48" name="図 4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692" y="3368650"/>
              <a:ext cx="6834462" cy="576351"/>
            </a:xfrm>
            <a:prstGeom prst="rect">
              <a:avLst/>
            </a:prstGeom>
          </p:spPr>
        </p:pic>
        <p:sp>
          <p:nvSpPr>
            <p:cNvPr id="53" name="角丸四角形 52"/>
            <p:cNvSpPr/>
            <p:nvPr/>
          </p:nvSpPr>
          <p:spPr>
            <a:xfrm>
              <a:off x="697118" y="3143766"/>
              <a:ext cx="7791073" cy="1010685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510454" y="4312921"/>
            <a:ext cx="8355772" cy="725574"/>
            <a:chOff x="510454" y="4312921"/>
            <a:chExt cx="8355772" cy="7255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510454" y="4312921"/>
                  <a:ext cx="757476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/>
                    <a:t>In the flat-space JT with                       , this part can be seen as 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𝑇</m:t>
                      </m:r>
                      <m:bar>
                        <m:barPr>
                          <m:pos m:val="top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bar>
                    </m:oMath>
                  </a14:m>
                  <a:r>
                    <a:rPr lang="en-US" altLang="ja-JP" dirty="0"/>
                    <a:t>-</a:t>
                  </a:r>
                  <a:r>
                    <a:rPr lang="en-US" altLang="ja-JP" dirty="0" smtClean="0"/>
                    <a:t>deformation.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454" y="4312921"/>
                  <a:ext cx="7574766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725" t="-1538" b="-230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テキスト ボックス 53"/>
            <p:cNvSpPr txBox="1"/>
            <p:nvPr/>
          </p:nvSpPr>
          <p:spPr>
            <a:xfrm>
              <a:off x="5400102" y="4730718"/>
              <a:ext cx="34661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accent6">
                      <a:lumMod val="50000"/>
                    </a:schemeClr>
                  </a:solidFill>
                </a:rPr>
                <a:t>[Dubovsky</a:t>
              </a:r>
              <a:r>
                <a:rPr lang="en-US" altLang="ja-JP" sz="1400" dirty="0" smtClean="0">
                  <a:solidFill>
                    <a:schemeClr val="accent6">
                      <a:lumMod val="50000"/>
                    </a:schemeClr>
                  </a:solidFill>
                </a:rPr>
                <a:t>-Gorbenko-Mirbabayi,1706.06604</a:t>
              </a:r>
              <a:r>
                <a:rPr kumimoji="1" lang="en-US" altLang="ja-JP" sz="1400" dirty="0" smtClean="0">
                  <a:solidFill>
                    <a:schemeClr val="accent6">
                      <a:lumMod val="50000"/>
                    </a:schemeClr>
                  </a:solidFill>
                </a:rPr>
                <a:t>]  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  <p:pic>
          <p:nvPicPr>
            <p:cNvPr id="7" name="図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547" y="4428956"/>
              <a:ext cx="969820" cy="253538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3486221" y="4706047"/>
              <a:ext cx="7310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rgbClr val="C00000"/>
                  </a:solidFill>
                </a:rPr>
                <a:t>(const.)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554238" y="5157775"/>
            <a:ext cx="7535689" cy="1262492"/>
            <a:chOff x="554238" y="5157775"/>
            <a:chExt cx="7535689" cy="1262492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554238" y="5157775"/>
              <a:ext cx="7535689" cy="1262492"/>
              <a:chOff x="554238" y="5157775"/>
              <a:chExt cx="7535689" cy="1262492"/>
            </a:xfrm>
          </p:grpSpPr>
          <p:sp>
            <p:nvSpPr>
              <p:cNvPr id="4" name="テキスト ボックス 3"/>
              <p:cNvSpPr txBox="1"/>
              <p:nvPr/>
            </p:nvSpPr>
            <p:spPr>
              <a:xfrm>
                <a:off x="554238" y="5157775"/>
                <a:ext cx="4417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It is still necessary to solve the e.o.m. for       .</a:t>
                </a:r>
                <a:endParaRPr kumimoji="1" lang="ja-JP" altLang="en-US" dirty="0"/>
              </a:p>
            </p:txBody>
          </p:sp>
          <p:pic>
            <p:nvPicPr>
              <p:cNvPr id="20" name="図 19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1" cstate="print"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34650" y="5286273"/>
                <a:ext cx="194462" cy="139141"/>
              </a:xfrm>
              <a:prstGeom prst="rect">
                <a:avLst/>
              </a:prstGeom>
            </p:spPr>
          </p:pic>
          <p:sp>
            <p:nvSpPr>
              <p:cNvPr id="5" name="テキスト ボックス 4"/>
              <p:cNvSpPr txBox="1"/>
              <p:nvPr/>
            </p:nvSpPr>
            <p:spPr>
              <a:xfrm>
                <a:off x="1643061" y="5700705"/>
                <a:ext cx="24565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7030A0"/>
                    </a:solidFill>
                  </a:rPr>
                  <a:t>The existence of a solution:</a:t>
                </a:r>
                <a:endParaRPr kumimoji="1" lang="ja-JP" altLang="en-US" sz="16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1509702" y="6081713"/>
                <a:ext cx="26404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 smtClean="0">
                    <a:solidFill>
                      <a:srgbClr val="C00000"/>
                    </a:solidFill>
                  </a:rPr>
                  <a:t>An explicit non-local</a:t>
                </a:r>
                <a:r>
                  <a:rPr kumimoji="1" lang="en-US" altLang="ja-JP" sz="1600" dirty="0" smtClean="0">
                    <a:solidFill>
                      <a:srgbClr val="C00000"/>
                    </a:solidFill>
                  </a:rPr>
                  <a:t> solution:</a:t>
                </a:r>
                <a:endParaRPr kumimoji="1" lang="ja-JP" altLang="en-US" sz="16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4623803" y="5697513"/>
                <a:ext cx="3466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[Dubovsky</a:t>
                </a:r>
                <a:r>
                  <a:rPr lang="en-US" altLang="ja-JP" sz="1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-Gorbenko-Mirbabayi,1706.06604</a:t>
                </a:r>
                <a:r>
                  <a:rPr kumimoji="1" lang="en-US" altLang="ja-JP" sz="1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]  </a:t>
                </a:r>
                <a:endParaRPr kumimoji="1" lang="ja-JP" altLang="en-US" sz="1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4623803" y="6063683"/>
                <a:ext cx="32650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[Ishii-Okumura</a:t>
                </a:r>
                <a:r>
                  <a:rPr lang="en-US" altLang="ja-JP" sz="1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-Sakamoto-KY, 1906.03865</a:t>
                </a:r>
                <a:r>
                  <a:rPr kumimoji="1" lang="en-US" altLang="ja-JP" sz="1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] </a:t>
                </a:r>
                <a:endParaRPr kumimoji="1" lang="ja-JP" altLang="en-US" sz="14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6" name="動作設定ボタン: 情報 5">
              <a:hlinkClick r:id="rId12" action="ppaction://hlinksldjump" highlightClick="1"/>
            </p:cNvPr>
            <p:cNvSpPr/>
            <p:nvPr/>
          </p:nvSpPr>
          <p:spPr>
            <a:xfrm>
              <a:off x="4156931" y="6122078"/>
              <a:ext cx="230054" cy="249382"/>
            </a:xfrm>
            <a:prstGeom prst="actionButtonInforma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277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015128" y="3798221"/>
                <a:ext cx="68823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In general,</a:t>
                </a:r>
                <a:r>
                  <a:rPr kumimoji="1" lang="en-US" altLang="ja-JP" dirty="0" smtClean="0"/>
                  <a:t> the metric perturbation cannot be </a:t>
                </a:r>
                <a:r>
                  <a:rPr lang="en-US" altLang="ja-JP" dirty="0" smtClean="0"/>
                  <a:t>seen as</a:t>
                </a: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 smtClean="0"/>
                  <a:t>-</a:t>
                </a:r>
                <a:r>
                  <a:rPr kumimoji="1" lang="en-US" altLang="ja-JP" dirty="0" smtClean="0"/>
                  <a:t>deformation. </a:t>
                </a: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128" y="3798221"/>
                <a:ext cx="6882397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797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585787" y="3143266"/>
            <a:ext cx="55946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Question:       </a:t>
            </a:r>
            <a:r>
              <a:rPr kumimoji="1" lang="en-US" altLang="ja-JP" sz="2000" dirty="0" smtClean="0"/>
              <a:t>How about in more general JT gravity?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14364" y="271453"/>
                <a:ext cx="8151014" cy="1289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kumimoji="1" lang="en-US" altLang="ja-JP" sz="2000" dirty="0" smtClean="0">
                    <a:solidFill>
                      <a:srgbClr val="7030A0"/>
                    </a:solidFill>
                  </a:rPr>
                  <a:t>FACT:    </a:t>
                </a:r>
                <a:r>
                  <a:rPr kumimoji="1" lang="en-US" altLang="ja-JP" sz="2000" dirty="0" smtClean="0"/>
                  <a:t>In the case of the flat-space JT gravity, the metric perturbation 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            </a:t>
                </a:r>
                <a:r>
                  <a:rPr kumimoji="1" lang="en-US" altLang="ja-JP" sz="2000" dirty="0" smtClean="0"/>
                  <a:t>can be seen as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sz="2000" dirty="0"/>
                  <a:t>-</a:t>
                </a:r>
                <a:r>
                  <a:rPr lang="en-US" altLang="ja-JP" sz="2000" dirty="0" smtClean="0"/>
                  <a:t>deformation. In other words, any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sz="2000" dirty="0"/>
                  <a:t>-</a:t>
                </a:r>
                <a:r>
                  <a:rPr lang="en-US" altLang="ja-JP" sz="2000" dirty="0" smtClean="0"/>
                  <a:t>deformation </a:t>
                </a:r>
              </a:p>
              <a:p>
                <a:pPr>
                  <a:lnSpc>
                    <a:spcPct val="125000"/>
                  </a:lnSpc>
                </a:pPr>
                <a:r>
                  <a:rPr kumimoji="1" lang="en-US" altLang="ja-JP" sz="2000" dirty="0"/>
                  <a:t> </a:t>
                </a:r>
                <a:r>
                  <a:rPr kumimoji="1" lang="en-US" altLang="ja-JP" sz="2000" dirty="0" smtClean="0"/>
                  <a:t>            can also be seen as a gravitational perturbation.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64" y="271453"/>
                <a:ext cx="8151014" cy="1289392"/>
              </a:xfrm>
              <a:prstGeom prst="rect">
                <a:avLst/>
              </a:prstGeom>
              <a:blipFill rotWithShape="0">
                <a:blip r:embed="rId4"/>
                <a:stretch>
                  <a:fillRect l="-823" b="-56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/>
          <p:cNvGrpSpPr/>
          <p:nvPr/>
        </p:nvGrpSpPr>
        <p:grpSpPr>
          <a:xfrm>
            <a:off x="528626" y="4557721"/>
            <a:ext cx="7557645" cy="1547848"/>
            <a:chOff x="528626" y="4043357"/>
            <a:chExt cx="7557645" cy="1547848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567610" y="5221873"/>
              <a:ext cx="7518661" cy="369332"/>
              <a:chOff x="467590" y="2379517"/>
              <a:chExt cx="7518661" cy="369332"/>
            </a:xfrm>
          </p:grpSpPr>
          <p:sp>
            <p:nvSpPr>
              <p:cNvPr id="5" name="テキスト ボックス 4"/>
              <p:cNvSpPr txBox="1"/>
              <p:nvPr/>
            </p:nvSpPr>
            <p:spPr>
              <a:xfrm>
                <a:off x="467590" y="2379517"/>
                <a:ext cx="7518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2)   Solve the equations of motion for      , while the metric ansatz is the same.</a:t>
                </a:r>
                <a:endParaRPr kumimoji="1" lang="ja-JP" altLang="en-US" dirty="0"/>
              </a:p>
            </p:txBody>
          </p:sp>
          <p:pic>
            <p:nvPicPr>
              <p:cNvPr id="6" name="図 5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 cstate="print">
                <a:lum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06037" y="2515395"/>
                <a:ext cx="194462" cy="139141"/>
              </a:xfrm>
              <a:prstGeom prst="rect">
                <a:avLst/>
              </a:prstGeom>
            </p:spPr>
          </p:pic>
        </p:grpSp>
        <p:sp>
          <p:nvSpPr>
            <p:cNvPr id="10" name="テキスト ボックス 9"/>
            <p:cNvSpPr txBox="1"/>
            <p:nvPr/>
          </p:nvSpPr>
          <p:spPr>
            <a:xfrm>
              <a:off x="528626" y="4686312"/>
              <a:ext cx="3497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 1)  </a:t>
              </a:r>
              <a:r>
                <a:rPr lang="en-US" altLang="ja-JP" dirty="0" smtClean="0"/>
                <a:t> Look </a:t>
              </a:r>
              <a:r>
                <a:rPr lang="en-US" altLang="ja-JP" dirty="0"/>
                <a:t>for appropriate potentials</a:t>
              </a:r>
              <a:endParaRPr kumimoji="1" lang="ja-JP" altLang="en-US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614364" y="4043357"/>
              <a:ext cx="18203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33CC"/>
                  </a:solidFill>
                </a:rPr>
                <a:t>Strategy here:   </a:t>
              </a:r>
              <a:endParaRPr kumimoji="1" lang="ja-JP" altLang="en-US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1975944" y="2055627"/>
                <a:ext cx="5909759" cy="434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sz="2000" dirty="0"/>
                  <a:t>-deformation </a:t>
                </a:r>
                <a:r>
                  <a:rPr lang="en-US" altLang="ja-JP" sz="2000" dirty="0" smtClean="0"/>
                  <a:t>                                 metric perturbation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44" y="2055627"/>
                <a:ext cx="5909759" cy="434414"/>
              </a:xfrm>
              <a:prstGeom prst="rect">
                <a:avLst/>
              </a:prstGeom>
              <a:blipFill rotWithShape="0">
                <a:blip r:embed="rId6"/>
                <a:stretch>
                  <a:fillRect r="-309" b="-253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左右矢印 13"/>
          <p:cNvSpPr/>
          <p:nvPr/>
        </p:nvSpPr>
        <p:spPr>
          <a:xfrm>
            <a:off x="4175521" y="2145050"/>
            <a:ext cx="1028700" cy="2716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1214438" y="1769433"/>
            <a:ext cx="7186612" cy="964708"/>
          </a:xfrm>
          <a:prstGeom prst="roundRect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742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805474" y="1228626"/>
                <a:ext cx="3523400" cy="434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/>
                  <a:t>1)    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kumimoji="1" lang="en-US" altLang="ja-JP" sz="2000" dirty="0" smtClean="0"/>
                  <a:t>-deformation of 2D QFT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74" y="1228626"/>
                <a:ext cx="3523400" cy="434414"/>
              </a:xfrm>
              <a:prstGeom prst="rect">
                <a:avLst/>
              </a:prstGeom>
              <a:blipFill rotWithShape="0">
                <a:blip r:embed="rId2"/>
                <a:stretch>
                  <a:fillRect l="-1730" r="-865" b="-253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805474" y="2597718"/>
                <a:ext cx="6083332" cy="904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lnSpc>
                    <a:spcPct val="125000"/>
                  </a:lnSpc>
                  <a:buAutoNum type="arabicParenR" startAt="2"/>
                </a:pPr>
                <a:r>
                  <a:rPr lang="en-US" altLang="ja-JP" sz="2000" dirty="0"/>
                  <a:t>G</a:t>
                </a:r>
                <a:r>
                  <a:rPr lang="en-US" altLang="ja-JP" sz="2000" dirty="0" smtClean="0"/>
                  <a:t>ravitational </a:t>
                </a:r>
                <a:r>
                  <a:rPr lang="en-US" altLang="ja-JP" sz="2000" dirty="0"/>
                  <a:t>perturbation in the </a:t>
                </a:r>
                <a:r>
                  <a:rPr lang="en-US" altLang="ja-JP" sz="2000" dirty="0" smtClean="0"/>
                  <a:t>flat-space JT gravity</a:t>
                </a:r>
              </a:p>
              <a:p>
                <a:pPr>
                  <a:lnSpc>
                    <a:spcPct val="125000"/>
                  </a:lnSpc>
                </a:pPr>
                <a:r>
                  <a:rPr lang="en-US" altLang="ja-JP" sz="2000" dirty="0" smtClean="0"/>
                  <a:t>        </a:t>
                </a:r>
                <a:r>
                  <a:rPr lang="en-US" altLang="ja-JP" sz="2000" dirty="0"/>
                  <a:t>can be regarded as 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sz="2000" dirty="0"/>
                  <a:t>-deformation of 2D </a:t>
                </a:r>
                <a:r>
                  <a:rPr lang="en-US" altLang="ja-JP" sz="2000" dirty="0" smtClean="0"/>
                  <a:t>QFT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474" y="2597718"/>
                <a:ext cx="6083332" cy="904671"/>
              </a:xfrm>
              <a:prstGeom prst="rect">
                <a:avLst/>
              </a:prstGeom>
              <a:blipFill rotWithShape="0">
                <a:blip r:embed="rId3"/>
                <a:stretch>
                  <a:fillRect l="-1102" r="-1202" b="-67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488474" y="307962"/>
            <a:ext cx="3181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</a:rPr>
              <a:t>An overview of</a:t>
            </a:r>
            <a:r>
              <a:rPr kumimoji="1" lang="en-US" altLang="ja-JP" sz="2400" dirty="0" smtClean="0">
                <a:solidFill>
                  <a:srgbClr val="C00000"/>
                </a:solidFill>
              </a:rPr>
              <a:t> this talk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50688" y="3086849"/>
            <a:ext cx="239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(JT = </a:t>
            </a:r>
            <a:r>
              <a:rPr kumimoji="1" lang="en-US" altLang="ja-JP" dirty="0" err="1" smtClean="0">
                <a:solidFill>
                  <a:srgbClr val="7030A0"/>
                </a:solidFill>
              </a:rPr>
              <a:t>Jackiw-Teitelboim</a:t>
            </a:r>
            <a:r>
              <a:rPr kumimoji="1" lang="en-US" altLang="ja-JP" dirty="0" smtClean="0">
                <a:solidFill>
                  <a:srgbClr val="7030A0"/>
                </a:solidFill>
              </a:rPr>
              <a:t>)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74391" y="3661293"/>
            <a:ext cx="3961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Dubovsky</a:t>
            </a:r>
            <a:r>
              <a:rPr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-Gorbenko-Mirbabayi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1706.06604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]  </a:t>
            </a:r>
            <a:r>
              <a:rPr kumimoji="1" lang="en-US" altLang="ja-JP" sz="1400" dirty="0" smtClean="0">
                <a:solidFill>
                  <a:srgbClr val="C00000"/>
                </a:solidFill>
              </a:rPr>
              <a:t>(flat)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00329" y="5542466"/>
            <a:ext cx="4100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[Ishii-Okumura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-Sakamoto-KY, 1906.03865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]  </a:t>
            </a:r>
            <a:r>
              <a:rPr kumimoji="1" lang="en-US" altLang="ja-JP" sz="1400" dirty="0" smtClean="0">
                <a:solidFill>
                  <a:srgbClr val="C00000"/>
                </a:solidFill>
              </a:rPr>
              <a:t>(</a:t>
            </a:r>
            <a:r>
              <a:rPr kumimoji="1" lang="en-US" altLang="ja-JP" sz="1400" dirty="0" err="1" smtClean="0">
                <a:solidFill>
                  <a:srgbClr val="C00000"/>
                </a:solidFill>
              </a:rPr>
              <a:t>AdS,dS</a:t>
            </a:r>
            <a:r>
              <a:rPr kumimoji="1" lang="en-US" altLang="ja-JP" sz="1400" dirty="0" smtClean="0">
                <a:solidFill>
                  <a:srgbClr val="C00000"/>
                </a:solidFill>
              </a:rPr>
              <a:t>)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>
            <a:off x="1314440" y="1659952"/>
            <a:ext cx="4429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17" idx="1"/>
          </p:cNvCxnSpPr>
          <p:nvPr/>
        </p:nvCxnSpPr>
        <p:spPr>
          <a:xfrm flipH="1" flipV="1">
            <a:off x="1757353" y="1656865"/>
            <a:ext cx="921362" cy="4449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678715" y="1917160"/>
            <a:ext cx="6023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A composite operator composed of energy-momentum tensor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900238" y="4960408"/>
            <a:ext cx="5717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We have discussed a generalization to curved spaces.</a:t>
            </a:r>
            <a:endParaRPr kumimoji="1"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93589" y="5542466"/>
            <a:ext cx="3371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[Ishii-Okumura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-Sakamoto-KY, in progress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]  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714376" y="4637095"/>
            <a:ext cx="7972425" cy="1377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258573" y="4382975"/>
            <a:ext cx="122745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>
                <a:solidFill>
                  <a:srgbClr val="C00000"/>
                </a:solidFill>
              </a:rPr>
              <a:t>Our work:</a:t>
            </a:r>
          </a:p>
        </p:txBody>
      </p:sp>
    </p:spTree>
    <p:extLst>
      <p:ext uri="{BB962C8B-B14F-4D97-AF65-F5344CB8AC3E}">
        <p14:creationId xmlns:p14="http://schemas.microsoft.com/office/powerpoint/2010/main" val="10445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3620" y="247395"/>
            <a:ext cx="498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the following, let us consider a famous example,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67427" y="1399319"/>
            <a:ext cx="684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dilaton</a:t>
            </a:r>
            <a:r>
              <a:rPr lang="en-US" altLang="ja-JP" dirty="0" smtClean="0"/>
              <a:t> potential:                                      +   conformal matter   i.e.,   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54" y="1355385"/>
            <a:ext cx="1708269" cy="48491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277" y="1497829"/>
            <a:ext cx="623456" cy="277091"/>
          </a:xfrm>
          <a:prstGeom prst="rect">
            <a:avLst/>
          </a:prstGeom>
        </p:spPr>
      </p:pic>
      <p:sp>
        <p:nvSpPr>
          <p:cNvPr id="14" name="右矢印 13"/>
          <p:cNvSpPr/>
          <p:nvPr/>
        </p:nvSpPr>
        <p:spPr>
          <a:xfrm>
            <a:off x="1036393" y="2515116"/>
            <a:ext cx="511752" cy="200025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46" y="2508505"/>
            <a:ext cx="1039093" cy="277091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86056" y="3063508"/>
            <a:ext cx="814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NOTE:   </a:t>
            </a:r>
            <a:r>
              <a:rPr lang="en-US" altLang="ja-JP" dirty="0"/>
              <a:t>T</a:t>
            </a:r>
            <a:r>
              <a:rPr lang="en-US" altLang="ja-JP" dirty="0" smtClean="0"/>
              <a:t>he cosmological constant is contained in addition to the flat-space JT gravity.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51853" y="1022850"/>
            <a:ext cx="7936489" cy="1089410"/>
          </a:xfrm>
          <a:prstGeom prst="rect">
            <a:avLst/>
          </a:pr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65" y="2488349"/>
            <a:ext cx="2246607" cy="230777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209954" y="2460137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,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54619" y="810217"/>
            <a:ext cx="35912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u="sng" dirty="0" smtClean="0">
                <a:solidFill>
                  <a:srgbClr val="C00000"/>
                </a:solidFill>
              </a:rPr>
              <a:t>The </a:t>
            </a:r>
            <a:r>
              <a:rPr lang="en-US" altLang="ja-JP" u="sng" dirty="0" err="1">
                <a:solidFill>
                  <a:srgbClr val="C00000"/>
                </a:solidFill>
              </a:rPr>
              <a:t>Almheiri-Polchinski</a:t>
            </a:r>
            <a:r>
              <a:rPr lang="en-US" altLang="ja-JP" u="sng" dirty="0">
                <a:solidFill>
                  <a:srgbClr val="C00000"/>
                </a:solidFill>
              </a:rPr>
              <a:t> (AP) </a:t>
            </a:r>
            <a:r>
              <a:rPr lang="en-US" altLang="ja-JP" u="sng" dirty="0" smtClean="0">
                <a:solidFill>
                  <a:srgbClr val="C00000"/>
                </a:solidFill>
              </a:rPr>
              <a:t>model </a:t>
            </a:r>
            <a:endParaRPr lang="ja-JP" altLang="en-US" u="sng" dirty="0">
              <a:solidFill>
                <a:srgbClr val="C0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413288" y="864416"/>
            <a:ext cx="25535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Almheiri-Polchinski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1402.6334]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44444" y="3678613"/>
            <a:ext cx="8667874" cy="2565818"/>
            <a:chOff x="244444" y="3678613"/>
            <a:chExt cx="8667874" cy="2565818"/>
          </a:xfrm>
        </p:grpSpPr>
        <p:pic>
          <p:nvPicPr>
            <p:cNvPr id="22" name="図 2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029" y="4393529"/>
              <a:ext cx="3485811" cy="299258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107" y="5033845"/>
              <a:ext cx="6580923" cy="576351"/>
            </a:xfrm>
            <a:prstGeom prst="rect">
              <a:avLst/>
            </a:prstGeom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4712570" y="5766588"/>
              <a:ext cx="3668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w</a:t>
              </a:r>
              <a:r>
                <a:rPr kumimoji="1" lang="en-US" altLang="ja-JP" dirty="0" smtClean="0"/>
                <a:t>here  </a:t>
              </a:r>
              <a:r>
                <a:rPr kumimoji="1" lang="en-US" altLang="ja-JP" i="1" dirty="0" smtClean="0"/>
                <a:t>a, b, c </a:t>
              </a:r>
              <a:r>
                <a:rPr kumimoji="1" lang="en-US" altLang="ja-JP" dirty="0" smtClean="0"/>
                <a:t>are arbitrary constants.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383424" y="4339696"/>
              <a:ext cx="1891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7030A0"/>
                  </a:solidFill>
                </a:rPr>
                <a:t>(conformal gauge)</a:t>
              </a:r>
              <a:endParaRPr kumimoji="1" lang="ja-JP" altLang="en-US" dirty="0">
                <a:solidFill>
                  <a:srgbClr val="7030A0"/>
                </a:solidFill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244444" y="3936436"/>
              <a:ext cx="8667874" cy="2307995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21685" y="3678613"/>
              <a:ext cx="376776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u="sng" dirty="0" smtClean="0">
                  <a:solidFill>
                    <a:srgbClr val="C00000"/>
                  </a:solidFill>
                </a:rPr>
                <a:t>The most general vacuum solution</a:t>
              </a:r>
              <a:endParaRPr kumimoji="1" lang="ja-JP" altLang="en-US" sz="2000" u="sng" dirty="0">
                <a:solidFill>
                  <a:srgbClr val="C00000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205960" y="3743477"/>
              <a:ext cx="25535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accent6">
                      <a:lumMod val="50000"/>
                    </a:schemeClr>
                  </a:solidFill>
                </a:rPr>
                <a:t>[</a:t>
              </a:r>
              <a:r>
                <a:rPr kumimoji="1" lang="en-US" altLang="ja-JP" sz="1400" dirty="0" err="1" smtClean="0">
                  <a:solidFill>
                    <a:schemeClr val="accent6">
                      <a:lumMod val="50000"/>
                    </a:schemeClr>
                  </a:solidFill>
                </a:rPr>
                <a:t>Almheiri-Polchinski</a:t>
              </a:r>
              <a:r>
                <a:rPr kumimoji="1" lang="en-US" altLang="ja-JP" sz="1400" dirty="0" smtClean="0">
                  <a:solidFill>
                    <a:schemeClr val="accent6">
                      <a:lumMod val="50000"/>
                    </a:schemeClr>
                  </a:solidFill>
                </a:rPr>
                <a:t>, 1402.6334]</a:t>
              </a:r>
              <a:endParaRPr kumimoji="1" lang="ja-JP" altLang="en-US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15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8373" y="271908"/>
            <a:ext cx="6540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remaining task is to derive a consistent </a:t>
            </a:r>
            <a:r>
              <a:rPr kumimoji="1" lang="en-US" altLang="ja-JP" dirty="0" err="1" smtClean="0"/>
              <a:t>dilaton</a:t>
            </a:r>
            <a:r>
              <a:rPr kumimoji="1" lang="en-US" altLang="ja-JP" dirty="0" smtClean="0"/>
              <a:t> fluctuation         .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68" y="401291"/>
            <a:ext cx="194462" cy="13914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48" y="1040156"/>
            <a:ext cx="2224289" cy="482392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2114551" y="869779"/>
            <a:ext cx="3663915" cy="835690"/>
          </a:xfrm>
          <a:prstGeom prst="roundRect">
            <a:avLst/>
          </a:prstGeom>
          <a:noFill/>
          <a:ln w="190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2907" y="2052172"/>
            <a:ext cx="234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general solution </a:t>
            </a:r>
            <a:r>
              <a:rPr kumimoji="1" lang="en-US" altLang="ja-JP" i="1" dirty="0" smtClean="0"/>
              <a:t>M</a:t>
            </a:r>
            <a:endParaRPr kumimoji="1" lang="ja-JP" altLang="en-US" i="1" dirty="0"/>
          </a:p>
        </p:txBody>
      </p:sp>
      <p:pic>
        <p:nvPicPr>
          <p:cNvPr id="21" name="図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21" y="2723309"/>
            <a:ext cx="5310458" cy="27709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66" y="3821769"/>
            <a:ext cx="7735009" cy="277091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66" y="4340366"/>
            <a:ext cx="5102640" cy="645624"/>
          </a:xfrm>
          <a:prstGeom prst="rect">
            <a:avLst/>
          </a:prstGeom>
        </p:spPr>
      </p:pic>
      <p:cxnSp>
        <p:nvCxnSpPr>
          <p:cNvPr id="24" name="直線コネクタ 23"/>
          <p:cNvCxnSpPr/>
          <p:nvPr/>
        </p:nvCxnSpPr>
        <p:spPr>
          <a:xfrm>
            <a:off x="3186680" y="3138079"/>
            <a:ext cx="1128145" cy="0"/>
          </a:xfrm>
          <a:prstGeom prst="line">
            <a:avLst/>
          </a:prstGeom>
          <a:ln w="28575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186680" y="3181109"/>
            <a:ext cx="110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33CC"/>
                </a:solidFill>
              </a:rPr>
              <a:t>Local part</a:t>
            </a:r>
            <a:endParaRPr kumimoji="1" lang="ja-JP" altLang="en-US" dirty="0">
              <a:solidFill>
                <a:srgbClr val="0033CC"/>
              </a:solidFill>
            </a:endParaRPr>
          </a:p>
        </p:txBody>
      </p:sp>
      <p:cxnSp>
        <p:nvCxnSpPr>
          <p:cNvPr id="26" name="直線コネクタ 25"/>
          <p:cNvCxnSpPr/>
          <p:nvPr/>
        </p:nvCxnSpPr>
        <p:spPr>
          <a:xfrm>
            <a:off x="4562117" y="3138079"/>
            <a:ext cx="26102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5153600" y="3176342"/>
            <a:ext cx="1524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Non-local part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30" name="図 2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20" y="5346981"/>
            <a:ext cx="5919683" cy="460980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1064178" y="5226070"/>
            <a:ext cx="587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He</a:t>
            </a:r>
            <a:r>
              <a:rPr kumimoji="1" lang="en-US" altLang="ja-JP" sz="1600" dirty="0" smtClean="0"/>
              <a:t>re</a:t>
            </a:r>
            <a:endParaRPr kumimoji="1" lang="ja-JP" altLang="en-US" sz="16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105543" y="5986062"/>
            <a:ext cx="5938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w</a:t>
            </a:r>
            <a:r>
              <a:rPr kumimoji="1" lang="en-US" altLang="ja-JP" sz="1600" dirty="0" smtClean="0"/>
              <a:t>here  </a:t>
            </a:r>
            <a:r>
              <a:rPr kumimoji="1" lang="en-US" altLang="ja-JP" sz="1600" i="1" dirty="0" smtClean="0"/>
              <a:t>a, b, c </a:t>
            </a:r>
            <a:r>
              <a:rPr kumimoji="1" lang="en-US" altLang="ja-JP" sz="1600" dirty="0" smtClean="0"/>
              <a:t>are the constants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contained in the background dilation.</a:t>
            </a:r>
            <a:endParaRPr kumimoji="1" lang="ja-JP" altLang="en-US" sz="16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749890" y="2103612"/>
            <a:ext cx="3265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[Ishii-Okumura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-Sakamoto-KY, 1906.03865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] 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6350" y="216386"/>
            <a:ext cx="5423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Towards removing the conformal matter condition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81834" y="299666"/>
            <a:ext cx="3252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[Ishii-Okumura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-Sakamoto-KY, in progress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] 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6047" y="1301478"/>
            <a:ext cx="445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Deform the </a:t>
            </a:r>
            <a:r>
              <a:rPr kumimoji="1" lang="en-US" altLang="ja-JP" dirty="0" err="1" smtClean="0"/>
              <a:t>dilaton</a:t>
            </a:r>
            <a:r>
              <a:rPr kumimoji="1" lang="en-US" altLang="ja-JP" dirty="0" smtClean="0"/>
              <a:t> potential to the </a:t>
            </a:r>
            <a:r>
              <a:rPr kumimoji="1" lang="en-US" altLang="ja-JP" dirty="0" err="1" smtClean="0"/>
              <a:t>sinh</a:t>
            </a:r>
            <a:r>
              <a:rPr kumimoji="1" lang="en-US" altLang="ja-JP" dirty="0" smtClean="0"/>
              <a:t> type: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6350" y="796599"/>
            <a:ext cx="17954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u="sng" dirty="0" smtClean="0">
                <a:solidFill>
                  <a:srgbClr val="0070C0"/>
                </a:solidFill>
              </a:rPr>
              <a:t>A better example</a:t>
            </a:r>
            <a:endParaRPr kumimoji="1" lang="ja-JP" altLang="en-US" u="sng" dirty="0">
              <a:solidFill>
                <a:srgbClr val="0070C0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42" y="2923964"/>
            <a:ext cx="623456" cy="20781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26047" y="2828919"/>
            <a:ext cx="525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When                , the AP potential can be reproduced.</a:t>
            </a:r>
            <a:endParaRPr kumimoji="1" lang="ja-JP" altLang="en-US" dirty="0"/>
          </a:p>
        </p:txBody>
      </p:sp>
      <p:pic>
        <p:nvPicPr>
          <p:cNvPr id="18" name="図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73" y="2201769"/>
            <a:ext cx="152400" cy="176784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160073" y="2080005"/>
            <a:ext cx="250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deformation parameter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28098" y="1227536"/>
            <a:ext cx="3670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Kyono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-Okumura-KY, 1701.06340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1704.07410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548949" y="1535313"/>
            <a:ext cx="2339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Frolov-Zelnikov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1712.07700]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図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98" y="3519398"/>
            <a:ext cx="3370821" cy="530631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626899" y="3459309"/>
            <a:ext cx="95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Because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626047" y="4211300"/>
                <a:ext cx="59897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t</a:t>
                </a:r>
                <a:r>
                  <a:rPr kumimoji="1" lang="en-US" altLang="ja-JP" dirty="0" smtClean="0"/>
                  <a:t>he metric perturbation can be seen as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 smtClean="0"/>
                  <a:t>-deformation</a:t>
                </a:r>
                <a:r>
                  <a:rPr lang="ja-JP" altLang="en-US" dirty="0"/>
                  <a:t> </a:t>
                </a:r>
                <a:r>
                  <a:rPr lang="en-US" altLang="ja-JP" dirty="0" smtClean="0"/>
                  <a:t>with.</a:t>
                </a:r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47" y="4211300"/>
                <a:ext cx="5989781" cy="400110"/>
              </a:xfrm>
              <a:prstGeom prst="rect">
                <a:avLst/>
              </a:prstGeom>
              <a:blipFill rotWithShape="0">
                <a:blip r:embed="rId10"/>
                <a:stretch>
                  <a:fillRect l="-916" t="-1538" b="-2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/>
          <p:cNvSpPr txBox="1"/>
          <p:nvPr/>
        </p:nvSpPr>
        <p:spPr>
          <a:xfrm>
            <a:off x="626047" y="5718931"/>
            <a:ext cx="670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NOTE:     </a:t>
            </a:r>
            <a:r>
              <a:rPr kumimoji="1" lang="en-US" altLang="ja-JP" dirty="0" smtClean="0"/>
              <a:t>In thi</a:t>
            </a:r>
            <a:r>
              <a:rPr lang="en-US" altLang="ja-JP" dirty="0" smtClean="0"/>
              <a:t>s case, the conformal matter condition is not necessary!</a:t>
            </a:r>
            <a:endParaRPr kumimoji="1" lang="ja-JP" altLang="en-US" dirty="0"/>
          </a:p>
        </p:txBody>
      </p:sp>
      <p:pic>
        <p:nvPicPr>
          <p:cNvPr id="37" name="図 3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495" y="1990869"/>
            <a:ext cx="3325100" cy="57635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98" y="4994069"/>
            <a:ext cx="2563097" cy="27709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892225" y="4940658"/>
            <a:ext cx="2124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</a:t>
            </a:r>
            <a:r>
              <a:rPr lang="en-US" altLang="ja-JP" i="1" dirty="0" smtClean="0"/>
              <a:t> k</a:t>
            </a:r>
            <a:r>
              <a:rPr kumimoji="1" lang="en-US" altLang="ja-JP" dirty="0" smtClean="0"/>
              <a:t> is replaced by </a:t>
            </a:r>
            <a:r>
              <a:rPr kumimoji="1" lang="el-GR" altLang="ja-JP" i="1" dirty="0" smtClean="0"/>
              <a:t>η</a:t>
            </a:r>
            <a:r>
              <a:rPr kumimoji="1" lang="en-US" altLang="ja-JP" i="1" dirty="0" smtClean="0"/>
              <a:t> </a:t>
            </a:r>
            <a:r>
              <a:rPr kumimoji="1" lang="en-US" altLang="ja-JP" b="1" dirty="0" smtClean="0"/>
              <a:t>!)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9527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67564" y="2721684"/>
            <a:ext cx="8498288" cy="3338525"/>
            <a:chOff x="267564" y="2721684"/>
            <a:chExt cx="8498288" cy="3338525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67564" y="2721684"/>
              <a:ext cx="771743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ja-JP" dirty="0" smtClean="0">
                  <a:solidFill>
                    <a:srgbClr val="7030A0"/>
                  </a:solidFill>
                </a:rPr>
                <a:t>Note2:   </a:t>
              </a:r>
              <a:r>
                <a:rPr lang="en-US" altLang="ja-JP" dirty="0" smtClean="0"/>
                <a:t>By taking an appropriate Weyl trans., </a:t>
              </a:r>
              <a:r>
                <a:rPr lang="en-US" altLang="ja-JP" dirty="0"/>
                <a:t>t</a:t>
              </a:r>
              <a:r>
                <a:rPr kumimoji="1" lang="en-US" altLang="ja-JP" dirty="0" smtClean="0"/>
                <a:t>he system with the </a:t>
              </a:r>
              <a:r>
                <a:rPr kumimoji="1" lang="en-US" altLang="ja-JP" dirty="0" err="1" smtClean="0"/>
                <a:t>sinh</a:t>
              </a:r>
              <a:r>
                <a:rPr kumimoji="1" lang="en-US" altLang="ja-JP" dirty="0" smtClean="0"/>
                <a:t> potential </a:t>
              </a:r>
            </a:p>
            <a:p>
              <a:pPr>
                <a:lnSpc>
                  <a:spcPct val="150000"/>
                </a:lnSpc>
              </a:pPr>
              <a:r>
                <a:rPr lang="en-US" altLang="ja-JP" dirty="0"/>
                <a:t> </a:t>
              </a:r>
              <a:r>
                <a:rPr lang="en-US" altLang="ja-JP" dirty="0" smtClean="0"/>
                <a:t>              </a:t>
              </a:r>
              <a:r>
                <a:rPr kumimoji="1" lang="en-US" altLang="ja-JP" dirty="0" smtClean="0"/>
                <a:t>can be rewritten into 2D </a:t>
              </a:r>
              <a:r>
                <a:rPr kumimoji="1" lang="en-US" altLang="ja-JP" dirty="0" err="1" smtClean="0"/>
                <a:t>Liouville</a:t>
              </a:r>
              <a:r>
                <a:rPr lang="en-US" altLang="ja-JP" dirty="0"/>
                <a:t> </a:t>
              </a:r>
              <a:r>
                <a:rPr lang="en-US" altLang="ja-JP" dirty="0" smtClean="0"/>
                <a:t>gravity + negative cosmological const., </a:t>
              </a:r>
              <a:endParaRPr kumimoji="1" lang="ja-JP" altLang="en-US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6631165" y="4724763"/>
              <a:ext cx="2134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accent6">
                      <a:lumMod val="50000"/>
                    </a:schemeClr>
                  </a:solidFill>
                </a:rPr>
                <a:t>[Okumura-KY, 1801.10537]</a:t>
              </a:r>
              <a:endParaRPr kumimoji="1" lang="ja-JP" altLang="en-US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914324" y="5690877"/>
              <a:ext cx="7557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I</a:t>
              </a:r>
              <a:r>
                <a:rPr kumimoji="1" lang="en-US" altLang="ja-JP" dirty="0" smtClean="0"/>
                <a:t>t would be significant to study this </a:t>
              </a:r>
              <a:r>
                <a:rPr kumimoji="1" lang="en-US" altLang="ja-JP" dirty="0" err="1" smtClean="0"/>
                <a:t>Liouville</a:t>
              </a:r>
              <a:r>
                <a:rPr kumimoji="1" lang="en-US" altLang="ja-JP" dirty="0" smtClean="0"/>
                <a:t> gravity as a fundamental theory.</a:t>
              </a:r>
              <a:endParaRPr kumimoji="1" lang="ja-JP" altLang="en-US" dirty="0"/>
            </a:p>
          </p:txBody>
        </p:sp>
        <p:pic>
          <p:nvPicPr>
            <p:cNvPr id="22" name="図 2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324" y="3919145"/>
              <a:ext cx="7620020" cy="633986"/>
            </a:xfrm>
            <a:prstGeom prst="rect">
              <a:avLst/>
            </a:prstGeom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914324" y="5112530"/>
              <a:ext cx="6638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At this stage, </a:t>
              </a:r>
              <a:r>
                <a:rPr kumimoji="1" lang="en-US" altLang="ja-JP" i="1" dirty="0" smtClean="0"/>
                <a:t>k </a:t>
              </a:r>
              <a:r>
                <a:rPr kumimoji="1" lang="en-US" altLang="ja-JP" dirty="0" smtClean="0"/>
                <a:t>plays a role of the cosmological constant, instead of </a:t>
              </a:r>
              <a:r>
                <a:rPr kumimoji="1" lang="en-US" altLang="ja-JP" i="1" dirty="0" smtClean="0"/>
                <a:t>L</a:t>
              </a:r>
              <a:r>
                <a:rPr kumimoji="1" lang="en-US" altLang="ja-JP" dirty="0" smtClean="0"/>
                <a:t>.</a:t>
              </a:r>
              <a:endParaRPr kumimoji="1" lang="ja-JP" altLang="en-US" dirty="0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267564" y="405245"/>
            <a:ext cx="8619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Note1:  </a:t>
            </a:r>
            <a:r>
              <a:rPr kumimoji="1" lang="en-US" altLang="ja-JP" dirty="0" smtClean="0"/>
              <a:t>The </a:t>
            </a:r>
            <a:r>
              <a:rPr kumimoji="1" lang="en-US" altLang="ja-JP" dirty="0" err="1" smtClean="0"/>
              <a:t>sinh</a:t>
            </a:r>
            <a:r>
              <a:rPr kumimoji="1" lang="en-US" altLang="ja-JP" dirty="0" smtClean="0"/>
              <a:t> potential was </a:t>
            </a:r>
            <a:r>
              <a:rPr kumimoji="1" lang="en-US" altLang="ja-JP" dirty="0" smtClean="0"/>
              <a:t>originally proposed </a:t>
            </a:r>
            <a:r>
              <a:rPr kumimoji="1" lang="en-US" altLang="ja-JP" dirty="0" smtClean="0"/>
              <a:t>to support </a:t>
            </a:r>
            <a:r>
              <a:rPr kumimoji="1" lang="en-US" altLang="ja-JP" dirty="0" smtClean="0">
                <a:solidFill>
                  <a:srgbClr val="C00000"/>
                </a:solidFill>
              </a:rPr>
              <a:t>Yang-Baxter deformed AdS</a:t>
            </a:r>
            <a:r>
              <a:rPr kumimoji="1" lang="en-US" altLang="ja-JP" baseline="-25000" dirty="0" smtClean="0">
                <a:solidFill>
                  <a:srgbClr val="C00000"/>
                </a:solidFill>
              </a:rPr>
              <a:t>2</a:t>
            </a:r>
            <a:r>
              <a:rPr kumimoji="1" lang="en-US" altLang="ja-JP" dirty="0" smtClean="0"/>
              <a:t>.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018310" y="1723578"/>
                <a:ext cx="71336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Indeed, the Yang-Baxter deformation is closely related to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/>
                  <a:t>-</a:t>
                </a:r>
                <a:r>
                  <a:rPr lang="en-US" altLang="ja-JP" dirty="0" smtClean="0"/>
                  <a:t>deformation</a:t>
                </a:r>
                <a:r>
                  <a:rPr lang="en-US" altLang="ja-JP" dirty="0"/>
                  <a:t>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310" y="1723578"/>
                <a:ext cx="7133684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684" t="-1538" r="-85" b="-2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1658659" y="2206178"/>
            <a:ext cx="5117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[Araujo-O 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Colgain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Sakatani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-Sheikh Jabbari-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Yavartanoo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1811.03050]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04103" y="2201557"/>
            <a:ext cx="2248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Borsato-Wulff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1812.07287]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39840" y="1051712"/>
            <a:ext cx="5772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Yang-Baxter deformation = a kind of </a:t>
            </a:r>
            <a:r>
              <a:rPr kumimoji="1" lang="en-US" altLang="ja-JP" dirty="0" err="1" smtClean="0"/>
              <a:t>integrable</a:t>
            </a:r>
            <a:r>
              <a:rPr kumimoji="1" lang="en-US" altLang="ja-JP" dirty="0" smtClean="0"/>
              <a:t> deformation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1091042" y="945965"/>
            <a:ext cx="7435817" cy="58046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64529" y="1111827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Klimcik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2002]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1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1138378" y="1401068"/>
            <a:ext cx="6976913" cy="2527988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16996" y="2232136"/>
            <a:ext cx="4801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200" dirty="0"/>
              <a:t>3</a:t>
            </a:r>
            <a:r>
              <a:rPr lang="en-US" altLang="ja-JP" sz="3200" dirty="0" smtClean="0"/>
              <a:t>.      Summary and </a:t>
            </a:r>
            <a:r>
              <a:rPr lang="en-US" altLang="ja-JP" sz="3200" dirty="0"/>
              <a:t>O</a:t>
            </a:r>
            <a:r>
              <a:rPr lang="en-US" altLang="ja-JP" sz="3200" dirty="0" smtClean="0"/>
              <a:t>utlook</a:t>
            </a:r>
            <a:endParaRPr kumimoji="1" lang="ja-JP" altLang="en-US" sz="3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24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00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302325" y="189552"/>
            <a:ext cx="117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>
                <a:solidFill>
                  <a:srgbClr val="C00000"/>
                </a:solidFill>
              </a:rPr>
              <a:t>Summary</a:t>
            </a:r>
            <a:endParaRPr kumimoji="1" lang="ja-JP" altLang="en-US" sz="2000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1173712" y="917459"/>
                <a:ext cx="7235571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kumimoji="1" lang="en-US" altLang="ja-JP" b="0" dirty="0" smtClean="0"/>
                  <a:t>Relation between gravitational perturbation </a:t>
                </a:r>
                <a:r>
                  <a:rPr lang="en-US" altLang="ja-JP" dirty="0" smtClean="0"/>
                  <a:t>and</a:t>
                </a:r>
                <a:r>
                  <a:rPr kumimoji="1" lang="en-US" altLang="ja-JP" b="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kumimoji="1" lang="en-US" altLang="ja-JP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kumimoji="1" lang="en-US" altLang="ja-JP" dirty="0" smtClean="0"/>
                  <a:t>-deformation </a:t>
                </a:r>
                <a:r>
                  <a:rPr lang="en-US" altLang="ja-JP" dirty="0" smtClean="0"/>
                  <a:t>of 2D QFT </a:t>
                </a:r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712" y="917459"/>
                <a:ext cx="7235571" cy="384721"/>
              </a:xfrm>
              <a:prstGeom prst="rect">
                <a:avLst/>
              </a:prstGeom>
              <a:blipFill rotWithShape="0">
                <a:blip r:embed="rId2"/>
                <a:stretch>
                  <a:fillRect l="-2024" t="-1587" b="-269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86748" y="1701494"/>
            <a:ext cx="5204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In the flat-space JT gravity, this is well established. 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500734" y="1758165"/>
            <a:ext cx="3553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Dubovsky</a:t>
            </a:r>
            <a:r>
              <a:rPr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-Gorbenko-Mirbabayi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1706.06604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] 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62832" y="3182765"/>
            <a:ext cx="3236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[Ishii-Okumura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-Sakamoto-KY, 1906.03865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] 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2497" y="2164310"/>
            <a:ext cx="6912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this talk, we have tried to consider a generalization to curved spaces.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386748" y="2728271"/>
                <a:ext cx="8070927" cy="823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altLang="ja-JP" b="0" dirty="0" smtClean="0"/>
                  <a:t>In the AP model with conformal matter, gravitational perturbation can be seen as</a:t>
                </a:r>
              </a:p>
              <a:p>
                <a:pPr>
                  <a:lnSpc>
                    <a:spcPct val="125000"/>
                  </a:lnSpc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infinitesimal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 smtClean="0"/>
                  <a:t>-deformation  </a:t>
                </a:r>
                <a:r>
                  <a:rPr lang="en-US" altLang="ja-JP" dirty="0" smtClean="0">
                    <a:solidFill>
                      <a:srgbClr val="7030A0"/>
                    </a:solidFill>
                  </a:rPr>
                  <a:t>(the usual RG flow)</a:t>
                </a:r>
                <a:r>
                  <a:rPr lang="en-US" altLang="ja-JP" dirty="0" smtClean="0"/>
                  <a:t>.</a:t>
                </a:r>
                <a:r>
                  <a:rPr lang="en-US" altLang="ja-JP" dirty="0" smtClean="0">
                    <a:solidFill>
                      <a:srgbClr val="7030A0"/>
                    </a:solidFill>
                  </a:rPr>
                  <a:t> </a:t>
                </a:r>
                <a:endParaRPr lang="ja-JP" alt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748" y="2728271"/>
                <a:ext cx="8070927" cy="823302"/>
              </a:xfrm>
              <a:prstGeom prst="rect">
                <a:avLst/>
              </a:prstGeom>
              <a:blipFill rotWithShape="0">
                <a:blip r:embed="rId3"/>
                <a:stretch>
                  <a:fillRect l="-453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531596" y="5273032"/>
            <a:ext cx="315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Non-trivial </a:t>
            </a:r>
            <a:r>
              <a:rPr lang="en-US" altLang="ja-JP" dirty="0" err="1" smtClean="0"/>
              <a:t>dilaton</a:t>
            </a:r>
            <a:r>
              <a:rPr lang="en-US" altLang="ja-JP" dirty="0" smtClean="0"/>
              <a:t> background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02325" y="4755919"/>
            <a:ext cx="1021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>
                <a:solidFill>
                  <a:srgbClr val="C00000"/>
                </a:solidFill>
              </a:rPr>
              <a:t>Outlook</a:t>
            </a:r>
            <a:endParaRPr kumimoji="1" lang="ja-JP" altLang="en-US" sz="2000" u="sng" dirty="0">
              <a:solidFill>
                <a:srgbClr val="C00000"/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818182" y="4135041"/>
            <a:ext cx="3236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[Ishii-Okumura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-Sakamoto-KY, in progress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] 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531596" y="5802231"/>
                <a:ext cx="83711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 smtClean="0"/>
                  <a:t>-deformation of 2D QFT on a curved space</a:t>
                </a:r>
                <a:r>
                  <a:rPr kumimoji="1" lang="en-US" altLang="ja-JP" dirty="0" smtClean="0"/>
                  <a:t>?    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 smtClean="0"/>
                  <a:t>-flow equation on a curved space?</a:t>
                </a:r>
                <a:r>
                  <a:rPr kumimoji="1" lang="en-US" altLang="ja-JP" dirty="0" smtClean="0"/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96" y="5802231"/>
                <a:ext cx="8371138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1538" b="-2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角丸四角形 11"/>
          <p:cNvSpPr/>
          <p:nvPr/>
        </p:nvSpPr>
        <p:spPr>
          <a:xfrm>
            <a:off x="851016" y="781219"/>
            <a:ext cx="7778633" cy="655379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86748" y="3691899"/>
            <a:ext cx="7227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2D </a:t>
            </a:r>
            <a:r>
              <a:rPr kumimoji="1" lang="en-US" altLang="ja-JP" dirty="0" err="1" smtClean="0"/>
              <a:t>Liouville</a:t>
            </a:r>
            <a:r>
              <a:rPr kumimoji="1" lang="en-US" altLang="ja-JP" dirty="0" smtClean="0"/>
              <a:t> gravity + negative cosmological const. </a:t>
            </a:r>
            <a:r>
              <a:rPr lang="en-US" altLang="ja-JP" dirty="0" smtClean="0"/>
              <a:t>definitely works well.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06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087000" y="2439000"/>
            <a:ext cx="2959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ja-JP" altLang="en-US" sz="4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26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547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2325" y="178008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smtClean="0">
                <a:solidFill>
                  <a:srgbClr val="C00000"/>
                </a:solidFill>
              </a:rPr>
              <a:t>Outlook 2</a:t>
            </a:r>
            <a:endParaRPr kumimoji="1" lang="ja-JP" altLang="en-US" sz="2000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47441" y="913200"/>
                <a:ext cx="353737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kumimoji="1" lang="en-US" altLang="ja-JP" dirty="0" smtClean="0"/>
                  <a:t>-deformation in general dims.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41" y="913200"/>
                <a:ext cx="3537379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207" t="-1538" r="-690" b="-2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68" y="1966275"/>
            <a:ext cx="1394967" cy="35920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46954" y="2452074"/>
            <a:ext cx="1652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Cardy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1801.06895]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46954" y="2672747"/>
            <a:ext cx="2772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Bonelli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Doround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-Zhu, 1804.10967]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63193" y="2475899"/>
            <a:ext cx="1907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[M. Taylor, 1805.10287]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95" y="1921912"/>
            <a:ext cx="1867848" cy="44082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312969" y="1993408"/>
            <a:ext cx="254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Problem in regularization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1683" y="1382019"/>
            <a:ext cx="1671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rgbClr val="0070C0"/>
                </a:solidFill>
              </a:rPr>
              <a:t>Some proposals</a:t>
            </a:r>
            <a:endParaRPr kumimoji="1" lang="ja-JP" altLang="en-US" u="sng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68928" y="205693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,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951760" y="335393"/>
                <a:ext cx="64550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002060"/>
                    </a:solidFill>
                  </a:rPr>
                  <a:t>O</a:t>
                </a:r>
                <a:r>
                  <a:rPr kumimoji="1" lang="en-US" altLang="ja-JP" dirty="0" smtClean="0">
                    <a:solidFill>
                      <a:srgbClr val="002060"/>
                    </a:solidFill>
                  </a:rPr>
                  <a:t>ther directions to study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>
                    <a:solidFill>
                      <a:srgbClr val="002060"/>
                    </a:solidFill>
                  </a:rPr>
                  <a:t>-deformation </a:t>
                </a:r>
                <a:r>
                  <a:rPr lang="en-US" altLang="ja-JP" dirty="0" smtClean="0">
                    <a:solidFill>
                      <a:srgbClr val="002060"/>
                    </a:solidFill>
                  </a:rPr>
                  <a:t>apart from the JT gravity</a:t>
                </a:r>
                <a:r>
                  <a:rPr kumimoji="1" lang="en-US" altLang="ja-JP" dirty="0" smtClean="0">
                    <a:solidFill>
                      <a:srgbClr val="002060"/>
                    </a:solidFill>
                  </a:rPr>
                  <a:t>.</a:t>
                </a:r>
                <a:endParaRPr kumimoji="1" lang="ja-JP" alt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760" y="335393"/>
                <a:ext cx="6455037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755" r="-661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3772718" y="2685449"/>
            <a:ext cx="4187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T. Hartman-</a:t>
            </a:r>
            <a:r>
              <a:rPr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Kruthoff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Shaghoulian-Tajdini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1807.11401]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334189" y="5543416"/>
                <a:ext cx="2990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kumimoji="1" lang="en-US" altLang="ja-JP" dirty="0" smtClean="0"/>
                  <a:t>-deformation with SUSY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89" y="5543416"/>
                <a:ext cx="2990370" cy="400110"/>
              </a:xfrm>
              <a:prstGeom prst="rect">
                <a:avLst/>
              </a:prstGeom>
              <a:blipFill rotWithShape="0">
                <a:blip r:embed="rId9"/>
                <a:stretch>
                  <a:fillRect l="-1429" r="-816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4327563" y="5282907"/>
            <a:ext cx="4706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[Baggio-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Sfondrini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Tartaglino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Mazzucchelli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-Walsh, 1811.00533]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334189" y="4379249"/>
                <a:ext cx="50359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kumimoji="1" lang="en-US" altLang="ja-JP" dirty="0" smtClean="0"/>
                  <a:t>-deformation of non-Lorentz invariant theory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89" y="4379249"/>
                <a:ext cx="5035930" cy="400110"/>
              </a:xfrm>
              <a:prstGeom prst="rect">
                <a:avLst/>
              </a:prstGeom>
              <a:blipFill rotWithShape="0">
                <a:blip r:embed="rId10"/>
                <a:stretch>
                  <a:fillRect l="-847" r="-121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7367086" y="4419551"/>
            <a:ext cx="1652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Cardy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1809.07849]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334189" y="3198547"/>
                <a:ext cx="44705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𝐽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 smtClean="0"/>
                  <a:t> -deformation of 2D CFT and holography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89" y="3198547"/>
                <a:ext cx="4470583" cy="400110"/>
              </a:xfrm>
              <a:prstGeom prst="rect">
                <a:avLst/>
              </a:prstGeom>
              <a:blipFill rotWithShape="0">
                <a:blip r:embed="rId11"/>
                <a:stretch>
                  <a:fillRect l="-955" t="-1538" r="-273" b="-2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/>
          <p:cNvSpPr txBox="1"/>
          <p:nvPr/>
        </p:nvSpPr>
        <p:spPr>
          <a:xfrm>
            <a:off x="4856287" y="3716124"/>
            <a:ext cx="4282519" cy="279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[Chakraborty-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Giveon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Kutasov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1806.09667, 1905.00051]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88993" y="3488047"/>
            <a:ext cx="3039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Apolo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-Song, 1806.10127, 1907.03745]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30183" y="3268139"/>
            <a:ext cx="22896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Bzowksi-Guica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1803.09753]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258558" y="3268139"/>
            <a:ext cx="1656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Guica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1710.08415]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956197" y="5589652"/>
            <a:ext cx="407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[Jiang-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Sfondrini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Tartaglino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Mazzucchelli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1904.04760]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013222" y="5894452"/>
            <a:ext cx="5048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[Chang-</a:t>
            </a:r>
            <a:r>
              <a:rPr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Ferko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Sethi-Sfondrini-Tartaglino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Mazzucchelli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1906.00467]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419225" y="4730960"/>
            <a:ext cx="5892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(with </a:t>
            </a:r>
            <a:r>
              <a:rPr kumimoji="1" lang="en-US" altLang="ja-JP" dirty="0" smtClean="0">
                <a:solidFill>
                  <a:srgbClr val="0070C0"/>
                </a:solidFill>
              </a:rPr>
              <a:t>non-symmetric</a:t>
            </a:r>
            <a:r>
              <a:rPr kumimoji="1" lang="en-US" altLang="ja-JP" dirty="0" smtClean="0"/>
              <a:t> energy-momentum tensor,                     )</a:t>
            </a:r>
            <a:endParaRPr kumimoji="1" lang="ja-JP" altLang="en-US" dirty="0"/>
          </a:p>
        </p:txBody>
      </p:sp>
      <p:pic>
        <p:nvPicPr>
          <p:cNvPr id="29" name="図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842" y="4822602"/>
            <a:ext cx="900675" cy="21976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4373061" y="3954051"/>
            <a:ext cx="46606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Aharony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Datta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Giveon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-Jiang-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Kutasov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1808.08978] and more.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kumimoji="1" lang="ja-JP" altLang="en-US" smtClean="0"/>
              <a:t>28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334189" y="820930"/>
                <a:ext cx="86666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dirty="0" smtClean="0"/>
                  <a:t>Relation between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kumimoji="1" lang="en-US" altLang="ja-JP" dirty="0" smtClean="0"/>
                  <a:t>-deformation </a:t>
                </a:r>
                <a:r>
                  <a:rPr lang="en-US" altLang="ja-JP" dirty="0" smtClean="0"/>
                  <a:t>for </a:t>
                </a:r>
                <a:r>
                  <a:rPr lang="en-US" altLang="ja-JP" dirty="0" smtClean="0">
                    <a:solidFill>
                      <a:srgbClr val="0033CC"/>
                    </a:solidFill>
                  </a:rPr>
                  <a:t>single trace </a:t>
                </a:r>
                <a:r>
                  <a:rPr lang="en-US" altLang="ja-JP" dirty="0" smtClean="0"/>
                  <a:t>(          ) and Yang-Baxter deformation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89" y="820930"/>
                <a:ext cx="8666603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492" t="-1538" b="-2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/>
          <p:cNvSpPr txBox="1"/>
          <p:nvPr/>
        </p:nvSpPr>
        <p:spPr>
          <a:xfrm>
            <a:off x="1835306" y="1229428"/>
            <a:ext cx="5117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[Araujo-O 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Colgain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Sakatani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-Sheikh Jabbari-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Yavartanoo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1811.03050]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780750" y="1224807"/>
            <a:ext cx="22488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Borsato-Wulff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1812.07287]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96" y="991204"/>
            <a:ext cx="454159" cy="1451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334189" y="216234"/>
                <a:ext cx="28419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kumimoji="1" lang="en-US" altLang="ja-JP" dirty="0" smtClean="0"/>
                  <a:t>-deformation of </a:t>
                </a:r>
                <a:r>
                  <a:rPr kumimoji="1" lang="en-US" altLang="ja-JP" dirty="0" err="1" smtClean="0"/>
                  <a:t>dS</a:t>
                </a:r>
                <a:r>
                  <a:rPr kumimoji="1" lang="en-US" altLang="ja-JP" dirty="0" smtClean="0"/>
                  <a:t>/</a:t>
                </a:r>
                <a:r>
                  <a:rPr kumimoji="1" lang="en-US" altLang="ja-JP" dirty="0" err="1" smtClean="0"/>
                  <a:t>dS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89" y="216234"/>
                <a:ext cx="2841932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1502" r="-858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テキスト ボックス 29"/>
          <p:cNvSpPr txBox="1"/>
          <p:nvPr/>
        </p:nvSpPr>
        <p:spPr>
          <a:xfrm>
            <a:off x="5639614" y="254334"/>
            <a:ext cx="3387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Gorbenko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-Silverstein-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Torroba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1811.07965]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7770" y="2002710"/>
            <a:ext cx="472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/>
              <a:t>Entanglement Entropy in the cut-off </a:t>
            </a:r>
            <a:r>
              <a:rPr kumimoji="1" lang="en-US" altLang="ja-JP" dirty="0" err="1" smtClean="0"/>
              <a:t>AdS</a:t>
            </a:r>
            <a:r>
              <a:rPr kumimoji="1" lang="en-US" altLang="ja-JP" dirty="0" smtClean="0"/>
              <a:t> case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51757" y="3052784"/>
            <a:ext cx="2598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Jeong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-Kim-Nishida, 1906.03894]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02516" y="2760505"/>
            <a:ext cx="2395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[Chen-Chen-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Hao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1807.08293]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061382" y="3401295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[He-Shu, 1907.12603]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578551" y="3402735"/>
            <a:ext cx="2551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[Chen-Chen-Zhang, 1907.12110]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225441" y="3406808"/>
            <a:ext cx="3440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Murdia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-Nomura-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Rath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Salzetta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1907.12603]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004444" y="3062310"/>
            <a:ext cx="3943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[Banerjee-Bhattacharyya-Chakraborty, 1904.00716]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096168" y="2739963"/>
            <a:ext cx="2752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Caputa-Datta-Shyam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1902.10893]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393152" y="2752928"/>
            <a:ext cx="1842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[Sun-Sun, 190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.08796]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904554" y="2755257"/>
            <a:ext cx="1565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[Park, 1812.00545]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428737" y="2422313"/>
            <a:ext cx="24308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[Donnelly-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Shyam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1806.07444]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705299" y="2433044"/>
            <a:ext cx="3865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[Chakraborty-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Giveon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Itzhaki-Kutasov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1805.06286]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802775" y="3052785"/>
            <a:ext cx="1509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[Ota, 1904.06930]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1226825" y="4312741"/>
                <a:ext cx="65418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002060"/>
                    </a:solidFill>
                  </a:rPr>
                  <a:t>The </a:t>
                </a:r>
                <a:r>
                  <a:rPr kumimoji="1" lang="en-US" altLang="ja-JP" dirty="0" err="1" smtClean="0">
                    <a:solidFill>
                      <a:srgbClr val="002060"/>
                    </a:solidFill>
                  </a:rPr>
                  <a:t>Ryu-Takayanagi</a:t>
                </a:r>
                <a:r>
                  <a:rPr kumimoji="1" lang="en-US" altLang="ja-JP" dirty="0" smtClean="0">
                    <a:solidFill>
                      <a:srgbClr val="002060"/>
                    </a:solidFill>
                  </a:rPr>
                  <a:t> formula works well even for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kumimoji="1" lang="en-US" altLang="ja-JP" dirty="0" smtClean="0">
                    <a:solidFill>
                      <a:srgbClr val="002060"/>
                    </a:solidFill>
                  </a:rPr>
                  <a:t>-deformed case.</a:t>
                </a:r>
                <a:endParaRPr kumimoji="1" lang="ja-JP" alt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825" y="4312741"/>
                <a:ext cx="6541855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746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テキスト ボックス 39"/>
          <p:cNvSpPr txBox="1"/>
          <p:nvPr/>
        </p:nvSpPr>
        <p:spPr>
          <a:xfrm>
            <a:off x="7924059" y="3690518"/>
            <a:ext cx="887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nd more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84348" y="2435382"/>
            <a:ext cx="1541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/>
              <a:t>B</a:t>
            </a:r>
            <a:r>
              <a:rPr kumimoji="1" lang="en-US" altLang="ja-JP" sz="3600" dirty="0" smtClean="0"/>
              <a:t>ackup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531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81263" y="326515"/>
            <a:ext cx="2167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>
                <a:solidFill>
                  <a:srgbClr val="C00000"/>
                </a:solidFill>
              </a:rPr>
              <a:t>Plan of this talk </a:t>
            </a:r>
            <a:endParaRPr kumimoji="1" lang="ja-JP" altLang="en-US" sz="2400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74425" y="1263807"/>
                <a:ext cx="8081123" cy="434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AutoNum type="arabicPeriod"/>
                </a:pPr>
                <a:r>
                  <a:rPr lang="en-US" altLang="ja-JP" sz="2000" dirty="0" smtClean="0"/>
                  <a:t>Some relevant aspects of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sz="2000" dirty="0"/>
                  <a:t>-deformation</a:t>
                </a:r>
                <a:r>
                  <a:rPr lang="en-US" altLang="ja-JP" sz="2000" dirty="0" smtClean="0"/>
                  <a:t> of 2D QFT  </a:t>
                </a:r>
                <a:r>
                  <a:rPr lang="en-US" altLang="ja-JP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rgbClr val="C00000"/>
                    </a:solidFill>
                  </a:rPr>
                  <a:t>             </a:t>
                </a:r>
                <a:r>
                  <a:rPr kumimoji="1" lang="en-US" altLang="ja-JP" sz="2000" dirty="0" smtClean="0">
                    <a:solidFill>
                      <a:srgbClr val="C00000"/>
                    </a:solidFill>
                  </a:rPr>
                  <a:t> </a:t>
                </a:r>
                <a:r>
                  <a:rPr kumimoji="1" lang="en-US" altLang="ja-JP" sz="2000" dirty="0" smtClean="0">
                    <a:solidFill>
                      <a:srgbClr val="7030A0"/>
                    </a:solidFill>
                  </a:rPr>
                  <a:t>(</a:t>
                </a:r>
                <a:r>
                  <a:rPr lang="en-US" altLang="ja-JP" sz="2000" dirty="0">
                    <a:solidFill>
                      <a:srgbClr val="7030A0"/>
                    </a:solidFill>
                  </a:rPr>
                  <a:t>9</a:t>
                </a:r>
                <a:r>
                  <a:rPr kumimoji="1" lang="en-US" altLang="ja-JP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kumimoji="1" lang="en-US" altLang="ja-JP" sz="2000" dirty="0" smtClean="0">
                    <a:solidFill>
                      <a:srgbClr val="7030A0"/>
                    </a:solidFill>
                  </a:rPr>
                  <a:t>slides)</a:t>
                </a:r>
                <a:endParaRPr kumimoji="1" lang="ja-JP" altLang="en-US" sz="2000" baseline="-25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25" y="1263807"/>
                <a:ext cx="8081123" cy="434414"/>
              </a:xfrm>
              <a:prstGeom prst="rect">
                <a:avLst/>
              </a:prstGeom>
              <a:blipFill rotWithShape="0">
                <a:blip r:embed="rId3"/>
                <a:stretch>
                  <a:fillRect l="-830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670410" y="3657453"/>
            <a:ext cx="2970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3</a:t>
            </a:r>
            <a:r>
              <a:rPr kumimoji="1" lang="en-US" altLang="ja-JP" sz="2000" dirty="0" smtClean="0"/>
              <a:t>.     </a:t>
            </a:r>
            <a:r>
              <a:rPr lang="en-US" altLang="ja-JP" sz="2000" dirty="0" smtClean="0"/>
              <a:t>Summary and outlook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40669" y="3064878"/>
            <a:ext cx="4227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[Ishii-Okumura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-Sakamoto-KY, 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1906.03865, in progress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]  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670410" y="2192515"/>
                <a:ext cx="8109849" cy="434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/>
                  <a:t>2.     Gravitational perturbation as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sz="2000" dirty="0"/>
                  <a:t>-</a:t>
                </a:r>
                <a:r>
                  <a:rPr lang="en-US" altLang="ja-JP" sz="2000" dirty="0" smtClean="0"/>
                  <a:t>deformation </a:t>
                </a:r>
                <a:r>
                  <a:rPr lang="en-US" altLang="ja-JP" sz="2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ja-JP" sz="2000" dirty="0" smtClean="0">
                    <a:solidFill>
                      <a:srgbClr val="0033CC"/>
                    </a:solidFill>
                  </a:rPr>
                  <a:t>         </a:t>
                </a:r>
                <a:r>
                  <a:rPr kumimoji="1" lang="en-US" altLang="ja-JP" sz="2000" dirty="0" smtClean="0">
                    <a:solidFill>
                      <a:srgbClr val="7030A0"/>
                    </a:solidFill>
                  </a:rPr>
                  <a:t>               </a:t>
                </a:r>
                <a:r>
                  <a:rPr kumimoji="1" lang="en-US" altLang="ja-JP" sz="2000" dirty="0" smtClean="0">
                    <a:solidFill>
                      <a:srgbClr val="7030A0"/>
                    </a:solidFill>
                  </a:rPr>
                  <a:t>    (</a:t>
                </a:r>
                <a:r>
                  <a:rPr lang="en-US" altLang="ja-JP" sz="2000" dirty="0">
                    <a:solidFill>
                      <a:srgbClr val="7030A0"/>
                    </a:solidFill>
                  </a:rPr>
                  <a:t>9</a:t>
                </a:r>
                <a:r>
                  <a:rPr kumimoji="1" lang="en-US" altLang="ja-JP" sz="2000" dirty="0" smtClean="0">
                    <a:solidFill>
                      <a:srgbClr val="7030A0"/>
                    </a:solidFill>
                  </a:rPr>
                  <a:t> </a:t>
                </a:r>
                <a:r>
                  <a:rPr kumimoji="1" lang="en-US" altLang="ja-JP" sz="2000" dirty="0" smtClean="0">
                    <a:solidFill>
                      <a:srgbClr val="7030A0"/>
                    </a:solidFill>
                  </a:rPr>
                  <a:t>slides)</a:t>
                </a:r>
                <a:endParaRPr kumimoji="1" lang="ja-JP" alt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410" y="2192515"/>
                <a:ext cx="8109849" cy="434414"/>
              </a:xfrm>
              <a:prstGeom prst="rect">
                <a:avLst/>
              </a:prstGeom>
              <a:blipFill rotWithShape="0">
                <a:blip r:embed="rId4"/>
                <a:stretch>
                  <a:fillRect l="-827" b="-253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5260144" y="2761175"/>
            <a:ext cx="3589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Dubovsky</a:t>
            </a:r>
            <a:r>
              <a:rPr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-Gorbenko-Mirbabayi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1706.06604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]  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2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74477" y="875812"/>
                <a:ext cx="77356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Indeed, the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/>
                  <a:t>-</a:t>
                </a:r>
                <a:r>
                  <a:rPr lang="en-US" altLang="ja-JP" dirty="0" smtClean="0"/>
                  <a:t>deformation is really </a:t>
                </a:r>
                <a:r>
                  <a:rPr lang="en-US" altLang="ja-JP" dirty="0" err="1" smtClean="0"/>
                  <a:t>integrable</a:t>
                </a:r>
                <a:r>
                  <a:rPr lang="en-US" altLang="ja-JP" dirty="0" smtClean="0"/>
                  <a:t> deformation of relativistic IQFT</a:t>
                </a:r>
                <a:r>
                  <a:rPr lang="en-US" altLang="ja-JP" baseline="-25000" dirty="0" smtClean="0"/>
                  <a:t>2 </a:t>
                </a:r>
                <a:r>
                  <a:rPr lang="en-US" altLang="ja-JP" dirty="0" smtClean="0"/>
                  <a:t>.</a:t>
                </a:r>
                <a:endParaRPr kumimoji="1" lang="ja-JP" altLang="en-US" baseline="-250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77" y="875812"/>
                <a:ext cx="7735644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709" t="-1538" b="-2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474477" y="1386374"/>
            <a:ext cx="740439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ja-JP" dirty="0" smtClean="0"/>
              <a:t>In </a:t>
            </a:r>
            <a:r>
              <a:rPr lang="en-US" altLang="ja-JP" dirty="0"/>
              <a:t>relativistic </a:t>
            </a:r>
            <a:r>
              <a:rPr lang="en-US" altLang="ja-JP" dirty="0" smtClean="0"/>
              <a:t>IQFT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, it is well known that the </a:t>
            </a:r>
            <a:r>
              <a:rPr lang="en-US" altLang="ja-JP" i="1" dirty="0" smtClean="0"/>
              <a:t>N</a:t>
            </a:r>
            <a:r>
              <a:rPr lang="en-US" altLang="ja-JP" dirty="0" smtClean="0"/>
              <a:t>-body S-matrix is factorized to </a:t>
            </a:r>
          </a:p>
          <a:p>
            <a:pPr>
              <a:lnSpc>
                <a:spcPct val="125000"/>
              </a:lnSpc>
            </a:pPr>
            <a:r>
              <a:rPr lang="en-US" altLang="ja-JP" dirty="0" smtClean="0"/>
              <a:t>the product of the 2-body S-matrices, 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59" y="2413126"/>
            <a:ext cx="3139447" cy="53063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74477" y="3064511"/>
            <a:ext cx="839056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dirty="0" smtClean="0"/>
              <a:t>Then the 2-body S-matrix can be determined from the assumptions, Lorentz symm</a:t>
            </a:r>
            <a:r>
              <a:rPr lang="en-US" altLang="ja-JP" dirty="0" smtClean="0"/>
              <a:t>etry</a:t>
            </a:r>
            <a:r>
              <a:rPr kumimoji="1" lang="en-US" altLang="ja-JP" dirty="0" smtClean="0"/>
              <a:t>, </a:t>
            </a:r>
          </a:p>
          <a:p>
            <a:pPr>
              <a:lnSpc>
                <a:spcPct val="125000"/>
              </a:lnSpc>
            </a:pPr>
            <a:r>
              <a:rPr lang="en-US" altLang="ja-JP" dirty="0" err="1"/>
              <a:t>u</a:t>
            </a:r>
            <a:r>
              <a:rPr lang="en-US" altLang="ja-JP" dirty="0" err="1" smtClean="0"/>
              <a:t>nitarity</a:t>
            </a:r>
            <a:r>
              <a:rPr lang="en-US" altLang="ja-JP" dirty="0" smtClean="0"/>
              <a:t>, crossing symmetry, Yang-Baxter eq.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55351" y="3454102"/>
            <a:ext cx="207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(S-matrix bootstrap)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204352" y="2391214"/>
            <a:ext cx="2289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C00000"/>
                </a:solidFill>
              </a:rPr>
              <a:t>Q</a:t>
            </a:r>
            <a:r>
              <a:rPr kumimoji="1" lang="en-US" altLang="ja-JP" dirty="0" smtClean="0">
                <a:solidFill>
                  <a:srgbClr val="C00000"/>
                </a:solidFill>
              </a:rPr>
              <a:t>uantum </a:t>
            </a:r>
            <a:r>
              <a:rPr lang="en-US" altLang="ja-JP" dirty="0" err="1" smtClean="0">
                <a:solidFill>
                  <a:srgbClr val="C00000"/>
                </a:solidFill>
              </a:rPr>
              <a:t>I</a:t>
            </a:r>
            <a:r>
              <a:rPr kumimoji="1" lang="en-US" altLang="ja-JP" dirty="0" err="1" smtClean="0">
                <a:solidFill>
                  <a:srgbClr val="C00000"/>
                </a:solidFill>
              </a:rPr>
              <a:t>ntegrability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692" y="4101224"/>
            <a:ext cx="1638996" cy="253538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477118" y="4732642"/>
            <a:ext cx="8242826" cy="1402077"/>
            <a:chOff x="581893" y="3846817"/>
            <a:chExt cx="8242826" cy="14020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731039" y="4231237"/>
                  <a:ext cx="482805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/>
                    <a:t>T</a:t>
                  </a:r>
                  <a:r>
                    <a:rPr kumimoji="1" lang="en-US" altLang="ja-JP" dirty="0" smtClean="0"/>
                    <a:t>he 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𝑇</m:t>
                      </m:r>
                      <m:bar>
                        <m:barPr>
                          <m:pos m:val="top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bar>
                    </m:oMath>
                  </a14:m>
                  <a:r>
                    <a:rPr lang="en-US" altLang="ja-JP" dirty="0"/>
                    <a:t>-deformation</a:t>
                  </a:r>
                  <a:r>
                    <a:rPr kumimoji="1" lang="en-US" altLang="ja-JP" dirty="0" smtClean="0"/>
                    <a:t> deforms only the CDD factor.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039" y="4231237"/>
                  <a:ext cx="4828053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136" r="-884" b="-2272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右矢印 18"/>
            <p:cNvSpPr/>
            <p:nvPr/>
          </p:nvSpPr>
          <p:spPr>
            <a:xfrm>
              <a:off x="1068785" y="4831101"/>
              <a:ext cx="724395" cy="194323"/>
            </a:xfrm>
            <a:prstGeom prst="rightArrow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060201" y="4750933"/>
              <a:ext cx="622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The quantum </a:t>
              </a:r>
              <a:r>
                <a:rPr kumimoji="1" lang="en-US" altLang="ja-JP" dirty="0" err="1" smtClean="0"/>
                <a:t>integrability</a:t>
              </a:r>
              <a:r>
                <a:rPr kumimoji="1" lang="en-US" altLang="ja-JP" dirty="0" smtClean="0"/>
                <a:t> is preserved </a:t>
              </a:r>
              <a:r>
                <a:rPr kumimoji="1" lang="en-US" altLang="ja-JP" dirty="0" smtClean="0">
                  <a:solidFill>
                    <a:srgbClr val="0033CC"/>
                  </a:solidFill>
                </a:rPr>
                <a:t>(</a:t>
              </a:r>
              <a:r>
                <a:rPr kumimoji="1" lang="en-US" altLang="ja-JP" dirty="0" err="1" smtClean="0">
                  <a:solidFill>
                    <a:srgbClr val="0033CC"/>
                  </a:solidFill>
                </a:rPr>
                <a:t>integrable</a:t>
              </a:r>
              <a:r>
                <a:rPr kumimoji="1" lang="en-US" altLang="ja-JP" dirty="0" smtClean="0">
                  <a:solidFill>
                    <a:srgbClr val="0033CC"/>
                  </a:solidFill>
                </a:rPr>
                <a:t> deformation).</a:t>
              </a:r>
              <a:endParaRPr kumimoji="1" lang="ja-JP" altLang="en-US" dirty="0">
                <a:solidFill>
                  <a:srgbClr val="0033CC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653106" y="4305490"/>
              <a:ext cx="281115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accent6">
                      <a:lumMod val="50000"/>
                    </a:schemeClr>
                  </a:solidFill>
                </a:rPr>
                <a:t>[</a:t>
              </a:r>
              <a:r>
                <a:rPr kumimoji="1" lang="en-US" altLang="ja-JP" sz="1400" dirty="0" err="1" smtClean="0">
                  <a:solidFill>
                    <a:schemeClr val="accent6">
                      <a:lumMod val="50000"/>
                    </a:schemeClr>
                  </a:solidFill>
                </a:rPr>
                <a:t>Mussardo</a:t>
              </a:r>
              <a:r>
                <a:rPr kumimoji="1" lang="en-US" altLang="ja-JP" sz="1400" dirty="0" smtClean="0">
                  <a:solidFill>
                    <a:schemeClr val="accent6">
                      <a:lumMod val="50000"/>
                    </a:schemeClr>
                  </a:solidFill>
                </a:rPr>
                <a:t>-Simon, </a:t>
              </a:r>
              <a:r>
                <a:rPr kumimoji="1" lang="en-US" altLang="ja-JP" sz="1400" dirty="0" err="1" smtClean="0">
                  <a:solidFill>
                    <a:schemeClr val="accent6">
                      <a:lumMod val="50000"/>
                    </a:schemeClr>
                  </a:solidFill>
                </a:rPr>
                <a:t>hep-th</a:t>
              </a:r>
              <a:r>
                <a:rPr kumimoji="1" lang="en-US" altLang="ja-JP" sz="1400" dirty="0" smtClean="0">
                  <a:solidFill>
                    <a:schemeClr val="accent6">
                      <a:lumMod val="50000"/>
                    </a:schemeClr>
                  </a:solidFill>
                </a:rPr>
                <a:t>/9903072]</a:t>
              </a:r>
              <a:endParaRPr kumimoji="1" lang="ja-JP" altLang="en-US" sz="1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581893" y="4103517"/>
              <a:ext cx="8242826" cy="1145377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926281" y="3846817"/>
              <a:ext cx="6456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u="sng" dirty="0" smtClean="0">
                  <a:solidFill>
                    <a:srgbClr val="7030A0"/>
                  </a:solidFill>
                </a:rPr>
                <a:t>FACT</a:t>
              </a:r>
              <a:endParaRPr kumimoji="1" lang="ja-JP" altLang="en-US" u="sng" dirty="0">
                <a:solidFill>
                  <a:srgbClr val="7030A0"/>
                </a:solidFill>
              </a:endParaRPr>
            </a:p>
          </p:txBody>
        </p:sp>
      </p:grpSp>
      <p:sp>
        <p:nvSpPr>
          <p:cNvPr id="24" name="右矢印 23"/>
          <p:cNvSpPr/>
          <p:nvPr/>
        </p:nvSpPr>
        <p:spPr>
          <a:xfrm>
            <a:off x="5265423" y="2443918"/>
            <a:ext cx="479392" cy="23670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30843" y="202262"/>
                <a:ext cx="4681090" cy="434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rgbClr val="C00000"/>
                    </a:solidFill>
                  </a:rPr>
                  <a:t>A comment on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sz="2000" dirty="0">
                    <a:solidFill>
                      <a:srgbClr val="C00000"/>
                    </a:solidFill>
                  </a:rPr>
                  <a:t>-</a:t>
                </a:r>
                <a:r>
                  <a:rPr lang="en-US" altLang="ja-JP" sz="2000" dirty="0" smtClean="0">
                    <a:solidFill>
                      <a:srgbClr val="C00000"/>
                    </a:solidFill>
                  </a:rPr>
                  <a:t>deformation of 2D IQFT</a:t>
                </a:r>
                <a:r>
                  <a:rPr kumimoji="1" lang="en-US" altLang="ja-JP" sz="2000" dirty="0" smtClean="0">
                    <a:solidFill>
                      <a:srgbClr val="C00000"/>
                    </a:solidFill>
                  </a:rPr>
                  <a:t> </a:t>
                </a:r>
                <a:endParaRPr kumimoji="1" lang="ja-JP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43" y="202262"/>
                <a:ext cx="4681090" cy="434414"/>
              </a:xfrm>
              <a:prstGeom prst="rect">
                <a:avLst/>
              </a:prstGeom>
              <a:blipFill rotWithShape="0">
                <a:blip r:embed="rId9"/>
                <a:stretch>
                  <a:fillRect l="-1432" r="-260" b="-253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5231848" y="4409833"/>
            <a:ext cx="3831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Castilejo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Dalitz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-Dyson, Phys. Rev. 101 (1956) 453]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13" y="4077936"/>
            <a:ext cx="396297" cy="241741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111933" y="4009368"/>
            <a:ext cx="18934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u</a:t>
            </a:r>
            <a:r>
              <a:rPr lang="en-US" altLang="ja-JP" sz="1600" dirty="0" smtClean="0"/>
              <a:t>p to the</a:t>
            </a:r>
            <a:r>
              <a:rPr kumimoji="1" lang="en-US" altLang="ja-JP" sz="1600" dirty="0" smtClean="0"/>
              <a:t> CDD factor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7248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4350" y="285748"/>
            <a:ext cx="7277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It would be instructive to see the expanded form of the </a:t>
            </a:r>
            <a:r>
              <a:rPr kumimoji="1" lang="en-US" altLang="ja-JP" dirty="0" err="1" smtClean="0"/>
              <a:t>Nambu-Goto</a:t>
            </a:r>
            <a:r>
              <a:rPr kumimoji="1" lang="en-US" altLang="ja-JP" dirty="0" smtClean="0"/>
              <a:t> action: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15" y="1004881"/>
            <a:ext cx="7315213" cy="381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42926" y="1679608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NG action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57426" y="1679608"/>
            <a:ext cx="2031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f</a:t>
            </a:r>
            <a:r>
              <a:rPr kumimoji="1" lang="en-US" altLang="ja-JP" dirty="0" smtClean="0"/>
              <a:t>ree massless scalar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>
            <a:stCxn id="7" idx="1"/>
          </p:cNvCxnSpPr>
          <p:nvPr/>
        </p:nvCxnSpPr>
        <p:spPr>
          <a:xfrm flipH="1" flipV="1">
            <a:off x="2014540" y="1414458"/>
            <a:ext cx="242886" cy="449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6" idx="0"/>
          </p:cNvCxnSpPr>
          <p:nvPr/>
        </p:nvCxnSpPr>
        <p:spPr>
          <a:xfrm flipV="1">
            <a:off x="1100130" y="1414457"/>
            <a:ext cx="0" cy="265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395687" y="2171210"/>
                <a:ext cx="6346737" cy="969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dirty="0" smtClean="0"/>
                  <a:t>This is nothing but an RG flow-type interpretation of</a:t>
                </a:r>
                <a:r>
                  <a:rPr lang="en-US" altLang="ja-JP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</a:rPr>
                  <a:t>-</a:t>
                </a:r>
                <a:r>
                  <a:rPr kumimoji="1" lang="en-US" altLang="ja-JP" dirty="0" smtClean="0"/>
                  <a:t>flow,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ja-JP" dirty="0"/>
                  <a:t>b</a:t>
                </a:r>
                <a:r>
                  <a:rPr lang="en-US" altLang="ja-JP" dirty="0" smtClean="0"/>
                  <a:t>ut </a:t>
                </a:r>
                <a:r>
                  <a:rPr kumimoji="1" lang="en-US" altLang="ja-JP" dirty="0" smtClean="0"/>
                  <a:t>a perturbation with an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 infinite </a:t>
                </a:r>
                <a:r>
                  <a:rPr kumimoji="1" lang="en-US" altLang="ja-JP" dirty="0" smtClean="0"/>
                  <a:t>number of irrelevant operators.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687" y="2171210"/>
                <a:ext cx="6346737" cy="969496"/>
              </a:xfrm>
              <a:prstGeom prst="rect">
                <a:avLst/>
              </a:prstGeom>
              <a:blipFill rotWithShape="0">
                <a:blip r:embed="rId6"/>
                <a:stretch>
                  <a:fillRect l="-865" r="-961" b="-50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500181" y="3499458"/>
            <a:ext cx="652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c.f.,  An analogous perturbative expansion is the </a:t>
            </a:r>
            <a:r>
              <a:rPr kumimoji="1" lang="en-US" altLang="ja-JP" dirty="0" err="1" smtClean="0"/>
              <a:t>sinh</a:t>
            </a:r>
            <a:r>
              <a:rPr kumimoji="1" lang="en-US" altLang="ja-JP" dirty="0" smtClean="0"/>
              <a:t> Gordon model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043612" y="4165683"/>
            <a:ext cx="2421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(relevant perturbation!)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28639" y="5792898"/>
            <a:ext cx="791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NOTE:   </a:t>
            </a:r>
            <a:r>
              <a:rPr kumimoji="1" lang="en-US" altLang="ja-JP" dirty="0" smtClean="0"/>
              <a:t>The</a:t>
            </a:r>
            <a:r>
              <a:rPr kumimoji="1" lang="en-US" altLang="ja-JP" dirty="0" smtClean="0">
                <a:solidFill>
                  <a:srgbClr val="7030A0"/>
                </a:solidFill>
              </a:rPr>
              <a:t> </a:t>
            </a:r>
            <a:r>
              <a:rPr kumimoji="1" lang="en-US" altLang="ja-JP" dirty="0" err="1" smtClean="0"/>
              <a:t>sinh</a:t>
            </a:r>
            <a:r>
              <a:rPr kumimoji="1" lang="en-US" altLang="ja-JP" dirty="0" smtClean="0"/>
              <a:t> Gordon model is </a:t>
            </a:r>
            <a:r>
              <a:rPr kumimoji="1" lang="en-US" altLang="ja-JP" dirty="0" err="1" smtClean="0"/>
              <a:t>integrable</a:t>
            </a:r>
            <a:r>
              <a:rPr kumimoji="1" lang="en-US" altLang="ja-JP" dirty="0" smtClean="0"/>
              <a:t>, and the NG action is also </a:t>
            </a:r>
            <a:r>
              <a:rPr kumimoji="1" lang="en-US" altLang="ja-JP" dirty="0" err="1" smtClean="0"/>
              <a:t>integrable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pic>
        <p:nvPicPr>
          <p:cNvPr id="23" name="図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110" y="4038936"/>
            <a:ext cx="3657611" cy="58369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15" y="4865287"/>
            <a:ext cx="5308108" cy="5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989843" y="898275"/>
            <a:ext cx="698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You may wonder why the signature of the coupling should be significant.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7512" y="308758"/>
            <a:ext cx="3843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Why is the signature so significant?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3142" y="1745674"/>
            <a:ext cx="5455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Consider a           theory in four dimensions, for example.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53142" y="2232565"/>
            <a:ext cx="630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Then deform this system by adding a term to the original action,  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54" y="1802780"/>
            <a:ext cx="253538" cy="22998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10" y="2895481"/>
            <a:ext cx="1345693" cy="58369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736270" y="3930733"/>
            <a:ext cx="6928563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dirty="0" smtClean="0"/>
              <a:t>If                , then the potential is still bounded and the vacuum is stable. 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6270" y="4592266"/>
            <a:ext cx="5860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But, if                 , then the potential is not bounded any more </a:t>
            </a:r>
          </a:p>
          <a:p>
            <a:r>
              <a:rPr kumimoji="1" lang="en-US" altLang="ja-JP" dirty="0" smtClean="0"/>
              <a:t>and the vacuum </a:t>
            </a:r>
            <a:r>
              <a:rPr lang="en-US" altLang="ja-JP" dirty="0" smtClean="0"/>
              <a:t>becomes unstable</a:t>
            </a:r>
            <a:r>
              <a:rPr kumimoji="1" lang="en-US" altLang="ja-JP" dirty="0" smtClean="0"/>
              <a:t>. </a:t>
            </a:r>
            <a:endParaRPr kumimoji="1" lang="ja-JP" altLang="en-US" dirty="0"/>
          </a:p>
        </p:txBody>
      </p:sp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03" y="4081642"/>
            <a:ext cx="554184" cy="18426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299" y="4700703"/>
            <a:ext cx="554184" cy="18426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740465" y="5652656"/>
            <a:ext cx="660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Thus, the signature of irrelevant perturbation is significant to physics.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84521" y="303295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32</a:t>
            </a:fld>
            <a:endParaRPr lang="ja-JP" altLang="en-US" dirty="0"/>
          </a:p>
        </p:txBody>
      </p:sp>
      <p:sp>
        <p:nvSpPr>
          <p:cNvPr id="2" name="動作設定ボタン: ホーム 1">
            <a:hlinkClick r:id="rId10" action="ppaction://hlinksldjump" highlightClick="1"/>
          </p:cNvPr>
          <p:cNvSpPr/>
          <p:nvPr/>
        </p:nvSpPr>
        <p:spPr>
          <a:xfrm>
            <a:off x="8515350" y="308758"/>
            <a:ext cx="342900" cy="24845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8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52425" y="200025"/>
                <a:ext cx="3497496" cy="4344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smtClean="0">
                    <a:solidFill>
                      <a:srgbClr val="C00000"/>
                    </a:solidFill>
                  </a:rPr>
                  <a:t>Two types</a:t>
                </a:r>
                <a:r>
                  <a:rPr kumimoji="1" lang="en-US" altLang="ja-JP" sz="2000" dirty="0" smtClean="0">
                    <a:solidFill>
                      <a:srgbClr val="C00000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sz="2000" dirty="0" smtClean="0">
                    <a:solidFill>
                      <a:srgbClr val="C00000"/>
                    </a:solidFill>
                  </a:rPr>
                  <a:t>-like operators</a:t>
                </a:r>
                <a:r>
                  <a:rPr kumimoji="1" lang="en-US" altLang="ja-JP" sz="2000" dirty="0" smtClean="0">
                    <a:solidFill>
                      <a:srgbClr val="C00000"/>
                    </a:solidFill>
                  </a:rPr>
                  <a:t>  </a:t>
                </a:r>
                <a:endParaRPr kumimoji="1" lang="ja-JP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5" y="200025"/>
                <a:ext cx="3497496" cy="434414"/>
              </a:xfrm>
              <a:prstGeom prst="rect">
                <a:avLst/>
              </a:prstGeom>
              <a:blipFill rotWithShape="0">
                <a:blip r:embed="rId4"/>
                <a:stretch>
                  <a:fillRect l="-1916" r="-697" b="-253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71500" y="800100"/>
                <a:ext cx="82236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According to the product structure, one may consider two types of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</a:rPr>
                  <a:t>-like operators:</a:t>
                </a:r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 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800100"/>
                <a:ext cx="8223662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667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6094335" y="307992"/>
            <a:ext cx="29284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Giveon-Itzhaki</a:t>
            </a:r>
            <a:r>
              <a:rPr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Kutasov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1701.05576]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571500" y="1476375"/>
            <a:ext cx="8299047" cy="1758735"/>
            <a:chOff x="571500" y="1476375"/>
            <a:chExt cx="8299047" cy="1758735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571500" y="1476375"/>
              <a:ext cx="1757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1)   Double Trace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  <p:pic>
          <p:nvPicPr>
            <p:cNvPr id="6" name="図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96" y="1940957"/>
              <a:ext cx="1687909" cy="6451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6132810" y="1881664"/>
                  <a:ext cx="2737737" cy="6771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smtClean="0">
                      <a:solidFill>
                        <a:srgbClr val="7030A0"/>
                      </a:solidFill>
                    </a:rPr>
                    <a:t>This corresponds to </a:t>
                  </a:r>
                </a:p>
                <a:p>
                  <a:r>
                    <a:rPr kumimoji="1" lang="en-US" altLang="ja-JP" dirty="0" smtClean="0">
                      <a:solidFill>
                        <a:srgbClr val="7030A0"/>
                      </a:solidFill>
                    </a:rPr>
                    <a:t>the usual 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bar>
                        <m:barPr>
                          <m:pos m:val="top"/>
                          <m:ctrlPr>
                            <a:rPr lang="en-US" altLang="ja-JP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ja-JP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bar>
                    </m:oMath>
                  </a14:m>
                  <a:r>
                    <a:rPr lang="en-US" altLang="ja-JP" dirty="0" smtClean="0">
                      <a:solidFill>
                        <a:srgbClr val="7030A0"/>
                      </a:solidFill>
                    </a:rPr>
                    <a:t>-</a:t>
                  </a:r>
                  <a:r>
                    <a:rPr kumimoji="1" lang="en-US" altLang="ja-JP" dirty="0" smtClean="0">
                      <a:solidFill>
                        <a:srgbClr val="7030A0"/>
                      </a:solidFill>
                    </a:rPr>
                    <a:t>deformation. </a:t>
                  </a:r>
                  <a:endParaRPr kumimoji="1" lang="ja-JP" alt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2810" y="1881664"/>
                  <a:ext cx="2737737" cy="677108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782" t="-5405" r="-891" b="-1351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テキスト ボックス 12"/>
            <p:cNvSpPr txBox="1"/>
            <p:nvPr/>
          </p:nvSpPr>
          <p:spPr>
            <a:xfrm>
              <a:off x="978520" y="2865778"/>
              <a:ext cx="6920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This typically leads to a non-local deformation of the string world-sheet.</a:t>
              </a:r>
              <a:endParaRPr kumimoji="1" lang="ja-JP" altLang="en-US" dirty="0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571500" y="3486150"/>
            <a:ext cx="7080450" cy="2210885"/>
            <a:chOff x="571500" y="3486150"/>
            <a:chExt cx="7080450" cy="2210885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571500" y="3486150"/>
              <a:ext cx="16387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002060"/>
                  </a:solidFill>
                </a:rPr>
                <a:t>2</a:t>
              </a:r>
              <a:r>
                <a:rPr kumimoji="1" lang="en-US" altLang="ja-JP" dirty="0" smtClean="0">
                  <a:solidFill>
                    <a:srgbClr val="002060"/>
                  </a:solidFill>
                </a:rPr>
                <a:t>)   Single Trace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  <p:pic>
          <p:nvPicPr>
            <p:cNvPr id="10" name="図 9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545" y="3813727"/>
              <a:ext cx="847152" cy="701842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978520" y="4763637"/>
              <a:ext cx="6673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This leads to a current-current deformation of the string world-sheet.</a:t>
              </a:r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2575483" y="5296925"/>
                  <a:ext cx="493282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bar>
                        <m:barPr>
                          <m:pos m:val="top"/>
                          <m:ctrlPr>
                            <a:rPr lang="en-US" altLang="ja-JP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ja-JP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</m:bar>
                    </m:oMath>
                  </a14:m>
                  <a:r>
                    <a:rPr lang="en-US" altLang="ja-JP" dirty="0" smtClean="0">
                      <a:solidFill>
                        <a:srgbClr val="C00000"/>
                      </a:solidFill>
                    </a:rPr>
                    <a:t>-deformation of the world-sheet      </a:t>
                  </a:r>
                  <a:r>
                    <a:rPr lang="en-US" altLang="ja-JP" dirty="0" smtClean="0">
                      <a:solidFill>
                        <a:srgbClr val="0033CC"/>
                      </a:solidFill>
                    </a:rPr>
                    <a:t>(well known)</a:t>
                  </a:r>
                  <a:endParaRPr kumimoji="1" lang="ja-JP" altLang="en-US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テキスト ボックス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5483" y="5296925"/>
                  <a:ext cx="4932825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47" t="-1515" r="-247" b="-2272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動作設定ボタン: ホーム 8">
            <a:hlinkClick r:id="rId10" action="ppaction://hlinksldjump" highlightClick="1"/>
          </p:cNvPr>
          <p:cNvSpPr/>
          <p:nvPr/>
        </p:nvSpPr>
        <p:spPr>
          <a:xfrm>
            <a:off x="8401050" y="5500688"/>
            <a:ext cx="394112" cy="3000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1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34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71920" y="244813"/>
            <a:ext cx="399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2060"/>
                </a:solidFill>
              </a:rPr>
              <a:t>A relevant perspective of this duality</a:t>
            </a:r>
            <a:endParaRPr kumimoji="1" lang="ja-JP" altLang="en-US" sz="2000" dirty="0">
              <a:solidFill>
                <a:srgbClr val="00206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27946" y="844414"/>
            <a:ext cx="644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At </a:t>
            </a:r>
            <a:r>
              <a:rPr kumimoji="1" lang="en-US" altLang="ja-JP" dirty="0" smtClean="0">
                <a:solidFill>
                  <a:srgbClr val="FF0000"/>
                </a:solidFill>
              </a:rPr>
              <a:t>large </a:t>
            </a:r>
            <a:r>
              <a:rPr kumimoji="1" lang="en-US" altLang="ja-JP" i="1" dirty="0" smtClean="0">
                <a:solidFill>
                  <a:srgbClr val="FF0000"/>
                </a:solidFill>
              </a:rPr>
              <a:t>p</a:t>
            </a:r>
            <a:r>
              <a:rPr kumimoji="1" lang="en-US" altLang="ja-JP" dirty="0" smtClean="0"/>
              <a:t>, the boundary CFT has the form of a symmetric product,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429" y="1747553"/>
            <a:ext cx="762002" cy="253538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1059488" y="1499684"/>
            <a:ext cx="4308163" cy="69240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8769" y="2683819"/>
            <a:ext cx="572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Each         is a CFT with central charge                               .    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01" y="2753493"/>
            <a:ext cx="876995" cy="22998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55" y="2774155"/>
            <a:ext cx="277091" cy="207818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4156365" y="2595254"/>
            <a:ext cx="1351139" cy="55349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50" y="1759078"/>
            <a:ext cx="209077" cy="23048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3199669" y="1658433"/>
            <a:ext cx="188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symmetric group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41768" y="1539922"/>
            <a:ext cx="3292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Argurio-Giveon-Shomer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hep-th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/0009242]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02680" y="1849638"/>
            <a:ext cx="2376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Giveon-Kutasov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1510.08872]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71920" y="3645724"/>
            <a:ext cx="5983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Thus, the total central charge is                                                  . 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22" y="3717749"/>
            <a:ext cx="1870367" cy="229985"/>
          </a:xfrm>
          <a:prstGeom prst="rect">
            <a:avLst/>
          </a:prstGeom>
        </p:spPr>
      </p:pic>
      <p:sp>
        <p:nvSpPr>
          <p:cNvPr id="20" name="正方形/長方形 19"/>
          <p:cNvSpPr/>
          <p:nvPr/>
        </p:nvSpPr>
        <p:spPr>
          <a:xfrm>
            <a:off x="3621973" y="3539444"/>
            <a:ext cx="2363191" cy="5818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2519" y="4488874"/>
            <a:ext cx="8205836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ja-JP" dirty="0" smtClean="0"/>
              <a:t>Roughly speaking,          can be regarded as the CFT associated with a single F-string. </a:t>
            </a:r>
          </a:p>
          <a:p>
            <a:pPr>
              <a:lnSpc>
                <a:spcPct val="125000"/>
              </a:lnSpc>
            </a:pPr>
            <a:r>
              <a:rPr lang="en-US" altLang="ja-JP" dirty="0"/>
              <a:t>T</a:t>
            </a:r>
            <a:r>
              <a:rPr kumimoji="1" lang="en-US" altLang="ja-JP" dirty="0" smtClean="0"/>
              <a:t>he above structure relies on the fact at large </a:t>
            </a:r>
            <a:r>
              <a:rPr kumimoji="1" lang="en-US" altLang="ja-JP" i="1" dirty="0" smtClean="0"/>
              <a:t>p</a:t>
            </a:r>
            <a:r>
              <a:rPr kumimoji="1" lang="en-US" altLang="ja-JP" dirty="0" smtClean="0"/>
              <a:t> the interaction between the </a:t>
            </a:r>
            <a:r>
              <a:rPr kumimoji="1" lang="en-US" altLang="ja-JP" i="1" dirty="0" smtClean="0"/>
              <a:t>p</a:t>
            </a:r>
            <a:r>
              <a:rPr kumimoji="1" lang="en-US" altLang="ja-JP" dirty="0" smtClean="0"/>
              <a:t> strings </a:t>
            </a:r>
          </a:p>
          <a:p>
            <a:pPr>
              <a:lnSpc>
                <a:spcPct val="125000"/>
              </a:lnSpc>
            </a:pPr>
            <a:r>
              <a:rPr lang="en-US" altLang="ja-JP" dirty="0" smtClean="0"/>
              <a:t>in the background goes to zero, </a:t>
            </a:r>
          </a:p>
        </p:txBody>
      </p:sp>
      <p:pic>
        <p:nvPicPr>
          <p:cNvPr id="22" name="図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31" y="4631483"/>
            <a:ext cx="277091" cy="20781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53" y="6000565"/>
            <a:ext cx="818679" cy="272053"/>
          </a:xfrm>
          <a:prstGeom prst="rect">
            <a:avLst/>
          </a:prstGeom>
        </p:spPr>
      </p:pic>
      <p:sp>
        <p:nvSpPr>
          <p:cNvPr id="24" name="角丸四角形 23"/>
          <p:cNvSpPr/>
          <p:nvPr/>
        </p:nvSpPr>
        <p:spPr>
          <a:xfrm>
            <a:off x="3404934" y="5881208"/>
            <a:ext cx="2102570" cy="51076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339781" y="1691231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,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4567" y="280657"/>
            <a:ext cx="2429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Explicit expression of 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680" y="418553"/>
            <a:ext cx="224351" cy="16052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72" y="2601831"/>
            <a:ext cx="7050815" cy="25798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34567" y="1967563"/>
            <a:ext cx="152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The </a:t>
            </a:r>
            <a:r>
              <a:rPr kumimoji="1" lang="en-US" altLang="ja-JP" dirty="0" smtClean="0">
                <a:solidFill>
                  <a:srgbClr val="0033CC"/>
                </a:solidFill>
              </a:rPr>
              <a:t>loca</a:t>
            </a:r>
            <a:r>
              <a:rPr lang="en-US" altLang="ja-JP" dirty="0" smtClean="0">
                <a:solidFill>
                  <a:srgbClr val="0033CC"/>
                </a:solidFill>
              </a:rPr>
              <a:t>l</a:t>
            </a:r>
            <a:r>
              <a:rPr lang="en-US" altLang="ja-JP" dirty="0" smtClean="0">
                <a:solidFill>
                  <a:schemeClr val="tx2"/>
                </a:solidFill>
              </a:rPr>
              <a:t> part: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4567" y="3167422"/>
            <a:ext cx="196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/>
                </a:solidFill>
              </a:rPr>
              <a:t>The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non-loca</a:t>
            </a:r>
            <a:r>
              <a:rPr lang="en-US" altLang="ja-JP" dirty="0" smtClean="0">
                <a:solidFill>
                  <a:srgbClr val="FF0000"/>
                </a:solidFill>
              </a:rPr>
              <a:t>l</a:t>
            </a:r>
            <a:r>
              <a:rPr lang="en-US" altLang="ja-JP" dirty="0" smtClean="0">
                <a:solidFill>
                  <a:schemeClr val="tx2"/>
                </a:solidFill>
              </a:rPr>
              <a:t> part:</a:t>
            </a:r>
            <a:endParaRPr kumimoji="1" lang="ja-JP" altLang="en-US" dirty="0">
              <a:solidFill>
                <a:schemeClr val="tx2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48" y="1529479"/>
            <a:ext cx="3980002" cy="272976"/>
          </a:xfrm>
          <a:prstGeom prst="rect">
            <a:avLst/>
          </a:prstGeom>
        </p:spPr>
      </p:pic>
      <p:grpSp>
        <p:nvGrpSpPr>
          <p:cNvPr id="16" name="グループ化 15"/>
          <p:cNvGrpSpPr/>
          <p:nvPr/>
        </p:nvGrpSpPr>
        <p:grpSpPr>
          <a:xfrm>
            <a:off x="788680" y="890016"/>
            <a:ext cx="6897016" cy="369332"/>
            <a:chOff x="841972" y="864659"/>
            <a:chExt cx="6897016" cy="369332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841972" y="864659"/>
              <a:ext cx="6897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The </a:t>
              </a:r>
              <a:r>
                <a:rPr kumimoji="1" lang="en-US" altLang="ja-JP" dirty="0" err="1" smtClean="0"/>
                <a:t>dilaton</a:t>
              </a:r>
              <a:r>
                <a:rPr kumimoji="1" lang="en-US" altLang="ja-JP" dirty="0" smtClean="0"/>
                <a:t> fluctuation        is composed of the local and non-local part: </a:t>
              </a:r>
              <a:endParaRPr kumimoji="1" lang="ja-JP" altLang="en-US" dirty="0"/>
            </a:p>
          </p:txBody>
        </p:sp>
        <p:pic>
          <p:nvPicPr>
            <p:cNvPr id="15" name="図 1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2348" y="994418"/>
              <a:ext cx="203955" cy="145935"/>
            </a:xfrm>
            <a:prstGeom prst="rect">
              <a:avLst/>
            </a:prstGeom>
          </p:spPr>
        </p:pic>
      </p:grpSp>
      <p:pic>
        <p:nvPicPr>
          <p:cNvPr id="17" name="図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83" y="5922190"/>
            <a:ext cx="386522" cy="338569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493829" y="5922190"/>
            <a:ext cx="217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  arbitrary constants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554886" y="352296"/>
            <a:ext cx="4580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A byproduct of   [Ishii-Okumura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-Sakamoto-KY, 1906.03865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] </a:t>
            </a:r>
            <a:endParaRPr kumimoji="1" lang="ja-JP" altLang="en-US" sz="1400" dirty="0">
              <a:solidFill>
                <a:srgbClr val="C000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37" y="3632388"/>
            <a:ext cx="7755896" cy="2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36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7199" y="228597"/>
            <a:ext cx="1804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Some remarks: 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90213" y="800096"/>
            <a:ext cx="7525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</a:t>
            </a:r>
            <a:r>
              <a:rPr kumimoji="1" lang="en-US" altLang="ja-JP" dirty="0" err="1" smtClean="0"/>
              <a:t>dilaton</a:t>
            </a:r>
            <a:r>
              <a:rPr kumimoji="1" lang="en-US" altLang="ja-JP" dirty="0" smtClean="0"/>
              <a:t> fluctuation        satisfies the following simple differential equation.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71" y="929479"/>
            <a:ext cx="194462" cy="13914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04" y="1318345"/>
            <a:ext cx="2608816" cy="55418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00063" y="1921418"/>
            <a:ext cx="85542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 smtClean="0"/>
              <a:t>This is really a familiar equation in the study of AdS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, and it is solved by employing 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/>
              <a:t>hypergeometric functions or </a:t>
            </a:r>
            <a:r>
              <a:rPr lang="en-US" altLang="ja-JP" dirty="0" err="1" smtClean="0"/>
              <a:t>Gegenbauer</a:t>
            </a:r>
            <a:r>
              <a:rPr lang="en-US" altLang="ja-JP" dirty="0" smtClean="0"/>
              <a:t> polynomials. </a:t>
            </a:r>
            <a:r>
              <a:rPr lang="en-US" altLang="ja-JP" dirty="0"/>
              <a:t>T</a:t>
            </a:r>
            <a:r>
              <a:rPr lang="en-US" altLang="ja-JP" dirty="0" smtClean="0"/>
              <a:t>hese are </a:t>
            </a:r>
            <a:r>
              <a:rPr lang="en-US" altLang="ja-JP" dirty="0" smtClean="0">
                <a:solidFill>
                  <a:srgbClr val="0033CC"/>
                </a:solidFill>
              </a:rPr>
              <a:t>local </a:t>
            </a:r>
            <a:r>
              <a:rPr lang="en-US" altLang="ja-JP" dirty="0" smtClean="0"/>
              <a:t>solutions. 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 smtClean="0"/>
              <a:t>But here we hav</a:t>
            </a:r>
            <a:r>
              <a:rPr lang="en-US" altLang="ja-JP" dirty="0" smtClean="0"/>
              <a:t>e found out a new </a:t>
            </a:r>
            <a:r>
              <a:rPr lang="en-US" altLang="ja-JP" dirty="0" smtClean="0">
                <a:solidFill>
                  <a:srgbClr val="FF0000"/>
                </a:solidFill>
              </a:rPr>
              <a:t>non-local </a:t>
            </a:r>
            <a:r>
              <a:rPr lang="en-US" altLang="ja-JP" dirty="0" smtClean="0"/>
              <a:t>solution to this simple differential equation. 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 smtClean="0"/>
              <a:t>This solution may play an important role in the contex</a:t>
            </a:r>
            <a:r>
              <a:rPr lang="en-US" altLang="ja-JP" dirty="0" smtClean="0"/>
              <a:t>t of (N)AdS2/(N)CFT1.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00063" y="4058402"/>
                <a:ext cx="8468344" cy="1431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dirty="0" smtClean="0"/>
                  <a:t>Note here that we have assumed the conformal matter, so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 smtClean="0"/>
                  <a:t>-flow type interpretation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ja-JP" dirty="0"/>
                  <a:t>i</a:t>
                </a:r>
                <a:r>
                  <a:rPr lang="en-US" altLang="ja-JP" dirty="0" smtClean="0"/>
                  <a:t>s not applicable. In addition, the coefficients of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 smtClean="0"/>
                  <a:t>-part contain the background </a:t>
                </a:r>
                <a:r>
                  <a:rPr lang="en-US" altLang="ja-JP" dirty="0" err="1" smtClean="0"/>
                  <a:t>dilaton</a:t>
                </a:r>
                <a:r>
                  <a:rPr lang="en-US" altLang="ja-JP" dirty="0" smtClean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ja-JP" dirty="0" smtClean="0"/>
                  <a:t>and hence depend on the space-time coordinates.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63" y="4058402"/>
                <a:ext cx="8468344" cy="1431161"/>
              </a:xfrm>
              <a:prstGeom prst="rect">
                <a:avLst/>
              </a:prstGeom>
              <a:blipFill rotWithShape="0">
                <a:blip r:embed="rId6"/>
                <a:stretch>
                  <a:fillRect l="-576" b="-29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3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804231" y="1401068"/>
            <a:ext cx="7711119" cy="2828032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488855" y="2088946"/>
                <a:ext cx="6215676" cy="1651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514350" indent="-514350">
                  <a:lnSpc>
                    <a:spcPct val="150000"/>
                  </a:lnSpc>
                  <a:buAutoNum type="arabicPeriod"/>
                </a:pPr>
                <a:r>
                  <a:rPr lang="en-US" altLang="ja-JP" sz="3200" dirty="0" smtClean="0"/>
                  <a:t>    Some relevant aspects of</a:t>
                </a:r>
                <a:endParaRPr lang="en-US" altLang="ja-JP" sz="3200" b="0" i="0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ja-JP" sz="3200" b="0" dirty="0" smtClean="0"/>
                  <a:t>               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3200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sz="32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sz="3200" dirty="0"/>
                  <a:t>-</a:t>
                </a:r>
                <a:r>
                  <a:rPr lang="en-US" altLang="ja-JP" sz="3200" dirty="0" smtClean="0"/>
                  <a:t>deformation of 2D QFT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855" y="2088946"/>
                <a:ext cx="6215676" cy="1651991"/>
              </a:xfrm>
              <a:prstGeom prst="rect">
                <a:avLst/>
              </a:prstGeom>
              <a:blipFill rotWithShape="0">
                <a:blip r:embed="rId3"/>
                <a:stretch>
                  <a:fillRect l="-2549" r="-1569" b="-55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202156" y="5683522"/>
            <a:ext cx="418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For a nice review, see </a:t>
            </a:r>
            <a:r>
              <a:rPr kumimoji="1" lang="en-US" altLang="ja-JP" dirty="0" smtClean="0">
                <a:solidFill>
                  <a:schemeClr val="accent6">
                    <a:lumMod val="50000"/>
                  </a:schemeClr>
                </a:solidFill>
              </a:rPr>
              <a:t>Y. Jiang, 1904.13376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2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71839" y="818121"/>
            <a:ext cx="6215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We consider</a:t>
            </a:r>
            <a:r>
              <a:rPr kumimoji="1" lang="en-US" altLang="ja-JP" dirty="0" smtClean="0"/>
              <a:t> 2D QFT with local energy-momentum tensor           .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10" y="904871"/>
            <a:ext cx="405384" cy="25298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71513" y="1385884"/>
            <a:ext cx="521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One may consider a determinant operator defined as 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61" y="1987541"/>
            <a:ext cx="3289258" cy="54406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985" y="2974620"/>
            <a:ext cx="6806208" cy="3048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71513" y="2531606"/>
            <a:ext cx="832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</a:t>
            </a:r>
            <a:r>
              <a:rPr kumimoji="1" lang="en-US" altLang="ja-JP" dirty="0" smtClean="0"/>
              <a:t>here 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4373" y="3705904"/>
            <a:ext cx="777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NOTE:    </a:t>
            </a:r>
            <a:r>
              <a:rPr lang="en-US" altLang="ja-JP" dirty="0"/>
              <a:t>F</a:t>
            </a:r>
            <a:r>
              <a:rPr lang="en-US" altLang="ja-JP" dirty="0" smtClean="0"/>
              <a:t>or general 2D QFT</a:t>
            </a:r>
            <a:r>
              <a:rPr kumimoji="1" lang="en-US" altLang="ja-JP" dirty="0" smtClean="0"/>
              <a:t>,         and        are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not</a:t>
            </a:r>
            <a:r>
              <a:rPr kumimoji="1" lang="en-US" altLang="ja-JP" dirty="0" smtClean="0"/>
              <a:t> chiral, and        </a:t>
            </a:r>
            <a:r>
              <a:rPr lang="en-US" altLang="ja-JP" dirty="0" smtClean="0"/>
              <a:t>does not vanish</a:t>
            </a:r>
            <a:r>
              <a:rPr kumimoji="1" lang="en-US" altLang="ja-JP" dirty="0" smtClean="0"/>
              <a:t>. 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176" y="3801650"/>
            <a:ext cx="202692" cy="17678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26" y="3748202"/>
            <a:ext cx="228600" cy="22860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2926" y="256048"/>
            <a:ext cx="3534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C00000"/>
                </a:solidFill>
              </a:rPr>
              <a:t>Setup   </a:t>
            </a:r>
            <a:r>
              <a:rPr lang="en-US" altLang="ja-JP" dirty="0" smtClean="0">
                <a:solidFill>
                  <a:srgbClr val="7030A0"/>
                </a:solidFill>
              </a:rPr>
              <a:t>- notation and terminology 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900117" y="4986339"/>
                <a:ext cx="6995826" cy="969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dirty="0" smtClean="0"/>
                  <a:t>This operator is well-defined as a composite operator in two dimensions </a:t>
                </a: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dirty="0" smtClean="0"/>
                  <a:t>and called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</a:rPr>
                  <a:t>-operator.</a:t>
                </a:r>
                <a:r>
                  <a:rPr kumimoji="1" lang="en-US" altLang="ja-JP" dirty="0" smtClean="0"/>
                  <a:t>  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17" y="4986339"/>
                <a:ext cx="6995826" cy="969496"/>
              </a:xfrm>
              <a:prstGeom prst="rect">
                <a:avLst/>
              </a:prstGeom>
              <a:blipFill rotWithShape="0">
                <a:blip r:embed="rId13"/>
                <a:stretch>
                  <a:fillRect l="-785" b="-37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5025691" y="5579544"/>
            <a:ext cx="3122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Sasha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Zamolodchikov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hep-th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/0401146]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57202" y="4837338"/>
            <a:ext cx="7970853" cy="12634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68165" y="4611090"/>
            <a:ext cx="6930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rgbClr val="C00000"/>
                </a:solidFill>
              </a:rPr>
              <a:t>FACT:</a:t>
            </a:r>
            <a:endParaRPr kumimoji="1" lang="ja-JP" altLang="en-US" u="sng" dirty="0">
              <a:solidFill>
                <a:srgbClr val="C00000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76" y="3790401"/>
            <a:ext cx="176784" cy="20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068335" y="905389"/>
            <a:ext cx="3122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Sasha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Zamolodchikov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hep-th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/0401146]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1944" y="1651749"/>
            <a:ext cx="758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This factorization is valid for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stationary states </a:t>
            </a:r>
            <a:r>
              <a:rPr kumimoji="1" lang="en-US" altLang="ja-JP" dirty="0" smtClean="0"/>
              <a:t>under the following </a:t>
            </a:r>
            <a:r>
              <a:rPr kumimoji="1" lang="en-US" altLang="ja-JP" dirty="0" smtClean="0">
                <a:solidFill>
                  <a:srgbClr val="7030A0"/>
                </a:solidFill>
              </a:rPr>
              <a:t>assumptions: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2882" y="2211216"/>
            <a:ext cx="5012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1.   L</a:t>
            </a:r>
            <a:r>
              <a:rPr kumimoji="1" lang="en-US" altLang="ja-JP" dirty="0" smtClean="0">
                <a:solidFill>
                  <a:schemeClr val="tx2"/>
                </a:solidFill>
              </a:rPr>
              <a:t>ocal translational and rotational invariance   </a:t>
            </a:r>
            <a:r>
              <a:rPr kumimoji="1" lang="en-US" altLang="ja-JP" dirty="0" smtClean="0">
                <a:solidFill>
                  <a:srgbClr val="C00000"/>
                </a:solidFill>
              </a:rPr>
              <a:t>(L)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4863" y="3143378"/>
            <a:ext cx="3703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2</a:t>
            </a:r>
            <a:r>
              <a:rPr kumimoji="1" lang="en-US" altLang="ja-JP" dirty="0" smtClean="0">
                <a:solidFill>
                  <a:schemeClr val="tx2"/>
                </a:solidFill>
              </a:rPr>
              <a:t>.   </a:t>
            </a:r>
            <a:r>
              <a:rPr lang="en-US" altLang="ja-JP" dirty="0" smtClean="0">
                <a:solidFill>
                  <a:schemeClr val="tx2"/>
                </a:solidFill>
              </a:rPr>
              <a:t>Global</a:t>
            </a:r>
            <a:r>
              <a:rPr kumimoji="1" lang="en-US" altLang="ja-JP" dirty="0" smtClean="0">
                <a:solidFill>
                  <a:schemeClr val="tx2"/>
                </a:solidFill>
              </a:rPr>
              <a:t> translational invariance </a:t>
            </a:r>
            <a:r>
              <a:rPr kumimoji="1" lang="en-US" altLang="ja-JP" dirty="0" smtClean="0">
                <a:solidFill>
                  <a:srgbClr val="00B050"/>
                </a:solidFill>
              </a:rPr>
              <a:t>(G)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36293" y="2683066"/>
            <a:ext cx="329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existence of local             and 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19" y="2798882"/>
            <a:ext cx="368531" cy="22998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701" y="2795277"/>
            <a:ext cx="1039093" cy="22998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684" y="3703467"/>
            <a:ext cx="714896" cy="25353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544154" y="3633538"/>
            <a:ext cx="5149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</a:t>
            </a:r>
            <a:r>
              <a:rPr lang="en-US" altLang="ja-JP" dirty="0" smtClean="0"/>
              <a:t>oes not depend on       (for any local field                ) .</a:t>
            </a:r>
            <a:endParaRPr kumimoji="1" lang="ja-JP" altLang="en-US" dirty="0"/>
          </a:p>
        </p:txBody>
      </p:sp>
      <p:pic>
        <p:nvPicPr>
          <p:cNvPr id="18" name="図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768" y="3784772"/>
            <a:ext cx="114993" cy="114993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14" y="3713053"/>
            <a:ext cx="530631" cy="253538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424863" y="4194430"/>
            <a:ext cx="2661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/>
                </a:solidFill>
              </a:rPr>
              <a:t>3</a:t>
            </a:r>
            <a:r>
              <a:rPr kumimoji="1" lang="en-US" altLang="ja-JP" dirty="0" smtClean="0">
                <a:solidFill>
                  <a:schemeClr val="tx2"/>
                </a:solidFill>
              </a:rPr>
              <a:t>.   </a:t>
            </a:r>
            <a:r>
              <a:rPr lang="en-US" altLang="ja-JP" dirty="0" smtClean="0">
                <a:solidFill>
                  <a:schemeClr val="tx2"/>
                </a:solidFill>
              </a:rPr>
              <a:t>Infinite separations </a:t>
            </a:r>
            <a:r>
              <a:rPr lang="en-US" altLang="ja-JP" dirty="0" smtClean="0">
                <a:solidFill>
                  <a:srgbClr val="00B050"/>
                </a:solidFill>
              </a:rPr>
              <a:t>(G)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2882" y="5932626"/>
            <a:ext cx="333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2"/>
                </a:solidFill>
              </a:rPr>
              <a:t>4</a:t>
            </a:r>
            <a:r>
              <a:rPr kumimoji="1" lang="en-US" altLang="ja-JP" dirty="0" smtClean="0">
                <a:solidFill>
                  <a:schemeClr val="tx2"/>
                </a:solidFill>
              </a:rPr>
              <a:t>.   </a:t>
            </a:r>
            <a:r>
              <a:rPr lang="en-US" altLang="ja-JP" dirty="0" smtClean="0">
                <a:solidFill>
                  <a:schemeClr val="tx2"/>
                </a:solidFill>
              </a:rPr>
              <a:t>CFT limit at short distances </a:t>
            </a:r>
            <a:r>
              <a:rPr lang="en-US" altLang="ja-JP" dirty="0" smtClean="0">
                <a:solidFill>
                  <a:srgbClr val="C00000"/>
                </a:solidFill>
              </a:rPr>
              <a:t>(L)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18154" y="4752472"/>
            <a:ext cx="322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such that for any          and         , </a:t>
            </a:r>
            <a:endParaRPr kumimoji="1" lang="ja-JP" altLang="en-US" dirty="0"/>
          </a:p>
        </p:txBody>
      </p:sp>
      <p:pic>
        <p:nvPicPr>
          <p:cNvPr id="27" name="図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69" y="4840542"/>
            <a:ext cx="278892" cy="2788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880" y="4840542"/>
            <a:ext cx="278892" cy="25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4160870" y="5906252"/>
                <a:ext cx="43149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To make definition of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kumimoji="1" lang="en-US" altLang="ja-JP" dirty="0" smtClean="0"/>
                  <a:t>-op. </a:t>
                </a:r>
                <a:r>
                  <a:rPr lang="en-US" altLang="ja-JP" dirty="0" smtClean="0"/>
                  <a:t>unambiguous.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870" y="5906252"/>
                <a:ext cx="4314964" cy="400110"/>
              </a:xfrm>
              <a:prstGeom prst="rect">
                <a:avLst/>
              </a:prstGeom>
              <a:blipFill rotWithShape="0">
                <a:blip r:embed="rId18"/>
                <a:stretch>
                  <a:fillRect l="-1273" t="-1515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角丸四角形 30"/>
          <p:cNvSpPr/>
          <p:nvPr/>
        </p:nvSpPr>
        <p:spPr>
          <a:xfrm>
            <a:off x="613972" y="471054"/>
            <a:ext cx="7818824" cy="1004097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7017" y="196575"/>
            <a:ext cx="3757439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Factorization of expectation value 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453262" y="4206752"/>
            <a:ext cx="407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There should exist </a:t>
            </a:r>
            <a:r>
              <a:rPr lang="en-US" altLang="ja-JP" dirty="0"/>
              <a:t>at least one direction,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81944" y="5366069"/>
            <a:ext cx="798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Note:    </a:t>
            </a:r>
            <a:r>
              <a:rPr kumimoji="1" lang="en-US" altLang="ja-JP" dirty="0" err="1" smtClean="0"/>
              <a:t>Assumps</a:t>
            </a:r>
            <a:r>
              <a:rPr kumimoji="1" lang="en-US" altLang="ja-JP" dirty="0" smtClean="0"/>
              <a:t>. 2 &amp; 3                2D space is infinite plane or infinitely long cylinder</a:t>
            </a:r>
            <a:endParaRPr kumimoji="1" lang="ja-JP" altLang="en-US" dirty="0"/>
          </a:p>
        </p:txBody>
      </p:sp>
      <p:sp>
        <p:nvSpPr>
          <p:cNvPr id="34" name="右矢印 33"/>
          <p:cNvSpPr/>
          <p:nvPr/>
        </p:nvSpPr>
        <p:spPr>
          <a:xfrm>
            <a:off x="3191626" y="5461883"/>
            <a:ext cx="494472" cy="178903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37" y="867677"/>
            <a:ext cx="2471268" cy="33031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18" y="4807563"/>
            <a:ext cx="3618184" cy="359516"/>
          </a:xfrm>
          <a:prstGeom prst="rect">
            <a:avLst/>
          </a:prstGeom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64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88756" y="1973712"/>
                <a:ext cx="7838043" cy="519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r>
                  <a:rPr lang="en-US" altLang="ja-JP" sz="2000" dirty="0" smtClean="0">
                    <a:solidFill>
                      <a:srgbClr val="C00000"/>
                    </a:solidFill>
                  </a:rPr>
                  <a:t>The</a:t>
                </a:r>
                <a:r>
                  <a:rPr kumimoji="1" lang="en-US" altLang="ja-JP" sz="2000" dirty="0" smtClean="0">
                    <a:solidFill>
                      <a:srgbClr val="C00000"/>
                    </a:solidFill>
                  </a:rPr>
                  <a:t> factorization enables us to compute the expectation value of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sz="2000" dirty="0" smtClean="0">
                    <a:solidFill>
                      <a:srgbClr val="C00000"/>
                    </a:solidFill>
                  </a:rPr>
                  <a:t>-</a:t>
                </a:r>
                <a:r>
                  <a:rPr kumimoji="1" lang="en-US" altLang="ja-JP" sz="2000" dirty="0" smtClean="0">
                    <a:solidFill>
                      <a:srgbClr val="C00000"/>
                    </a:solidFill>
                  </a:rPr>
                  <a:t>op. 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56" y="1973712"/>
                <a:ext cx="7838043" cy="519951"/>
              </a:xfrm>
              <a:prstGeom prst="rect">
                <a:avLst/>
              </a:prstGeom>
              <a:blipFill rotWithShape="0">
                <a:blip r:embed="rId8"/>
                <a:stretch>
                  <a:fillRect l="-778" b="-129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394" y="3158014"/>
            <a:ext cx="1385458" cy="25353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10" y="2656865"/>
            <a:ext cx="304800" cy="27889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61736" y="2586747"/>
            <a:ext cx="7194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</a:t>
            </a:r>
            <a:r>
              <a:rPr lang="en-US" altLang="ja-JP" dirty="0" smtClean="0"/>
              <a:t>ith </a:t>
            </a:r>
            <a:r>
              <a:rPr lang="en-US" altLang="ja-JP" dirty="0"/>
              <a:t>an arbitrary non-degenerate eigenstate of the energy         , such that 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8756" y="3431491"/>
            <a:ext cx="1778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o</a:t>
            </a:r>
            <a:r>
              <a:rPr kumimoji="1" lang="en-US" altLang="ja-JP" dirty="0" smtClean="0"/>
              <a:t>ne obtains that 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8476" y="4965650"/>
            <a:ext cx="4622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With the physical meaning of the stress tenso</a:t>
            </a:r>
            <a:r>
              <a:rPr lang="en-US" altLang="ja-JP" dirty="0" smtClean="0"/>
              <a:t>r,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8476" y="225792"/>
            <a:ext cx="4041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/>
                </a:solidFill>
              </a:rPr>
              <a:t>Application of the factorization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3330" y="855591"/>
            <a:ext cx="58017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L</a:t>
            </a:r>
            <a:r>
              <a:rPr kumimoji="1" lang="en-US" altLang="ja-JP" sz="2000" dirty="0" smtClean="0"/>
              <a:t>et us consider a 2D QFT on an infinitely long cylinder.</a:t>
            </a:r>
            <a:endParaRPr kumimoji="1" lang="ja-JP" altLang="en-US" sz="2000" dirty="0"/>
          </a:p>
        </p:txBody>
      </p:sp>
      <p:grpSp>
        <p:nvGrpSpPr>
          <p:cNvPr id="25" name="グループ化 24"/>
          <p:cNvGrpSpPr/>
          <p:nvPr/>
        </p:nvGrpSpPr>
        <p:grpSpPr>
          <a:xfrm>
            <a:off x="677388" y="1464429"/>
            <a:ext cx="3990067" cy="369332"/>
            <a:chOff x="328476" y="1584749"/>
            <a:chExt cx="3990067" cy="369332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328476" y="1584749"/>
              <a:ext cx="3990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7030A0"/>
                  </a:solidFill>
                </a:rPr>
                <a:t>Note:                  </a:t>
              </a:r>
              <a:r>
                <a:rPr kumimoji="1" lang="en-US" altLang="ja-JP" dirty="0" smtClean="0"/>
                <a:t>vanish on infinite plane.</a:t>
              </a:r>
              <a:endParaRPr kumimoji="1" lang="ja-JP" altLang="en-US" dirty="0"/>
            </a:p>
          </p:txBody>
        </p:sp>
        <p:pic>
          <p:nvPicPr>
            <p:cNvPr id="20" name="図 1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720" y="1657353"/>
              <a:ext cx="734293" cy="251901"/>
            </a:xfrm>
            <a:prstGeom prst="rect">
              <a:avLst/>
            </a:prstGeom>
          </p:spPr>
        </p:pic>
      </p:grpSp>
      <p:pic>
        <p:nvPicPr>
          <p:cNvPr id="24" name="図 2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71" y="1306812"/>
            <a:ext cx="4317085" cy="25353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2022352" y="6106306"/>
            <a:ext cx="5294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(energy density)                    (pressure)                     (momentum density)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020202" y="3469250"/>
            <a:ext cx="3122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Sasha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Zamolodchikov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hep-th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/0401146]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778" y="4003033"/>
            <a:ext cx="5297381" cy="851341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25" y="5467566"/>
            <a:ext cx="4871268" cy="50707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372348" y="448627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339007" y="5595939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56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33382" y="204787"/>
                <a:ext cx="336996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solidFill>
                      <a:srgbClr val="00206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sz="2400" dirty="0" smtClean="0">
                    <a:solidFill>
                      <a:srgbClr val="002060"/>
                    </a:solidFill>
                  </a:rPr>
                  <a:t>-</a:t>
                </a:r>
                <a:r>
                  <a:rPr kumimoji="1" lang="en-US" altLang="ja-JP" sz="2400" dirty="0" smtClean="0">
                    <a:solidFill>
                      <a:srgbClr val="002060"/>
                    </a:solidFill>
                  </a:rPr>
                  <a:t>deformation?</a:t>
                </a:r>
                <a:endParaRPr kumimoji="1" lang="ja-JP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2" y="204787"/>
                <a:ext cx="3369962" cy="502766"/>
              </a:xfrm>
              <a:prstGeom prst="rect">
                <a:avLst/>
              </a:prstGeom>
              <a:blipFill rotWithShape="0">
                <a:blip r:embed="rId12"/>
                <a:stretch>
                  <a:fillRect l="-2712" t="-1220" r="-1627" b="-280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442907" y="922651"/>
            <a:ext cx="510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Assume the set </a:t>
            </a:r>
            <a:r>
              <a:rPr lang="en-US" altLang="ja-JP" dirty="0" smtClean="0"/>
              <a:t>of</a:t>
            </a:r>
            <a:r>
              <a:rPr kumimoji="1" lang="en-US" altLang="ja-JP" dirty="0" smtClean="0"/>
              <a:t> 2D QFTs described by </a:t>
            </a:r>
            <a:r>
              <a:rPr lang="en-US" altLang="ja-JP" dirty="0" err="1" smtClean="0"/>
              <a:t>Lagrangian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8150" y="1514475"/>
            <a:ext cx="594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Consider a trajectory in the theory space parametrized by       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53" y="1651856"/>
            <a:ext cx="159840" cy="13266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38150" y="2000250"/>
            <a:ext cx="660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</a:t>
            </a:r>
            <a:r>
              <a:rPr kumimoji="1" lang="en-US" altLang="ja-JP" dirty="0" smtClean="0"/>
              <a:t>nd denote the </a:t>
            </a:r>
            <a:r>
              <a:rPr kumimoji="1" lang="en-US" altLang="ja-JP" dirty="0" err="1" smtClean="0"/>
              <a:t>Lagrangian</a:t>
            </a:r>
            <a:r>
              <a:rPr kumimoji="1" lang="en-US" altLang="ja-JP" dirty="0" smtClean="0"/>
              <a:t> at each point of the trajectory by           .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289" y="2031652"/>
            <a:ext cx="459177" cy="241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33382" y="2695951"/>
                <a:ext cx="75396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A</a:t>
                </a:r>
                <a:r>
                  <a:rPr kumimoji="1" lang="en-US" altLang="ja-JP" dirty="0" smtClean="0"/>
                  <a:t> flow for theories on the trajectory </a:t>
                </a:r>
                <a:r>
                  <a:rPr lang="en-US" altLang="ja-JP" dirty="0"/>
                  <a:t>m</a:t>
                </a:r>
                <a:r>
                  <a:rPr lang="en-US" altLang="ja-JP" dirty="0" smtClean="0"/>
                  <a:t>ay be</a:t>
                </a:r>
                <a:r>
                  <a:rPr kumimoji="1" lang="en-US" altLang="ja-JP" dirty="0" smtClean="0"/>
                  <a:t> triggered by the</a:t>
                </a:r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 smtClean="0">
                    <a:solidFill>
                      <a:schemeClr val="tx1"/>
                    </a:solidFill>
                  </a:rPr>
                  <a:t>-</a:t>
                </a:r>
                <a:r>
                  <a:rPr kumimoji="1" lang="en-US" altLang="ja-JP" dirty="0" smtClean="0">
                    <a:solidFill>
                      <a:schemeClr val="tx1"/>
                    </a:solidFill>
                  </a:rPr>
                  <a:t>operator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as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2" y="2695951"/>
                <a:ext cx="7539628" cy="400110"/>
              </a:xfrm>
              <a:prstGeom prst="rect">
                <a:avLst/>
              </a:prstGeom>
              <a:blipFill rotWithShape="0">
                <a:blip r:embed="rId15"/>
                <a:stretch>
                  <a:fillRect l="-647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6266108" y="3759188"/>
            <a:ext cx="2919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/>
              <a:t> </a:t>
            </a:r>
            <a:r>
              <a:rPr lang="en-US" altLang="ja-JP" i="1" dirty="0" smtClean="0"/>
              <a:t> </a:t>
            </a:r>
            <a:r>
              <a:rPr kumimoji="1" lang="en-US" altLang="ja-JP" dirty="0" smtClean="0"/>
              <a:t>:  coupling constant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kumimoji="1" lang="en-US" altLang="ja-JP" dirty="0" smtClean="0"/>
              <a:t>with </a:t>
            </a:r>
            <a:r>
              <a:rPr lang="en-US" altLang="ja-JP" dirty="0" smtClean="0"/>
              <a:t>dimension </a:t>
            </a:r>
            <a:r>
              <a:rPr lang="en-US" altLang="ja-JP" dirty="0" smtClean="0">
                <a:solidFill>
                  <a:srgbClr val="FF0000"/>
                </a:solidFill>
              </a:rPr>
              <a:t>(</a:t>
            </a:r>
            <a:r>
              <a:rPr lang="en-US" altLang="ja-JP" dirty="0">
                <a:solidFill>
                  <a:srgbClr val="FF0000"/>
                </a:solidFill>
              </a:rPr>
              <a:t>length)</a:t>
            </a:r>
            <a:r>
              <a:rPr lang="en-US" altLang="ja-JP" baseline="30000" dirty="0">
                <a:solidFill>
                  <a:srgbClr val="FF0000"/>
                </a:solidFill>
              </a:rPr>
              <a:t>2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7" name="フリーフォーム 26"/>
          <p:cNvSpPr/>
          <p:nvPr/>
        </p:nvSpPr>
        <p:spPr>
          <a:xfrm>
            <a:off x="7341840" y="396495"/>
            <a:ext cx="1284051" cy="1653702"/>
          </a:xfrm>
          <a:custGeom>
            <a:avLst/>
            <a:gdLst>
              <a:gd name="connsiteX0" fmla="*/ 0 w 1284051"/>
              <a:gd name="connsiteY0" fmla="*/ 1653702 h 1653702"/>
              <a:gd name="connsiteX1" fmla="*/ 272374 w 1284051"/>
              <a:gd name="connsiteY1" fmla="*/ 1128409 h 1653702"/>
              <a:gd name="connsiteX2" fmla="*/ 992221 w 1284051"/>
              <a:gd name="connsiteY2" fmla="*/ 807396 h 1653702"/>
              <a:gd name="connsiteX3" fmla="*/ 1284051 w 1284051"/>
              <a:gd name="connsiteY3" fmla="*/ 0 h 16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051" h="1653702">
                <a:moveTo>
                  <a:pt x="0" y="1653702"/>
                </a:moveTo>
                <a:cubicBezTo>
                  <a:pt x="53502" y="1461581"/>
                  <a:pt x="107004" y="1269460"/>
                  <a:pt x="272374" y="1128409"/>
                </a:cubicBezTo>
                <a:cubicBezTo>
                  <a:pt x="437744" y="987358"/>
                  <a:pt x="823608" y="995464"/>
                  <a:pt x="992221" y="807396"/>
                </a:cubicBezTo>
                <a:cubicBezTo>
                  <a:pt x="1160834" y="619328"/>
                  <a:pt x="1222442" y="309664"/>
                  <a:pt x="1284051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7680946" y="1414823"/>
            <a:ext cx="116493" cy="1032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>
            <a:off x="7969533" y="1314301"/>
            <a:ext cx="116493" cy="1032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26" y="1166410"/>
            <a:ext cx="417434" cy="219285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583" y="1426520"/>
            <a:ext cx="747682" cy="219285"/>
          </a:xfrm>
          <a:prstGeom prst="rect">
            <a:avLst/>
          </a:prstGeom>
        </p:spPr>
      </p:pic>
      <p:cxnSp>
        <p:nvCxnSpPr>
          <p:cNvPr id="38" name="直線矢印コネクタ 37"/>
          <p:cNvCxnSpPr/>
          <p:nvPr/>
        </p:nvCxnSpPr>
        <p:spPr>
          <a:xfrm flipV="1">
            <a:off x="7699987" y="1195094"/>
            <a:ext cx="392546" cy="12224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7555488" y="1894659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IR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969533" y="211829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UV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/>
              <p:cNvSpPr txBox="1"/>
              <p:nvPr/>
            </p:nvSpPr>
            <p:spPr>
              <a:xfrm>
                <a:off x="433382" y="4706301"/>
                <a:ext cx="47067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rgbClr val="7030A0"/>
                    </a:solidFill>
                  </a:rPr>
                  <a:t>NOTE 1:   </a:t>
                </a:r>
                <a:r>
                  <a:rPr lang="en-US" altLang="ja-JP" dirty="0" smtClean="0"/>
                  <a:t>This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/>
                  <a:t>- </a:t>
                </a:r>
                <a:r>
                  <a:rPr lang="en-US" altLang="ja-JP" dirty="0" smtClean="0"/>
                  <a:t>flow is not the usual RG-flow!</a:t>
                </a: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49" name="テキスト ボックス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82" y="4706301"/>
                <a:ext cx="4706738" cy="400110"/>
              </a:xfrm>
              <a:prstGeom prst="rect">
                <a:avLst/>
              </a:prstGeom>
              <a:blipFill rotWithShape="0">
                <a:blip r:embed="rId18"/>
                <a:stretch>
                  <a:fillRect l="-1036" r="-518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図 5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42" y="3828398"/>
            <a:ext cx="265915" cy="193260"/>
          </a:xfrm>
          <a:prstGeom prst="rect">
            <a:avLst/>
          </a:prstGeom>
        </p:spPr>
      </p:pic>
      <p:pic>
        <p:nvPicPr>
          <p:cNvPr id="52" name="図 5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03" y="3286889"/>
            <a:ext cx="3289259" cy="844243"/>
          </a:xfrm>
          <a:prstGeom prst="rect">
            <a:avLst/>
          </a:prstGeom>
        </p:spPr>
      </p:pic>
      <p:grpSp>
        <p:nvGrpSpPr>
          <p:cNvPr id="12" name="グループ化 11"/>
          <p:cNvGrpSpPr/>
          <p:nvPr/>
        </p:nvGrpSpPr>
        <p:grpSpPr>
          <a:xfrm>
            <a:off x="7009680" y="1962150"/>
            <a:ext cx="2036198" cy="666724"/>
            <a:chOff x="7009680" y="1962150"/>
            <a:chExt cx="2036198" cy="666724"/>
          </a:xfrm>
        </p:grpSpPr>
        <p:sp>
          <p:nvSpPr>
            <p:cNvPr id="5" name="円/楕円 4"/>
            <p:cNvSpPr/>
            <p:nvPr/>
          </p:nvSpPr>
          <p:spPr>
            <a:xfrm>
              <a:off x="7294215" y="1962150"/>
              <a:ext cx="135285" cy="1553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7009680" y="2262876"/>
                  <a:ext cx="2036198" cy="365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1600" dirty="0" smtClean="0">
                      <a:solidFill>
                        <a:srgbClr val="0033CC"/>
                      </a:solidFill>
                    </a:rPr>
                    <a:t>For </a:t>
                  </a:r>
                  <a14:m>
                    <m:oMath xmlns:m="http://schemas.openxmlformats.org/officeDocument/2006/math">
                      <m:r>
                        <a:rPr lang="en-US" altLang="ja-JP" sz="1600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bar>
                        <m:barPr>
                          <m:pos m:val="top"/>
                          <m:ctrlPr>
                            <a:rPr lang="en-US" altLang="ja-JP" sz="16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altLang="ja-JP" sz="1600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bar>
                    </m:oMath>
                  </a14:m>
                  <a:r>
                    <a:rPr lang="en-US" altLang="ja-JP" sz="1600" dirty="0" smtClean="0">
                      <a:solidFill>
                        <a:srgbClr val="0033CC"/>
                      </a:solidFill>
                    </a:rPr>
                    <a:t>-deformed CFT</a:t>
                  </a:r>
                  <a:r>
                    <a:rPr kumimoji="1" lang="en-US" altLang="ja-JP" sz="1600" dirty="0" smtClean="0">
                      <a:solidFill>
                        <a:srgbClr val="0033CC"/>
                      </a:solidFill>
                    </a:rPr>
                    <a:t> </a:t>
                  </a:r>
                  <a:endParaRPr kumimoji="1" lang="ja-JP" altLang="en-US" sz="1600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テキスト ボックス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9680" y="2262876"/>
                  <a:ext cx="2036198" cy="365998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1796" r="-599" b="-2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16" name="図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77" y="4728078"/>
            <a:ext cx="2386588" cy="30480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536388" y="4736325"/>
            <a:ext cx="559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c.f.,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1327763" y="5204948"/>
                <a:ext cx="55901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/>
                  <a:t>- </a:t>
                </a:r>
                <a:r>
                  <a:rPr kumimoji="1" lang="en-US" altLang="ja-JP" dirty="0" smtClean="0"/>
                  <a:t>flow gives rise to a one-parameter family of 2D QFTs.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763" y="5204948"/>
                <a:ext cx="5590185" cy="400110"/>
              </a:xfrm>
              <a:prstGeom prst="rect">
                <a:avLst/>
              </a:prstGeom>
              <a:blipFill rotWithShape="0">
                <a:blip r:embed="rId26"/>
                <a:stretch>
                  <a:fillRect t="-1538" r="-109" b="-246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テキスト ボックス 41"/>
          <p:cNvSpPr txBox="1"/>
          <p:nvPr/>
        </p:nvSpPr>
        <p:spPr>
          <a:xfrm>
            <a:off x="442907" y="5853505"/>
            <a:ext cx="626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7030A0"/>
                </a:solidFill>
              </a:rPr>
              <a:t>NOTE 2:   </a:t>
            </a:r>
            <a:r>
              <a:rPr lang="en-US" altLang="ja-JP" dirty="0"/>
              <a:t>T</a:t>
            </a:r>
            <a:r>
              <a:rPr kumimoji="1" lang="en-US" altLang="ja-JP" dirty="0" smtClean="0"/>
              <a:t>he </a:t>
            </a:r>
            <a:r>
              <a:rPr kumimoji="1" lang="en-US" altLang="ja-JP" dirty="0" err="1" smtClean="0"/>
              <a:t>undeformed</a:t>
            </a:r>
            <a:r>
              <a:rPr kumimoji="1" lang="en-US" altLang="ja-JP" dirty="0" smtClean="0"/>
              <a:t> theory           may be a general 2D QFT.</a:t>
            </a:r>
            <a:endParaRPr kumimoji="1" lang="ja-JP" altLang="en-US" dirty="0"/>
          </a:p>
        </p:txBody>
      </p:sp>
      <p:pic>
        <p:nvPicPr>
          <p:cNvPr id="43" name="図 4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96" y="5919003"/>
            <a:ext cx="396297" cy="2192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4554561" y="3816769"/>
                <a:ext cx="10915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 smtClean="0">
                    <a:solidFill>
                      <a:srgbClr val="FF0000"/>
                    </a:solidFill>
                  </a:rPr>
                  <a:t>-flow)</a:t>
                </a:r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561" y="3816769"/>
                <a:ext cx="1091581" cy="400110"/>
              </a:xfrm>
              <a:prstGeom prst="rect">
                <a:avLst/>
              </a:prstGeom>
              <a:blipFill rotWithShape="0">
                <a:blip r:embed="rId28"/>
                <a:stretch>
                  <a:fillRect l="-4469" r="-5587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6609689" y="606250"/>
            <a:ext cx="1090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Irrelevant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061408" y="3286889"/>
            <a:ext cx="2343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C00000"/>
                </a:solidFill>
              </a:rPr>
              <a:t>Irrelevant perturbation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3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5063805" y="1218269"/>
            <a:ext cx="3057312" cy="30777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Smirnov </a:t>
            </a:r>
            <a:r>
              <a:rPr lang="en-US" altLang="ja-JP" sz="14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Zamolodchikov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1608.05499]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88027" y="1562975"/>
            <a:ext cx="3639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Cavaglia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-Negro-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Szecsenyi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ja-JP" sz="1400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kumimoji="1" lang="en-US" altLang="ja-JP" sz="1400" dirty="0" err="1" smtClean="0">
                <a:solidFill>
                  <a:schemeClr val="accent6">
                    <a:lumMod val="50000"/>
                  </a:schemeClr>
                </a:solidFill>
              </a:rPr>
              <a:t>Tateo</a:t>
            </a:r>
            <a:r>
              <a:rPr kumimoji="1" lang="en-US" altLang="ja-JP" sz="1400" dirty="0" smtClean="0">
                <a:solidFill>
                  <a:schemeClr val="accent6">
                    <a:lumMod val="50000"/>
                  </a:schemeClr>
                </a:solidFill>
              </a:rPr>
              <a:t>, 1608.05534]</a:t>
            </a:r>
            <a:endParaRPr kumimoji="1" lang="ja-JP" alt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72742" y="1033881"/>
            <a:ext cx="3923894" cy="11295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039756" y="765497"/>
                <a:ext cx="2082493" cy="4344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i="1" u="sng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sz="2000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sz="2000" i="1" u="sng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sz="2000" u="sng" dirty="0" smtClean="0">
                    <a:solidFill>
                      <a:srgbClr val="C00000"/>
                    </a:solidFill>
                  </a:rPr>
                  <a:t>-</a:t>
                </a:r>
                <a:r>
                  <a:rPr kumimoji="1" lang="en-US" altLang="ja-JP" sz="2000" u="sng" dirty="0" smtClean="0">
                    <a:solidFill>
                      <a:srgbClr val="C00000"/>
                    </a:solidFill>
                  </a:rPr>
                  <a:t>flow equation</a:t>
                </a:r>
                <a:endParaRPr kumimoji="1" lang="ja-JP" altLang="en-US" sz="2000" u="sng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756" y="765497"/>
                <a:ext cx="2082493" cy="434414"/>
              </a:xfrm>
              <a:prstGeom prst="rect">
                <a:avLst/>
              </a:prstGeom>
              <a:blipFill rotWithShape="0">
                <a:blip r:embed="rId3"/>
                <a:stretch>
                  <a:fillRect b="-253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89" y="1357079"/>
            <a:ext cx="2718396" cy="622716"/>
          </a:xfrm>
          <a:prstGeom prst="rect">
            <a:avLst/>
          </a:prstGeom>
        </p:spPr>
      </p:pic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1C470-0AF1-45BF-BF9C-549292C76EEF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498695" y="208219"/>
                <a:ext cx="699197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/>
                  <a:t>In fact, the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 smtClean="0"/>
                  <a:t>-deformation is governed by a simple differential equation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95" y="208219"/>
                <a:ext cx="6991979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785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660085" y="2350998"/>
            <a:ext cx="733155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kumimoji="1" lang="en-US" altLang="ja-JP" dirty="0" smtClean="0"/>
              <a:t>This flow equation was proposed as an operator equation at </a:t>
            </a:r>
            <a:r>
              <a:rPr kumimoji="1" lang="en-US" altLang="ja-JP" dirty="0" smtClean="0">
                <a:solidFill>
                  <a:srgbClr val="FF0000"/>
                </a:solidFill>
              </a:rPr>
              <a:t>quantum</a:t>
            </a:r>
            <a:r>
              <a:rPr kumimoji="1" lang="en-US" altLang="ja-JP" dirty="0" smtClean="0"/>
              <a:t> level. </a:t>
            </a:r>
          </a:p>
          <a:p>
            <a:pPr>
              <a:lnSpc>
                <a:spcPct val="125000"/>
              </a:lnSpc>
            </a:pPr>
            <a:r>
              <a:rPr lang="en-US" altLang="ja-JP" dirty="0" smtClean="0"/>
              <a:t>But at least so far, </a:t>
            </a:r>
            <a:r>
              <a:rPr lang="en-US" altLang="ja-JP" dirty="0" smtClean="0">
                <a:solidFill>
                  <a:srgbClr val="0033CC"/>
                </a:solidFill>
              </a:rPr>
              <a:t>classical </a:t>
            </a:r>
            <a:r>
              <a:rPr lang="en-US" altLang="ja-JP" dirty="0" smtClean="0"/>
              <a:t>aspects of this equation has been well studied. 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660085" y="3431408"/>
                <a:ext cx="66413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In the following, we will see two classical aspects of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 smtClean="0"/>
                  <a:t>-</a:t>
                </a:r>
                <a:r>
                  <a:rPr kumimoji="1" lang="en-US" altLang="ja-JP" dirty="0" smtClean="0"/>
                  <a:t>deformation: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5" y="3431408"/>
                <a:ext cx="6641370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734" t="-1515" r="-183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1828794" y="4035230"/>
                <a:ext cx="291945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1.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/>
                  <a:t>-</a:t>
                </a:r>
                <a:r>
                  <a:rPr lang="en-US" altLang="ja-JP" dirty="0" smtClean="0"/>
                  <a:t>deformed </a:t>
                </a:r>
                <a:r>
                  <a:rPr lang="en-US" altLang="ja-JP" dirty="0" err="1" smtClean="0"/>
                  <a:t>Lagrangian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94" y="4035230"/>
                <a:ext cx="2919454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1879" t="-1515" r="-835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1828794" y="4601956"/>
                <a:ext cx="27879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2</a:t>
                </a:r>
                <a:r>
                  <a:rPr kumimoji="1" lang="en-US" altLang="ja-JP" dirty="0" smtClean="0"/>
                  <a:t>. 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/>
                  <a:t>-</a:t>
                </a:r>
                <a:r>
                  <a:rPr lang="en-US" altLang="ja-JP" dirty="0" smtClean="0"/>
                  <a:t>deformed spectrum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794" y="4601956"/>
                <a:ext cx="2787943" cy="400110"/>
              </a:xfrm>
              <a:prstGeom prst="rect">
                <a:avLst/>
              </a:prstGeom>
              <a:blipFill rotWithShape="0">
                <a:blip r:embed="rId8"/>
                <a:stretch>
                  <a:fillRect l="-1969" t="-1515" r="-1094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660085" y="5102898"/>
                <a:ext cx="6735177" cy="9694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dirty="0" smtClean="0"/>
                  <a:t>Here we will not discuss quantum aspects of the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bar>
                      <m:barPr>
                        <m:pos m:val="top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bar>
                  </m:oMath>
                </a14:m>
                <a:r>
                  <a:rPr lang="en-US" altLang="ja-JP" dirty="0" smtClean="0"/>
                  <a:t>-flow equation. </a:t>
                </a:r>
                <a:endParaRPr lang="en-US" altLang="ja-JP" dirty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dirty="0" smtClean="0"/>
                  <a:t>But for some argument, see a nice paper   </a:t>
                </a:r>
                <a:r>
                  <a:rPr kumimoji="1" lang="en-US" altLang="ja-JP" sz="1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[</a:t>
                </a:r>
                <a:r>
                  <a:rPr kumimoji="1" lang="en-US" altLang="ja-JP" sz="14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Rosenhaus</a:t>
                </a:r>
                <a:r>
                  <a:rPr lang="en-US" altLang="ja-JP" sz="1400" dirty="0" err="1" smtClean="0">
                    <a:solidFill>
                      <a:schemeClr val="accent6">
                        <a:lumMod val="50000"/>
                      </a:schemeClr>
                    </a:solidFill>
                  </a:rPr>
                  <a:t>-Smolkin</a:t>
                </a:r>
                <a:r>
                  <a:rPr lang="en-US" altLang="ja-JP" sz="14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, 1909.02640] </a:t>
                </a:r>
                <a:r>
                  <a:rPr kumimoji="1" lang="en-US" altLang="ja-JP" dirty="0" smtClean="0"/>
                  <a:t> </a:t>
                </a: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5" y="5102898"/>
                <a:ext cx="6735177" cy="969496"/>
              </a:xfrm>
              <a:prstGeom prst="rect">
                <a:avLst/>
              </a:prstGeom>
              <a:blipFill rotWithShape="0">
                <a:blip r:embed="rId9"/>
                <a:stretch>
                  <a:fillRect l="-724" b="-50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8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596"/>
  <p:tag name="DEFAULTHEIGHT" val="3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langle \mathcal{O}_i(z)\rangle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30.96008"/>
  <p:tag name="PICTUREFILESIZE" val="212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Phi^4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10.98"/>
  <p:tag name="PICTUREFILESIZE" val="60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- \alpha\int\!\!{\rm d}^4x\,\Phi^6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52.98008"/>
  <p:tag name="PICTUREFILESIZE" val="271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alpha &gt;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24.00008"/>
  <p:tag name="PICTUREFILESIZE" val="107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alpha &lt;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24.00008"/>
  <p:tag name="PICTUREFILESIZE" val="107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sum_{i=1}^p T_i \overline{T}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437.25"/>
  <p:tag name="PICTUREFILESIZE" val="258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left(\sum_{i=1}^p T_i\right)&#10;\left(\sum_{i=1}^p \overline{T}_i\righ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733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mathcal{M}^p/S_p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33.00008"/>
  <p:tag name="PICTUREFILESIZE" val="201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c_{\mathcal{M}} = 6k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37.98008"/>
  <p:tag name="PICTUREFILESIZE" val="171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mathcal{M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6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S_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9.96"/>
  <p:tag name="PICTUREFILESIZE" val="78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z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4.98"/>
  <p:tag name="PICTUREFILESIZE" val="47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c_{\rm tot} = p\, c_{\mathcal{M}} = 6\,p\,k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81.00016"/>
  <p:tag name="PICTUREFILESIZE" val="309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mathcal{M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6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g_s^2 \sim 1/p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39.00008"/>
  <p:tag name="PICTUREFILESIZE" val="199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sigma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87"/>
  <p:tag name="PICTUREFILESIZE" val="37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sigma_{0}(x^+,x^-)=a_1+a_2\,x^++a_3\,x^-\,,\qquad a_{i}~(i=1,2,3) &#10;\mbox{:~arbitrary real consts.},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197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sigma(x^+,x^-) = \sigma_{\rm L}(x^+,x^-)+\sigma_{\rm NL}(x^+,x^-)\,.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664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u_{1,2}^{\pm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199.5"/>
  <p:tag name="PICTUREFILESIZE" val="86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\sigma_{\rm NL}(x^+,x^-)&amp;=&amp;&#10;\frac{1}{2}\kappa\Biggl[k\Lambda\int^{x^+}_{0}\!\!\!{\rm d} s\,s\,t_{++}(s,x^-)+k\Lambda&#10;\int^{x^-}_{0}\!\!\!{\rm d} s\,s\,t_{--}(x^+,s)\nonumber \\&#10;&amp;&amp; -2\left(k\Lambda-1\right)\int^{x^+}_{0}\!\!{\rm d} s\int^{x^-}_{0}\!\!&#10;{\rm d} s'\,t_{+-}(s,s')\nonumber \\&#10;&amp;&amp;+\left(k\Lambda-2\right)&#10;\left(\int^{x^+}_{u^+_1}\!\!{\rm d} s\int^{s}_{u^+_2}\!\!{\rm d} s'\,t_{++}(s',0) &#10;+\int^{x^-}_{u^-_1}\!\!{\rm d} s\int^{s}_{u^{-}_2}\!\!{\rm d} s'\,t_{--}(0,s')\right)&#10;\Biggr]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4157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sigma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87"/>
  <p:tag name="PICTUREFILESIZE" val="37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sigma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6.96"/>
  <p:tag name="PICTUREFILESIZE" val="39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mathcal{O}_i(z)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22.98008"/>
  <p:tag name="PICTUREFILESIZE" val="161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partial_+\partial_-\sigma+\frac{2\,\sigma}{(x^+-x^-)^2}=\,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112.9802"/>
  <p:tag name="PICTUREFILESIZE" val="499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mathcal{O}_j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10.98"/>
  <p:tag name="PICTUREFILESIZE" val="8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mathcal{O}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10.98"/>
  <p:tag name="PICTUREFILESIZE" val="82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langle {\rm T\overline{T}} \rangle &#10;= \langle T \rangle \langle \overline{T} \rangle &#10;- \langle \Theta \rangle ^2 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388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lim_{t\to\infty} \langle \mathcal{O}_i(z + e t) &#10;\mathcal{O}_j(z') \rangle = \langle \mathcal{O}_i \rangle &#10;\langle \mathcal{O}_j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880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H |n\rangle = E_n |n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60.00016"/>
  <p:tag name="PICTUREFILESIZE" val="24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|n\rang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71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(\tau:\mbox{time},\,x:\mbox{compactified &#10;with a period}~L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186.9604"/>
  <p:tag name="PICTUREFILESIZE" val="69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T_{\mu\nu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15.96"/>
  <p:tag name="PICTUREFILESIZE" val="10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\langle n| {\rm T\overline{T}} |n\rangle &amp;=&amp; &#10;\langle n| T |n\rangle \langle n| \overline{T}|n\rangle &#10;-\langle n| \Theta |n\rangle^2 \nonumber \\  &#10;&amp;=&amp; -\frac{1}{4}\left(&#10;\langle n| T_{\tau\tau} |n\rangle &#10;\langle n| T_{xx}|n\rangle &#10;-\langle n| T_{\tau x} |n\rangle^2 &#10;\right)&#10;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62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\langle T_{\tau\tau} \rangle  = \frac{E_n}{L}, \qquad &#10;\langle T_{xx} \rangle = \frac{\partial E_n}{\partial L}, &#10;\qquad &#10;\langle T_{\tau x}\rangle = \frac{i P_n}{L}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210.9604"/>
  <p:tag name="PICTUREFILESIZE" val="94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\langle T\rangle,\,\langle \overline{T} \rangle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34.98008"/>
  <p:tag name="PICTUREFILESIZE" val="17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alph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4"/>
  <p:tag name="BOXHEIGHT" val="333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45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mathcal{L}^{(\alpha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4"/>
  <p:tag name="BOXHEIGHT" val="333"/>
  <p:tag name="BOXFONT" val="10"/>
  <p:tag name="BOXWRAP" val="False"/>
  <p:tag name="WORKAROUNDTRANSPARENCYBUG" val="False"/>
  <p:tag name="ALLOWFONTSUBSTITUTION" val="False"/>
  <p:tag name="BITMAPFORMAT" val="pngmono"/>
  <p:tag name="ORIGWIDTH" val="237"/>
  <p:tag name="PICTUREFILESIZE" val="111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mathcal{L}^{(\alpha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237"/>
  <p:tag name="PICTUREFILESIZE" val="111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mathcal{L}^{(\alpha+\delta\alpha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424.5"/>
  <p:tag name="PICTUREFILESIZE" val="176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delta\alph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137.25"/>
  <p:tag name="PICTUREFILESIZE" val="80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\mathcal{L}^{(\alpha+\delta\alpha)} &#10;&amp;=&amp; \mathcal{L}^{(\alpha)} &#10;+ \frac{\delta\alpha}{4}\, &#10;\det T_{\mu\nu}^{(\alpha)} \nonumber \\ &#10;&amp;\equiv&amp; \mathcal{L}^{(\alpha)} &#10;- \delta\alpha\,{\rm T\overline{T}^{(\alpha)}}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71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048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mathcal{L}^{(\alpha)} = \mathcal{L}^{(0)} - \alpha\, &#10;{\rm T\overline{T}}^{(0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93.96016"/>
  <p:tag name="PICTUREFILESIZE" val="37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{\rm T\overline{T}} \equiv -\frac{1}{4} \det T_{\mu\nu} &#10;= T\overline{T} - \Theta^2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71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409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mathcal{L}^{(0)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225"/>
  <p:tag name="PICTUREFILESIZE" val="104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frac{{\rm d} S^{(\alpha)}}{{\rm d} \alpha} &#10;= -\int\!{\rm d}^2x\, {\rm (T\overline{T})}^{(\alpha)} 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605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mathcal{L}^{(\alpha)} =  \frac{1}{\alpha} F(\alpha\, &#10;\partial \phi \bar{\partial}\ph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530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(F(0) =0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45.00008"/>
  <p:tag name="PICTUREFILESIZE" val="17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mathcal{L}^{(\alpha)} &#10;= -\frac{1}{2\alpha} + \frac{1}{2\alpha}&#10;\sqrt{1+ 4 \alpha\, \partial \phi \bar{\partial}\phi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729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alph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6"/>
  <p:tag name="PICTUREFILESIZE" val="47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alpha'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62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T = \frac{\partial\mathcal{L}^{(\alpha)}}{\partial (\bar{\partial}\phi)}&#10;\partial \phi = F'(x)(\partial\phi)^2, \qquad &#10;\overline{T} = \frac{\partial\mathcal{L}^{(\alpha)}}{&#10;\partial (\partial\phi)}&#10;\bar{\partial} \phi = F'(x)(\bar{\partial}\phi)^2, &#10;\qquad x \equiv \alpha\, \partial \phi \bar{\partial}\ph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2086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Theta = \frac{ x\, F'(x)}{\alpha}&#10;- \frac{F(x)}{\alpha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493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partial_{\alpha} \mathcal{L}^{(\alpha)} &#10;= -\frac{F(x)}{\alpha^2} + \frac{x\,F'(x)}{\alpha^2}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71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T(z,\bar{z}) \equiv T_{zz}(z,\bar{z}), \quad &#10;\overline{T}(z,\bar{z}) \equiv T_{\bar{z}\bar{z}}(z,\bar{z}), \quad &#10;\Theta (z,\bar{z}) \equiv T_{z\bar{z}}(z,\bar{z})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267.9605"/>
  <p:tag name="PICTUREFILESIZE" val="880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F^2 -2x F'F -x F' + F =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396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F(x) = -\frac{1}{2} + \frac{1}{2}\sqrt{1+ 4 {\rm e}^C x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522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frac{\partial E_n}{\partial \alpha} &#10;= - L \langle n |{\rm  T\overline{T}}  | n \rangle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445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mathrsfs,amsbsy,amssymb,latexsym,amsfonts,amsmath,cite}&#10;\usepackage{graphicx,color}&#10;\begin{document}&#10;\[&#10;\left(~~(\because) \quad&#10;\frac{\partial}{\partial \alpha} \langle n| H | n \rangle &#10;= \int\!{\rm d} x\,\langle n | {\rm T\overline{T} }| n \rangle &#10;= L \langle n|{\rm  T \overline{T}} | n\rangle &#10;~~\righ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649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|n\rangle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150"/>
  <p:tag name="PICTUREFILESIZE" val="71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E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68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4\frac{\partial E_n}{\partial \alpha} &#10;= E_n \frac{\partial E_n}{\partial L} &#10;+ \frac{P_n^2}{L}&#10;\]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99.96024"/>
  <p:tag name="PICTUREFILESIZE" val="670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E_n(L,\alpha) = \frac{2\pi}{L}\left(&#10;\frac{1}{b}&#10;\right)&#10;\left[&#10;-1  &#10;+ \sqrt{1+ &#10;2b M_n &#10;+ b^2 J_n^2&#10;}\,&#10;\right]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207.9604"/>
  <p:tag name="PICTUREFILESIZE" val="1054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E_n(L) = \frac{2\pi}{L}\left(\Delta_n + \overline{\Delta}_n &#10;- \frac{c}{12}\right), &#10;\qquad &#10;P_n(L) = \frac{2\pi}{L}(\Delta_n - \overline{\Delta}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258.0005"/>
  <p:tag name="PICTUREFILESIZE" val="1137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&amp;&amp; M_n \equiv \Delta_n + &#10;\overline{\Delta}_n - \frac{c}{12}, \nonumber \\ &#10;&amp;&amp; J_n \equiv \Delta_n - \overline{\Delta}_n, \quad &#10;b \equiv \frac{\pi\alpha}{L^2}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80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T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7.98"/>
  <p:tag name="PICTUREFILESIZE" val="48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S_{\rm dg}[g_{\mu\nu},\phi] &#10;=\frac{1}{16\pi G_N}\int\! {\rm d}^2 x\,\sqrt{-g}\,&#10;\left[\,\phi\, R-U(\phi)\,\right]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202.9804"/>
  <p:tag name="PICTUREFILESIZE" val="1072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g_{\mu\nu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15"/>
  <p:tag name="PICTUREFILESIZE" val="89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ph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6"/>
  <p:tag name="PICTUREFILESIZE" val="63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ps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6.96"/>
  <p:tag name="PICTUREFILESIZE" val="65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F(\phi)=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39.00008"/>
  <p:tag name="PICTUREFILESIZE" val="165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kappa \equiv 8\pi G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562.5"/>
  <p:tag name="PICTUREFILESIZE" val="200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S[g_{\mu\nu},\phi,\psi]=S_{\rm dg}[g_{\mu\nu},\phi] &#10;+ S_{\rm m}[\psi,g_{\mu\nu},\phi]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174.0003"/>
  <p:tag name="PICTUREFILESIZE" val="806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S_{\rm m}[\psi,g_{\mu\nu},\phi] =\int\! {\rm d}^2 x\,\sqrt{-g}\,F(\phi)\,&#10;\mathcal{L}_{m}[g_{\mu\nu},\psi]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186.9604"/>
  <p:tag name="PICTUREFILESIZE" val="1024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R-U'(\phi)  =0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63.00016"/>
  <p:tag name="PICTUREFILESIZE" val="260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\frac{1}{2}g_{\mu\nu}U(\phi)&#10;-\left(\nabla_{\mu}\nabla_{\nu}\phi-g_{\mu\nu}\nabla^2 \phi\right)&#10;= \kappa\,T_{\mu\nu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94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overline{T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9"/>
  <p:tag name="PICTUREFILESIZE" val="48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g_{\mu\nu}=\overline{g}_{\mu\nu}+h_{\mu\nu}\,, &#10;\qquad\phi=\overline{\phi}+\sigma\,,\qquad \psi = 0 + \psi\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210.0004"/>
  <p:tag name="PICTUREFILESIZE" val="627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S[g_{\mu\nu}, \phi, \psi] &amp;=&amp; &#10;S^{(0)}+S^{(1)}+S^{(2)}+\cdots\, \nonumber \\ &#10;&amp;=&amp; S^{(0)}_{\rm dg}[\overline{g}_{\mu\nu},\overline{\phi}] &#10;+ S^{(1)}_{\rm dg}[\overline{g}_{\mu\nu},\overline{\phi};h_{\mu\nu},\sigma] &#10;+ S^{(2)}_{\rm dg}[\overline{g}_{\mu\nu},\overline{\phi};h_{\mu\nu},\sigma]  &#10;\nonumber \\ &#10;&amp;&amp; + S^{(1)}_{\rm m}[\overline{g}_{\mu\nu};\psi] &#10;+ S^{(2)}_{\rm m}[\overline{g}_{\mu\nu};\psi,h_{\mu\nu}] &#10;+ \mbox{higher-order terms} \nonumber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306.9606"/>
  <p:tag name="PICTUREFILESIZE" val="3203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S_{\rm m}^{(2)} = \delta g^{\mu\nu} &#10;\left.\frac{\delta S_{\rm m}}{\delta g^{\mu\nu}}&#10;\right|_{g_{\mu\nu} =\overline{g}_{\mu\nu}}&#10; = \frac{1}{2}\int\!{\rm d}^2 x\,\sqrt{-\overline{g}}\, &#10;h^{\mu\nu} t_{\mu\nu}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213.0005"/>
  <p:tag name="PICTUREFILESIZE" val="127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S_{\rm m}^{(1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16.98"/>
  <p:tag name="PICTUREFILESIZE" val="113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S_{\rm dg}^{(2)}&amp;=&amp; \frac{1}{2\kappa}\int\! {\rm d}^2 x\,&#10;\sqrt{-\overline{g}}\,\biggl(\left[\overline{\nabla}^{\mu}\overline{\nabla}^{\nu}&#10;h_{\mu\nu}-\overline{\nabla}^2 h &#10;-\frac{1}{2}h\,U'(\overline{\phi})&#10;-\frac{1}{2}U''(\overline{\phi}) \sigma\right]\sigma&#10;\nonumber \\&#10;&amp; &amp; &#10;-\frac{1}{8}\overline{\nabla}^{2}\overline{\phi}\,h_{\mu\nu}h^{\mu\nu}&#10;-\overline{\nabla}^{\rho}\overline{\phi} \left[&#10;-\frac{1}{2}h_{\rho\sigma} \overline{\nabla}_{\mu}h^{\mu\sigma}&#10;+\frac{1}{4}h \overline{\nabla}^{\sigma}h_{\sigma\rho}&#10;+\frac{3}{4}h_{\rho\mu}\overline{\nabla}^{\mu}h&#10;\right]\nonumber &#10;%\\&amp;&amp; +\kappa\,h^{\mu\nu} t_{\mu\nu}+2\kappa\,\sigma &#10;%\left.\frac{\delta S_{m}}{\delta \phi}\right|_{\phi=\overline{\phi}} &#10;%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321.0006"/>
  <p:tag name="PICTUREFILESIZE" val="3113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S[g_{\mu\nu}, \phi, \psi] &#10;&amp;=&amp; S^{(1)}_{\rm m}[\overline{g}_{\mu\nu};\psi] &#10;+ \frac{1}{2}\int\!{\rm d}^2 x\,\sqrt{-\overline{g}}\, &#10;h^{\mu\nu} t_{\mu\nu} &#10;+ S^{(2)}_{\rm dg}[\overline{g}_{\mu\nu},\overline{\phi};h_{\mu\nu},\sigma]  &#10;\nonumber  \\[3mm] &#10;&amp;&amp; \hspace*{5.5cm} +\mbox{higher-order terms}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321.0006"/>
  <p:tag name="PICTUREFILESIZE" val="2143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S_{\rm m}^{(1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16.98"/>
  <p:tag name="PICTUREFILESIZE" val="113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h_{\mu\nu} = -2\kappa (t_{\mu\nu} - \overline{g}_{\mu\nu} t_{\rho}^{\rho})\,k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111.0002"/>
  <p:tag name="PICTUREFILESIZE" val="499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sigma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6.96"/>
  <p:tag name="PICTUREFILESIZE" val="39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U(\phi)=\Lambd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42.00008"/>
  <p:tag name="PICTUREFILESIZE" val="19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Thet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6.96"/>
  <p:tag name="PICTUREFILESIZE" val="54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S^{(2)}=\int\! {\rm d}^2 x\,&#10;\sqrt{-\overline{g}}\,\biggl[\frac{1}{4\kappa}U''\left(\overline{\phi}\right) \sigma^2&#10;-\kappa\left(k-\frac{k^2}{4}U\left(\overline{\phi}\right)\right)&#10;\left(\,t_{\mu\nu}t^{\mu\nu}-t^2\right)\,\biggr]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295.9806"/>
  <p:tag name="PICTUREFILESIZE" val="1672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sigma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6.96"/>
  <p:tag name="PICTUREFILESIZE" val="39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U(\phi) = \Lambda - \frac{2}{L^2}\ph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73.98016"/>
  <p:tag name="PICTUREFILESIZE" val="397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t_{\mu}^{\mu}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27.00008"/>
  <p:tag name="PICTUREFILESIZE" val="111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U''(\phi) =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45.00008"/>
  <p:tag name="PICTUREFILESIZE" val="212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L^2~:~\mbox{curvature radius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343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{\rm d}^2 s = \bar{g}_{\mu\nu}{\rm d} x^{\mu} {\rm d} x^{\nu} = &#10;-2 {\rm e}^{2\bar{\omega}}{\rm d} x^{+} {\rm d} x^{-}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150.9603"/>
  <p:tag name="PICTUREFILESIZE" val="650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begin{eqnarray}&#10;{\rm e}^{2\bar{\omega}}&#10;= \frac{2\,L^2}{(x^+-x^-)^2}\,,\qquad \overline{\phi} = \frac{L^2}{2}&#10;\left(\Lambda+\frac{a+b\,(x^+ +x^-)+c\,x^+ x^-}{x^+-x^-}\right) \nonumber &#10;\end{eqnarray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285.0005"/>
  <p:tag name="PICTUREFILESIZE" val="1335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sigma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6.96"/>
  <p:tag name="PICTUREFILESIZE" val="39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sigma(x^+,x^-) \equiv \frac{M(x^+,x^-)}{x^+-x^-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105.9602"/>
  <p:tag name="PICTUREFILESIZE" val="55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T_{\mu\nu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15.96"/>
  <p:tag name="PICTUREFILESIZE" val="105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M(x^+\,,x^-)=I_0(x^+,x^-) + I^+(x^+,x^-) - I^-(x^+,x^-)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229.9805"/>
  <p:tag name="PICTUREFILESIZE" val="669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I_0(x^+,x^-)\equiv A + B\,(x^++x^-) + C\, x^+x^-\,,  &#10;\quad A,~B,~C \mbox{:~arbitrary real consts.}, &#10;\]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334.9807"/>
  <p:tag name="PICTUREFILESIZE" val="1196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I^\pm(x^+,x^-) \equiv  8\pi G_N &#10;\int^{x^\pm}_{u^\pm}\!\!{\rm d} s\, (s-x^+)(s-x^-)\,{\cal T}_\pm(s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220.9805"/>
  <p:tag name="PICTUREFILESIZE" val="1032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 {\cal T}_{\pm} (x^{\pm}) \equiv (1 \mp b\,k \mp c\,k\,x^{\pm})\,t_{\pm \pm} &#10; \mp \frac{k}{4}\left(a+2b\,x^{\pm} + c\,(x^{\pm})^2\right)\partial_{\pm} t_{\pm \pm}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282.0005"/>
  <p:tag name="PICTUREFILESIZE" val="1206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eta\to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27.00008"/>
  <p:tag name="PICTUREFILESIZE" val="96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\et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6"/>
  <p:tag name="PICTUREFILESIZE" val="44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U''(\bar{\phi}) = U(\bar{\phi}) = 0\,, \qquad \bar{\phi} = \frac{L^2}{2} \Lambda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145.9803"/>
  <p:tag name="PICTUREFILESIZE" val="677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U(\phi)=-\frac{1}{\eta}\sinh\left(\eta \left(\frac{2}{L^2}\phi - \Lambda\right)\righ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144.0003"/>
  <p:tag name="PICTUREFILESIZE" val="815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h_{\mu\nu} = -2\kappa (t_{\mu\nu} - \overline{g}_{\mu\nu} t_{\rho}^{\rho})\,\eta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111.0002"/>
  <p:tag name="PICTUREFILESIZE" val="493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frac{1}{2\kappa}\int\!\!{\rm d}^2x\, \sqrt{-g}&#10;\left[\phi R - \frac{2 k}{L^2} (\nabla \phi)^2 - \frac{1}{2k} &#10;{\rm e}^{-2k \left(\frac{2}{L^2}\phi-\Lambda\right)} &#10;+ \frac{1}{2k}&#10;\right] + S_{\rm m}[g_{\mu\nu},\psi]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6"/>
  <p:tag name="BOXHEIGHT" val="329"/>
  <p:tag name="BOXFONT" val="10"/>
  <p:tag name="BOXWRAP" val="False"/>
  <p:tag name="WORKAROUNDTRANSPARENCYBUG" val="False"/>
  <p:tag name="ALLOWFONTSUBSTITUTION" val="False"/>
  <p:tag name="BITMAPFORMAT" val="pngmono"/>
  <p:tag name="ORIGWIDTH" val="300.0006"/>
  <p:tag name="PICTUREFILESIZE" val="169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T_{\mu\nu} = T_{\nu\mu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45.00008"/>
  <p:tag name="PICTUREFILESIZE" val="150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bigl(\det T \bigr)^{1/(D-1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280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T^{ij}T_{ij} - \frac{1}{D-1}T^i_iT^j_j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88.98016"/>
  <p:tag name="PICTUREFILESIZE" val="388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T_{\mu\nu} \neq T_{\nu\mu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562.5"/>
  <p:tag name="PICTUREFILESIZE" val="205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alpha &gt;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312"/>
  <p:tag name="PICTUREFILESIZE" val="106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S(p_1,p_2,\ldots,p_N) = \prod_{i&lt;j} S(p_i,p_j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135.9603"/>
  <p:tag name="PICTUREFILESIZE" val="739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S(\theta) \sim S(\theta) f(\theta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70.98016"/>
  <p:tag name="PICTUREFILESIZE" val="289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f(\theta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225"/>
  <p:tag name="PICTUREFILESIZE" val="115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mathcal{L}^{(\alpha)} = \mathcal{L}^{(0)} - \alpha T^{(0)}\overline{T}^{(0)} &#10;+ 2 \alpha^2 (T^{(0)}\overline{T}^{(0)})^{3/2} &#10;- 5 \alpha^3 (T^{(0)}\overline{T}^{(0)})^{2} + \c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288.0005"/>
  <p:tag name="PICTUREFILESIZE" val="1277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mathcal{L}^{(b)} = \partial\phi \bar{\partial}\phi &#10;+ \frac{m^2}{b^2}\bigl(\cosh(b \phi) -1\bigr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144.0003"/>
  <p:tag name="PICTUREFILESIZE" val="840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\[&#10;\mathcal{L}^{(b)} = &#10;\mathcal{L}^{(0)} &#10;+ \frac{1}{2}m^2 \phi^2  &#10;+ \frac{m^2b^2}{4!}\phi^4 &#10;+ \frac{m^2b^4}{6!} \phi^6&#10;+ \c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6"/>
  <p:tag name="BOXHEIGHT" val="331"/>
  <p:tag name="BOXFONT" val="10"/>
  <p:tag name="BOXWRAP" val="False"/>
  <p:tag name="WORKAROUNDTRANSPARENCYBUG" val="False"/>
  <p:tag name="ALLOWFONTSUBSTITUTION" val="False"/>
  <p:tag name="BITMAPFORMAT" val="pngmono"/>
  <p:tag name="ORIGWIDTH" val="208.9804"/>
  <p:tag name="PICTUREFILESIZE" val="11033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12201</TotalTime>
  <Words>2340</Words>
  <Application>Microsoft Office PowerPoint</Application>
  <PresentationFormat>画面に合わせる (4:3)</PresentationFormat>
  <Paragraphs>389</Paragraphs>
  <Slides>36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2" baseType="lpstr">
      <vt:lpstr>Calibri Light</vt:lpstr>
      <vt:lpstr>Arial</vt:lpstr>
      <vt:lpstr>Calibri</vt:lpstr>
      <vt:lpstr>Cambria Math</vt:lpstr>
      <vt:lpstr>ＭＳ Ｐゴシック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Kentaroh Yoshida</dc:creator>
  <cp:lastModifiedBy>Kentaroh Yoshida</cp:lastModifiedBy>
  <cp:revision>923</cp:revision>
  <cp:lastPrinted>2019-09-18T09:06:34Z</cp:lastPrinted>
  <dcterms:created xsi:type="dcterms:W3CDTF">2019-08-04T04:15:36Z</dcterms:created>
  <dcterms:modified xsi:type="dcterms:W3CDTF">2019-12-12T06:08:29Z</dcterms:modified>
</cp:coreProperties>
</file>