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9" r:id="rId3"/>
    <p:sldId id="344" r:id="rId4"/>
    <p:sldId id="283" r:id="rId5"/>
    <p:sldId id="345" r:id="rId6"/>
    <p:sldId id="347" r:id="rId7"/>
    <p:sldId id="346" r:id="rId8"/>
    <p:sldId id="348" r:id="rId9"/>
    <p:sldId id="351" r:id="rId10"/>
    <p:sldId id="315" r:id="rId11"/>
    <p:sldId id="332" r:id="rId12"/>
    <p:sldId id="333" r:id="rId13"/>
    <p:sldId id="317" r:id="rId14"/>
    <p:sldId id="334" r:id="rId15"/>
    <p:sldId id="267" r:id="rId16"/>
    <p:sldId id="269" r:id="rId17"/>
    <p:sldId id="270" r:id="rId18"/>
    <p:sldId id="350" r:id="rId19"/>
    <p:sldId id="290" r:id="rId20"/>
    <p:sldId id="273" r:id="rId21"/>
    <p:sldId id="285" r:id="rId22"/>
    <p:sldId id="336" r:id="rId23"/>
    <p:sldId id="276" r:id="rId24"/>
    <p:sldId id="304" r:id="rId25"/>
    <p:sldId id="306" r:id="rId26"/>
    <p:sldId id="337" r:id="rId27"/>
    <p:sldId id="319" r:id="rId28"/>
    <p:sldId id="33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8" r:id="rId38"/>
    <p:sldId id="343" r:id="rId39"/>
    <p:sldId id="353" r:id="rId40"/>
    <p:sldId id="352" r:id="rId41"/>
    <p:sldId id="342" r:id="rId42"/>
    <p:sldId id="340" r:id="rId43"/>
    <p:sldId id="341" r:id="rId44"/>
    <p:sldId id="339" r:id="rId45"/>
    <p:sldId id="331" r:id="rId46"/>
    <p:sldId id="261" r:id="rId47"/>
    <p:sldId id="354" r:id="rId48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20"/>
        <p:guide pos="2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8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1F13D-940C-4A66-9697-163CEC78498E}" type="doc">
      <dgm:prSet loTypeId="urn:microsoft.com/office/officeart/2005/8/layout/vList3#1" loCatId="list" qsTypeId="urn:microsoft.com/office/officeart/2005/8/quickstyle/simple1#1" qsCatId="simple" csTypeId="urn:microsoft.com/office/officeart/2005/8/colors/accent1_2#1" csCatId="accent1" phldr="1"/>
      <dgm:spPr/>
    </dgm:pt>
    <dgm:pt modelId="{6B00F25C-FA37-4B10-BE49-54A078CF2544}">
      <dgm:prSet phldrT="[文本]"/>
      <dgm:spPr>
        <a:solidFill>
          <a:srgbClr val="0070C0"/>
        </a:solidFill>
      </dgm:spPr>
      <dgm:t>
        <a:bodyPr/>
        <a:lstStyle/>
        <a:p>
          <a:pPr algn="l"/>
          <a:r>
            <a:rPr lang="en-US" altLang="zh-CN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1. Introduction</a:t>
          </a:r>
          <a:endParaRPr lang="zh-CN" altLang="en-US" dirty="0"/>
        </a:p>
      </dgm:t>
    </dgm:pt>
    <dgm:pt modelId="{73FB8FDC-2B8D-4935-B761-6CFA36804EA2}" type="parTrans" cxnId="{C7CD961A-F75A-48C7-8F23-DF3111B69F58}">
      <dgm:prSet/>
      <dgm:spPr/>
      <dgm:t>
        <a:bodyPr/>
        <a:lstStyle/>
        <a:p>
          <a:endParaRPr lang="zh-CN" altLang="en-US"/>
        </a:p>
      </dgm:t>
    </dgm:pt>
    <dgm:pt modelId="{4FD29179-9076-47D0-8CBB-BB2CE7598F07}" type="sibTrans" cxnId="{C7CD961A-F75A-48C7-8F23-DF3111B69F58}">
      <dgm:prSet/>
      <dgm:spPr/>
      <dgm:t>
        <a:bodyPr/>
        <a:lstStyle/>
        <a:p>
          <a:endParaRPr lang="zh-CN" altLang="en-US"/>
        </a:p>
      </dgm:t>
    </dgm:pt>
    <dgm:pt modelId="{7DF9BC1E-2B9C-44F9-8E5A-9363A9F4C160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altLang="zh-CN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2. 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Transverse momentum distribution of the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dilepton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in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Unpolarized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 </a:t>
          </a:r>
          <a:r>
            <a:rPr lang="el-GR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π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N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Drell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-Yan process, extraction of the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pion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Sudakov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form factor</a:t>
          </a:r>
          <a:endParaRPr lang="zh-CN" altLang="en-US" dirty="0"/>
        </a:p>
      </dgm:t>
    </dgm:pt>
    <dgm:pt modelId="{DE73B9FA-B7A6-48EB-9850-2EEC9601E9BE}" type="parTrans" cxnId="{142B17D9-B31F-493F-8CB6-D88FB1D02671}">
      <dgm:prSet/>
      <dgm:spPr/>
      <dgm:t>
        <a:bodyPr/>
        <a:lstStyle/>
        <a:p>
          <a:endParaRPr lang="zh-CN" altLang="en-US"/>
        </a:p>
      </dgm:t>
    </dgm:pt>
    <dgm:pt modelId="{CB6FA5DC-479A-4F77-8259-B68580F1DD06}" type="sibTrans" cxnId="{142B17D9-B31F-493F-8CB6-D88FB1D02671}">
      <dgm:prSet/>
      <dgm:spPr/>
      <dgm:t>
        <a:bodyPr/>
        <a:lstStyle/>
        <a:p>
          <a:endParaRPr lang="zh-CN" altLang="en-US"/>
        </a:p>
      </dgm:t>
    </dgm:pt>
    <dgm:pt modelId="{91EBE67D-35E1-447C-92DA-A059A30DC89E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3.Sivers asymmetry in transversely </a:t>
          </a:r>
          <a:r>
            <a:rPr lang="en-US" altLang="zh-CN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polarized </a:t>
          </a:r>
          <a:r>
            <a:rPr lang="el-GR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π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-proton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Drell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-Yan process within TMD factorization</a:t>
          </a:r>
          <a:endParaRPr lang="zh-CN" altLang="en-US" dirty="0"/>
        </a:p>
      </dgm:t>
    </dgm:pt>
    <dgm:pt modelId="{A1E41931-B93D-48CC-B1F7-35D9078C9514}" type="parTrans" cxnId="{A1210E44-567F-4093-9F70-9462F5918558}">
      <dgm:prSet/>
      <dgm:spPr/>
      <dgm:t>
        <a:bodyPr/>
        <a:lstStyle/>
        <a:p>
          <a:endParaRPr lang="zh-CN" altLang="en-US"/>
        </a:p>
      </dgm:t>
    </dgm:pt>
    <dgm:pt modelId="{E909DE6C-4830-4CA5-8B15-F6199D63E614}" type="sibTrans" cxnId="{A1210E44-567F-4093-9F70-9462F5918558}">
      <dgm:prSet/>
      <dgm:spPr/>
      <dgm:t>
        <a:bodyPr/>
        <a:lstStyle/>
        <a:p>
          <a:endParaRPr lang="zh-CN" altLang="en-US"/>
        </a:p>
      </dgm:t>
    </dgm:pt>
    <dgm:pt modelId="{B3738FA7-B5D5-444A-882E-1A29606A1366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5. Summary</a:t>
          </a:r>
          <a:endParaRPr lang="zh-CN" altLang="en-US" dirty="0"/>
        </a:p>
      </dgm:t>
    </dgm:pt>
    <dgm:pt modelId="{272D29F2-F194-4E47-B8A9-39A6F43347E8}" type="parTrans" cxnId="{896A92CF-F68B-4D6D-A1A7-60EEE027A54B}">
      <dgm:prSet/>
      <dgm:spPr/>
      <dgm:t>
        <a:bodyPr/>
        <a:lstStyle/>
        <a:p>
          <a:endParaRPr lang="zh-CN" altLang="en-US"/>
        </a:p>
      </dgm:t>
    </dgm:pt>
    <dgm:pt modelId="{31B15577-034A-4F60-8520-EBB49AF52570}" type="sibTrans" cxnId="{896A92CF-F68B-4D6D-A1A7-60EEE027A54B}">
      <dgm:prSet/>
      <dgm:spPr/>
      <dgm:t>
        <a:bodyPr/>
        <a:lstStyle/>
        <a:p>
          <a:endParaRPr lang="zh-CN" altLang="en-US"/>
        </a:p>
      </dgm:t>
    </dgm:pt>
    <dgm:pt modelId="{7B9603C0-500C-43A0-BF03-A66EA05FC415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rPr>
            <a:t>4. Cos2</a:t>
          </a:r>
          <a:r>
            <a:rPr lang="el-GR" altLang="zh-CN" dirty="0" smtClean="0">
              <a:latin typeface="Cambria Math" panose="02040503050406030204" pitchFamily="18" charset="0"/>
              <a:ea typeface="Cambria Math" panose="02040503050406030204" pitchFamily="18" charset="0"/>
            </a:rPr>
            <a:t>φ</a:t>
          </a:r>
          <a:r>
            <a: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rPr>
            <a:t> asymmetry in  the </a:t>
          </a:r>
          <a:r>
            <a:rPr lang="en-US" altLang="zh-CN" dirty="0" err="1" smtClean="0">
              <a:latin typeface="Cambria Math" panose="02040503050406030204" pitchFamily="18" charset="0"/>
              <a:ea typeface="Cambria Math" panose="02040503050406030204" pitchFamily="18" charset="0"/>
            </a:rPr>
            <a:t>unpolarized</a:t>
          </a:r>
          <a:r>
            <a: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l-GR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π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-proton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Drell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-Yan</a:t>
          </a:r>
          <a:r>
            <a: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rPr>
            <a:t>  within TMD evolution at COMPASS</a:t>
          </a:r>
          <a:endParaRPr lang="zh-CN" altLang="en-US" dirty="0">
            <a:latin typeface="Cambria Math" panose="02040503050406030204" pitchFamily="18" charset="0"/>
          </a:endParaRPr>
        </a:p>
      </dgm:t>
    </dgm:pt>
    <dgm:pt modelId="{4689C40C-FF7C-447C-A084-F318AE4B9203}" type="parTrans" cxnId="{073ECE69-5D65-4D00-A2FF-B50DBAE292B1}">
      <dgm:prSet/>
      <dgm:spPr/>
      <dgm:t>
        <a:bodyPr/>
        <a:lstStyle/>
        <a:p>
          <a:endParaRPr lang="zh-CN" altLang="en-US"/>
        </a:p>
      </dgm:t>
    </dgm:pt>
    <dgm:pt modelId="{97269EB6-80A7-4AA6-8CE5-2865F23ED2DF}" type="sibTrans" cxnId="{073ECE69-5D65-4D00-A2FF-B50DBAE292B1}">
      <dgm:prSet/>
      <dgm:spPr/>
      <dgm:t>
        <a:bodyPr/>
        <a:lstStyle/>
        <a:p>
          <a:endParaRPr lang="zh-CN" altLang="en-US"/>
        </a:p>
      </dgm:t>
    </dgm:pt>
    <dgm:pt modelId="{52FF3FAB-5D75-44F6-87DE-D5D8DB13EC05}" type="pres">
      <dgm:prSet presAssocID="{EFF1F13D-940C-4A66-9697-163CEC78498E}" presName="linearFlow" presStyleCnt="0">
        <dgm:presLayoutVars>
          <dgm:dir/>
          <dgm:resizeHandles val="exact"/>
        </dgm:presLayoutVars>
      </dgm:prSet>
      <dgm:spPr/>
    </dgm:pt>
    <dgm:pt modelId="{CECEFD5F-4C54-4F4F-B9C8-783E4BF1EB09}" type="pres">
      <dgm:prSet presAssocID="{6B00F25C-FA37-4B10-BE49-54A078CF2544}" presName="composite" presStyleCnt="0"/>
      <dgm:spPr/>
    </dgm:pt>
    <dgm:pt modelId="{FA871FB1-802F-4EBE-AD76-ECE04CBD72A9}" type="pres">
      <dgm:prSet presAssocID="{6B00F25C-FA37-4B10-BE49-54A078CF2544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F53DF834-68C9-4EF7-B771-A80719F98A33}" type="pres">
      <dgm:prSet presAssocID="{6B00F25C-FA37-4B10-BE49-54A078CF254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D1FE59-A2DE-4186-9BED-D6AE130C30B7}" type="pres">
      <dgm:prSet presAssocID="{4FD29179-9076-47D0-8CBB-BB2CE7598F07}" presName="spacing" presStyleCnt="0"/>
      <dgm:spPr/>
    </dgm:pt>
    <dgm:pt modelId="{EC36641D-F6EE-4566-BD84-B5AB8DF4BD9A}" type="pres">
      <dgm:prSet presAssocID="{7DF9BC1E-2B9C-44F9-8E5A-9363A9F4C160}" presName="composite" presStyleCnt="0"/>
      <dgm:spPr/>
    </dgm:pt>
    <dgm:pt modelId="{76AEF317-1533-4F60-BC82-2B9334D9E228}" type="pres">
      <dgm:prSet presAssocID="{7DF9BC1E-2B9C-44F9-8E5A-9363A9F4C160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A3B2235B-F4E8-424D-B985-BA9A9D7B4BD6}" type="pres">
      <dgm:prSet presAssocID="{7DF9BC1E-2B9C-44F9-8E5A-9363A9F4C16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8225DC-D1C0-4E26-9499-8A2DB1DDEF24}" type="pres">
      <dgm:prSet presAssocID="{CB6FA5DC-479A-4F77-8259-B68580F1DD06}" presName="spacing" presStyleCnt="0"/>
      <dgm:spPr/>
    </dgm:pt>
    <dgm:pt modelId="{5CACF7CB-DC86-48ED-9025-6586809CA4B2}" type="pres">
      <dgm:prSet presAssocID="{91EBE67D-35E1-447C-92DA-A059A30DC89E}" presName="composite" presStyleCnt="0"/>
      <dgm:spPr/>
    </dgm:pt>
    <dgm:pt modelId="{CB82AC0B-5245-4251-ABF6-2EC0B380EE14}" type="pres">
      <dgm:prSet presAssocID="{91EBE67D-35E1-447C-92DA-A059A30DC89E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zh-CN" altLang="en-US"/>
        </a:p>
      </dgm:t>
    </dgm:pt>
    <dgm:pt modelId="{001726D9-DB20-48FE-B29E-03ABA4482DC7}" type="pres">
      <dgm:prSet presAssocID="{91EBE67D-35E1-447C-92DA-A059A30DC89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648283-52E2-46F1-9D2F-4B8A67F4147A}" type="pres">
      <dgm:prSet presAssocID="{E909DE6C-4830-4CA5-8B15-F6199D63E614}" presName="spacing" presStyleCnt="0"/>
      <dgm:spPr/>
    </dgm:pt>
    <dgm:pt modelId="{1D261F8B-D147-4FD4-A4F2-C0246B824596}" type="pres">
      <dgm:prSet presAssocID="{7B9603C0-500C-43A0-BF03-A66EA05FC415}" presName="composite" presStyleCnt="0"/>
      <dgm:spPr/>
    </dgm:pt>
    <dgm:pt modelId="{3B6CFEF4-8FFF-4AB3-9320-4A11290EEFCB}" type="pres">
      <dgm:prSet presAssocID="{7B9603C0-500C-43A0-BF03-A66EA05FC415}" presName="imgShp" presStyleLbl="fgImgPlace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4CD24E-C8B3-44F6-9BEE-B201C1DC6659}" type="pres">
      <dgm:prSet presAssocID="{7B9603C0-500C-43A0-BF03-A66EA05FC41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03EF56-E859-4E08-B2DF-6679AA33513E}" type="pres">
      <dgm:prSet presAssocID="{97269EB6-80A7-4AA6-8CE5-2865F23ED2DF}" presName="spacing" presStyleCnt="0"/>
      <dgm:spPr/>
    </dgm:pt>
    <dgm:pt modelId="{6CE40469-5538-4399-8F0D-B811A7715AC9}" type="pres">
      <dgm:prSet presAssocID="{B3738FA7-B5D5-444A-882E-1A29606A1366}" presName="composite" presStyleCnt="0"/>
      <dgm:spPr/>
    </dgm:pt>
    <dgm:pt modelId="{44F624A5-B5AA-4FD3-8C10-6937984DBA67}" type="pres">
      <dgm:prSet presAssocID="{B3738FA7-B5D5-444A-882E-1A29606A1366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3A07F9BF-1701-41EA-A79F-D0BC51227ED6}" type="pres">
      <dgm:prSet presAssocID="{B3738FA7-B5D5-444A-882E-1A29606A136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886947-FE7B-4952-BED7-062965E1BD93}" type="presOf" srcId="{7B9603C0-500C-43A0-BF03-A66EA05FC415}" destId="{D34CD24E-C8B3-44F6-9BEE-B201C1DC6659}" srcOrd="0" destOrd="0" presId="urn:microsoft.com/office/officeart/2005/8/layout/vList3#1"/>
    <dgm:cxn modelId="{7424C8DB-6619-4CA1-99D0-061ADDE72862}" type="presOf" srcId="{6B00F25C-FA37-4B10-BE49-54A078CF2544}" destId="{F53DF834-68C9-4EF7-B771-A80719F98A33}" srcOrd="0" destOrd="0" presId="urn:microsoft.com/office/officeart/2005/8/layout/vList3#1"/>
    <dgm:cxn modelId="{9BE8D6C1-EE6C-4E53-8DDE-B40D141A632B}" type="presOf" srcId="{B3738FA7-B5D5-444A-882E-1A29606A1366}" destId="{3A07F9BF-1701-41EA-A79F-D0BC51227ED6}" srcOrd="0" destOrd="0" presId="urn:microsoft.com/office/officeart/2005/8/layout/vList3#1"/>
    <dgm:cxn modelId="{B21C4ABC-6AED-4F88-859A-E17B9FA9B6CB}" type="presOf" srcId="{EFF1F13D-940C-4A66-9697-163CEC78498E}" destId="{52FF3FAB-5D75-44F6-87DE-D5D8DB13EC05}" srcOrd="0" destOrd="0" presId="urn:microsoft.com/office/officeart/2005/8/layout/vList3#1"/>
    <dgm:cxn modelId="{A1210E44-567F-4093-9F70-9462F5918558}" srcId="{EFF1F13D-940C-4A66-9697-163CEC78498E}" destId="{91EBE67D-35E1-447C-92DA-A059A30DC89E}" srcOrd="2" destOrd="0" parTransId="{A1E41931-B93D-48CC-B1F7-35D9078C9514}" sibTransId="{E909DE6C-4830-4CA5-8B15-F6199D63E614}"/>
    <dgm:cxn modelId="{142B17D9-B31F-493F-8CB6-D88FB1D02671}" srcId="{EFF1F13D-940C-4A66-9697-163CEC78498E}" destId="{7DF9BC1E-2B9C-44F9-8E5A-9363A9F4C160}" srcOrd="1" destOrd="0" parTransId="{DE73B9FA-B7A6-48EB-9850-2EEC9601E9BE}" sibTransId="{CB6FA5DC-479A-4F77-8259-B68580F1DD06}"/>
    <dgm:cxn modelId="{3D6AD22C-F435-47B3-8E7B-6A3335E5FCA2}" type="presOf" srcId="{91EBE67D-35E1-447C-92DA-A059A30DC89E}" destId="{001726D9-DB20-48FE-B29E-03ABA4482DC7}" srcOrd="0" destOrd="0" presId="urn:microsoft.com/office/officeart/2005/8/layout/vList3#1"/>
    <dgm:cxn modelId="{F2B6BBC1-8209-4B24-9B4F-96C19790ABA2}" type="presOf" srcId="{7DF9BC1E-2B9C-44F9-8E5A-9363A9F4C160}" destId="{A3B2235B-F4E8-424D-B985-BA9A9D7B4BD6}" srcOrd="0" destOrd="0" presId="urn:microsoft.com/office/officeart/2005/8/layout/vList3#1"/>
    <dgm:cxn modelId="{896A92CF-F68B-4D6D-A1A7-60EEE027A54B}" srcId="{EFF1F13D-940C-4A66-9697-163CEC78498E}" destId="{B3738FA7-B5D5-444A-882E-1A29606A1366}" srcOrd="4" destOrd="0" parTransId="{272D29F2-F194-4E47-B8A9-39A6F43347E8}" sibTransId="{31B15577-034A-4F60-8520-EBB49AF52570}"/>
    <dgm:cxn modelId="{073ECE69-5D65-4D00-A2FF-B50DBAE292B1}" srcId="{EFF1F13D-940C-4A66-9697-163CEC78498E}" destId="{7B9603C0-500C-43A0-BF03-A66EA05FC415}" srcOrd="3" destOrd="0" parTransId="{4689C40C-FF7C-447C-A084-F318AE4B9203}" sibTransId="{97269EB6-80A7-4AA6-8CE5-2865F23ED2DF}"/>
    <dgm:cxn modelId="{C7CD961A-F75A-48C7-8F23-DF3111B69F58}" srcId="{EFF1F13D-940C-4A66-9697-163CEC78498E}" destId="{6B00F25C-FA37-4B10-BE49-54A078CF2544}" srcOrd="0" destOrd="0" parTransId="{73FB8FDC-2B8D-4935-B761-6CFA36804EA2}" sibTransId="{4FD29179-9076-47D0-8CBB-BB2CE7598F07}"/>
    <dgm:cxn modelId="{68E05AF4-51C6-4B72-B4BD-3C530823401E}" type="presParOf" srcId="{52FF3FAB-5D75-44F6-87DE-D5D8DB13EC05}" destId="{CECEFD5F-4C54-4F4F-B9C8-783E4BF1EB09}" srcOrd="0" destOrd="0" presId="urn:microsoft.com/office/officeart/2005/8/layout/vList3#1"/>
    <dgm:cxn modelId="{D7393B0C-CE16-4443-94F3-89F7EF98C6FF}" type="presParOf" srcId="{CECEFD5F-4C54-4F4F-B9C8-783E4BF1EB09}" destId="{FA871FB1-802F-4EBE-AD76-ECE04CBD72A9}" srcOrd="0" destOrd="0" presId="urn:microsoft.com/office/officeart/2005/8/layout/vList3#1"/>
    <dgm:cxn modelId="{89414473-2120-4BC9-825D-38B7A787BC58}" type="presParOf" srcId="{CECEFD5F-4C54-4F4F-B9C8-783E4BF1EB09}" destId="{F53DF834-68C9-4EF7-B771-A80719F98A33}" srcOrd="1" destOrd="0" presId="urn:microsoft.com/office/officeart/2005/8/layout/vList3#1"/>
    <dgm:cxn modelId="{19561D5F-A731-49F8-B8DB-6482F62D9D1B}" type="presParOf" srcId="{52FF3FAB-5D75-44F6-87DE-D5D8DB13EC05}" destId="{B3D1FE59-A2DE-4186-9BED-D6AE130C30B7}" srcOrd="1" destOrd="0" presId="urn:microsoft.com/office/officeart/2005/8/layout/vList3#1"/>
    <dgm:cxn modelId="{BDE825AC-4646-4BC7-A602-F5D87629F798}" type="presParOf" srcId="{52FF3FAB-5D75-44F6-87DE-D5D8DB13EC05}" destId="{EC36641D-F6EE-4566-BD84-B5AB8DF4BD9A}" srcOrd="2" destOrd="0" presId="urn:microsoft.com/office/officeart/2005/8/layout/vList3#1"/>
    <dgm:cxn modelId="{6BD9C8FD-893A-41DA-B603-F30BD8A54A3A}" type="presParOf" srcId="{EC36641D-F6EE-4566-BD84-B5AB8DF4BD9A}" destId="{76AEF317-1533-4F60-BC82-2B9334D9E228}" srcOrd="0" destOrd="0" presId="urn:microsoft.com/office/officeart/2005/8/layout/vList3#1"/>
    <dgm:cxn modelId="{DFE07F3E-0523-4161-98CF-DF9F4D3D15FA}" type="presParOf" srcId="{EC36641D-F6EE-4566-BD84-B5AB8DF4BD9A}" destId="{A3B2235B-F4E8-424D-B985-BA9A9D7B4BD6}" srcOrd="1" destOrd="0" presId="urn:microsoft.com/office/officeart/2005/8/layout/vList3#1"/>
    <dgm:cxn modelId="{BDDC9F78-A875-4547-B3B5-D2E2A5F0DF3E}" type="presParOf" srcId="{52FF3FAB-5D75-44F6-87DE-D5D8DB13EC05}" destId="{CF8225DC-D1C0-4E26-9499-8A2DB1DDEF24}" srcOrd="3" destOrd="0" presId="urn:microsoft.com/office/officeart/2005/8/layout/vList3#1"/>
    <dgm:cxn modelId="{985A7139-4210-404C-B80B-4F278D4495EC}" type="presParOf" srcId="{52FF3FAB-5D75-44F6-87DE-D5D8DB13EC05}" destId="{5CACF7CB-DC86-48ED-9025-6586809CA4B2}" srcOrd="4" destOrd="0" presId="urn:microsoft.com/office/officeart/2005/8/layout/vList3#1"/>
    <dgm:cxn modelId="{5F06D080-34ED-4562-87FB-ADD898EA6D17}" type="presParOf" srcId="{5CACF7CB-DC86-48ED-9025-6586809CA4B2}" destId="{CB82AC0B-5245-4251-ABF6-2EC0B380EE14}" srcOrd="0" destOrd="0" presId="urn:microsoft.com/office/officeart/2005/8/layout/vList3#1"/>
    <dgm:cxn modelId="{2A19DBA5-BB89-45C6-93D1-23E00098A470}" type="presParOf" srcId="{5CACF7CB-DC86-48ED-9025-6586809CA4B2}" destId="{001726D9-DB20-48FE-B29E-03ABA4482DC7}" srcOrd="1" destOrd="0" presId="urn:microsoft.com/office/officeart/2005/8/layout/vList3#1"/>
    <dgm:cxn modelId="{9A4252E2-C096-4E12-9B3F-C2AE7A9FE0B5}" type="presParOf" srcId="{52FF3FAB-5D75-44F6-87DE-D5D8DB13EC05}" destId="{FA648283-52E2-46F1-9D2F-4B8A67F4147A}" srcOrd="5" destOrd="0" presId="urn:microsoft.com/office/officeart/2005/8/layout/vList3#1"/>
    <dgm:cxn modelId="{4BD168A8-2AEA-4CFE-A8E0-55B6738E6792}" type="presParOf" srcId="{52FF3FAB-5D75-44F6-87DE-D5D8DB13EC05}" destId="{1D261F8B-D147-4FD4-A4F2-C0246B824596}" srcOrd="6" destOrd="0" presId="urn:microsoft.com/office/officeart/2005/8/layout/vList3#1"/>
    <dgm:cxn modelId="{F4A90603-E8F9-4380-B90F-C5E86233563C}" type="presParOf" srcId="{1D261F8B-D147-4FD4-A4F2-C0246B824596}" destId="{3B6CFEF4-8FFF-4AB3-9320-4A11290EEFCB}" srcOrd="0" destOrd="0" presId="urn:microsoft.com/office/officeart/2005/8/layout/vList3#1"/>
    <dgm:cxn modelId="{7C0EBCD9-B769-450F-A5A1-05A3ED5EFBD7}" type="presParOf" srcId="{1D261F8B-D147-4FD4-A4F2-C0246B824596}" destId="{D34CD24E-C8B3-44F6-9BEE-B201C1DC6659}" srcOrd="1" destOrd="0" presId="urn:microsoft.com/office/officeart/2005/8/layout/vList3#1"/>
    <dgm:cxn modelId="{86F590C7-6DF7-4E68-A157-B6AF5BBFCB9F}" type="presParOf" srcId="{52FF3FAB-5D75-44F6-87DE-D5D8DB13EC05}" destId="{9603EF56-E859-4E08-B2DF-6679AA33513E}" srcOrd="7" destOrd="0" presId="urn:microsoft.com/office/officeart/2005/8/layout/vList3#1"/>
    <dgm:cxn modelId="{1B8F19E9-FAFD-4A46-8342-DD207C2C2C9D}" type="presParOf" srcId="{52FF3FAB-5D75-44F6-87DE-D5D8DB13EC05}" destId="{6CE40469-5538-4399-8F0D-B811A7715AC9}" srcOrd="8" destOrd="0" presId="urn:microsoft.com/office/officeart/2005/8/layout/vList3#1"/>
    <dgm:cxn modelId="{D1166E41-F806-47C8-B135-EC87E7427808}" type="presParOf" srcId="{6CE40469-5538-4399-8F0D-B811A7715AC9}" destId="{44F624A5-B5AA-4FD3-8C10-6937984DBA67}" srcOrd="0" destOrd="0" presId="urn:microsoft.com/office/officeart/2005/8/layout/vList3#1"/>
    <dgm:cxn modelId="{5A74A3B9-EF66-4850-8F3D-07742E5529E7}" type="presParOf" srcId="{6CE40469-5538-4399-8F0D-B811A7715AC9}" destId="{3A07F9BF-1701-41EA-A79F-D0BC51227ED6}" srcOrd="1" destOrd="0" presId="urn:microsoft.com/office/officeart/2005/8/layout/vList3#1"/>
  </dgm:cxnLst>
  <dgm:bg/>
  <dgm:whole/>
  <dgm:extLst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1F13D-940C-4A66-9697-163CEC78498E}" type="doc">
      <dgm:prSet loTypeId="urn:microsoft.com/office/officeart/2005/8/layout/vList3#1" loCatId="list" qsTypeId="urn:microsoft.com/office/officeart/2005/8/quickstyle/simple1#1" qsCatId="simple" csTypeId="urn:microsoft.com/office/officeart/2005/8/colors/accent1_2#1" csCatId="accent1" phldr="1"/>
      <dgm:spPr/>
    </dgm:pt>
    <dgm:pt modelId="{7DF9BC1E-2B9C-44F9-8E5A-9363A9F4C160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altLang="zh-CN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2. 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Extraction of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pion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Sudakov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form factor from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unpolarized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 </a:t>
          </a:r>
          <a:r>
            <a:rPr lang="el-GR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π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N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Drell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-Yan process</a:t>
          </a:r>
          <a:endParaRPr lang="zh-CN" altLang="en-US" dirty="0"/>
        </a:p>
      </dgm:t>
    </dgm:pt>
    <dgm:pt modelId="{DE73B9FA-B7A6-48EB-9850-2EEC9601E9BE}" type="parTrans" cxnId="{142B17D9-B31F-493F-8CB6-D88FB1D02671}">
      <dgm:prSet/>
      <dgm:spPr/>
      <dgm:t>
        <a:bodyPr/>
        <a:lstStyle/>
        <a:p>
          <a:endParaRPr lang="zh-CN" altLang="en-US"/>
        </a:p>
      </dgm:t>
    </dgm:pt>
    <dgm:pt modelId="{CB6FA5DC-479A-4F77-8259-B68580F1DD06}" type="sibTrans" cxnId="{142B17D9-B31F-493F-8CB6-D88FB1D02671}">
      <dgm:prSet/>
      <dgm:spPr/>
      <dgm:t>
        <a:bodyPr/>
        <a:lstStyle/>
        <a:p>
          <a:endParaRPr lang="zh-CN" altLang="en-US"/>
        </a:p>
      </dgm:t>
    </dgm:pt>
    <dgm:pt modelId="{52FF3FAB-5D75-44F6-87DE-D5D8DB13EC05}" type="pres">
      <dgm:prSet presAssocID="{EFF1F13D-940C-4A66-9697-163CEC78498E}" presName="linearFlow" presStyleCnt="0">
        <dgm:presLayoutVars>
          <dgm:dir/>
          <dgm:resizeHandles val="exact"/>
        </dgm:presLayoutVars>
      </dgm:prSet>
      <dgm:spPr/>
    </dgm:pt>
    <dgm:pt modelId="{EC36641D-F6EE-4566-BD84-B5AB8DF4BD9A}" type="pres">
      <dgm:prSet presAssocID="{7DF9BC1E-2B9C-44F9-8E5A-9363A9F4C160}" presName="composite" presStyleCnt="0"/>
      <dgm:spPr/>
    </dgm:pt>
    <dgm:pt modelId="{76AEF317-1533-4F60-BC82-2B9334D9E228}" type="pres">
      <dgm:prSet presAssocID="{7DF9BC1E-2B9C-44F9-8E5A-9363A9F4C160}" presName="imgShp" presStyleLbl="fgImgPlace1" presStyleIdx="0" presStyleCnt="1" custScaleX="59877" custScaleY="548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A3B2235B-F4E8-424D-B985-BA9A9D7B4BD6}" type="pres">
      <dgm:prSet presAssocID="{7DF9BC1E-2B9C-44F9-8E5A-9363A9F4C160}" presName="txShp" presStyleLbl="node1" presStyleIdx="0" presStyleCnt="1" custScaleX="113248" custScaleY="39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28D114-8807-43BC-8058-2A2247732E83}" type="presOf" srcId="{7DF9BC1E-2B9C-44F9-8E5A-9363A9F4C160}" destId="{A3B2235B-F4E8-424D-B985-BA9A9D7B4BD6}" srcOrd="0" destOrd="0" presId="urn:microsoft.com/office/officeart/2005/8/layout/vList3#1"/>
    <dgm:cxn modelId="{28F00809-1F38-4FB9-A622-EA969598031E}" type="presOf" srcId="{EFF1F13D-940C-4A66-9697-163CEC78498E}" destId="{52FF3FAB-5D75-44F6-87DE-D5D8DB13EC05}" srcOrd="0" destOrd="0" presId="urn:microsoft.com/office/officeart/2005/8/layout/vList3#1"/>
    <dgm:cxn modelId="{142B17D9-B31F-493F-8CB6-D88FB1D02671}" srcId="{EFF1F13D-940C-4A66-9697-163CEC78498E}" destId="{7DF9BC1E-2B9C-44F9-8E5A-9363A9F4C160}" srcOrd="0" destOrd="0" parTransId="{DE73B9FA-B7A6-48EB-9850-2EEC9601E9BE}" sibTransId="{CB6FA5DC-479A-4F77-8259-B68580F1DD06}"/>
    <dgm:cxn modelId="{4ABBC922-DDDB-4941-ADE3-1DD34BA09929}" type="presParOf" srcId="{52FF3FAB-5D75-44F6-87DE-D5D8DB13EC05}" destId="{EC36641D-F6EE-4566-BD84-B5AB8DF4BD9A}" srcOrd="0" destOrd="0" presId="urn:microsoft.com/office/officeart/2005/8/layout/vList3#1"/>
    <dgm:cxn modelId="{78FA1E8F-0A12-49E3-A59A-5F1D97359696}" type="presParOf" srcId="{EC36641D-F6EE-4566-BD84-B5AB8DF4BD9A}" destId="{76AEF317-1533-4F60-BC82-2B9334D9E228}" srcOrd="0" destOrd="0" presId="urn:microsoft.com/office/officeart/2005/8/layout/vList3#1"/>
    <dgm:cxn modelId="{7803F97B-6564-46CE-A1A7-24C7773E807B}" type="presParOf" srcId="{EC36641D-F6EE-4566-BD84-B5AB8DF4BD9A}" destId="{A3B2235B-F4E8-424D-B985-BA9A9D7B4BD6}" srcOrd="1" destOrd="0" presId="urn:microsoft.com/office/officeart/2005/8/layout/vList3#1"/>
  </dgm:cxnLst>
  <dgm:bg/>
  <dgm:whole/>
  <dgm:extLst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F1F13D-940C-4A66-9697-163CEC78498E}" type="doc">
      <dgm:prSet loTypeId="urn:microsoft.com/office/officeart/2005/8/layout/vList3#1" loCatId="list" qsTypeId="urn:microsoft.com/office/officeart/2005/8/quickstyle/simple1#1" qsCatId="simple" csTypeId="urn:microsoft.com/office/officeart/2005/8/colors/accent1_2#1" csCatId="accent1" phldr="1"/>
      <dgm:spPr/>
    </dgm:pt>
    <dgm:pt modelId="{7DF9BC1E-2B9C-44F9-8E5A-9363A9F4C160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3.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Sivers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asymmetry in transversely polarized  </a:t>
          </a:r>
          <a:r>
            <a:rPr lang="el-GR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π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N process</a:t>
          </a:r>
          <a:endParaRPr lang="zh-CN" altLang="en-US" dirty="0"/>
        </a:p>
      </dgm:t>
    </dgm:pt>
    <dgm:pt modelId="{DE73B9FA-B7A6-48EB-9850-2EEC9601E9BE}" type="parTrans" cxnId="{142B17D9-B31F-493F-8CB6-D88FB1D02671}">
      <dgm:prSet/>
      <dgm:spPr/>
      <dgm:t>
        <a:bodyPr/>
        <a:lstStyle/>
        <a:p>
          <a:endParaRPr lang="zh-CN" altLang="en-US"/>
        </a:p>
      </dgm:t>
    </dgm:pt>
    <dgm:pt modelId="{CB6FA5DC-479A-4F77-8259-B68580F1DD06}" type="sibTrans" cxnId="{142B17D9-B31F-493F-8CB6-D88FB1D02671}">
      <dgm:prSet/>
      <dgm:spPr/>
      <dgm:t>
        <a:bodyPr/>
        <a:lstStyle/>
        <a:p>
          <a:endParaRPr lang="zh-CN" altLang="en-US"/>
        </a:p>
      </dgm:t>
    </dgm:pt>
    <dgm:pt modelId="{52FF3FAB-5D75-44F6-87DE-D5D8DB13EC05}" type="pres">
      <dgm:prSet presAssocID="{EFF1F13D-940C-4A66-9697-163CEC78498E}" presName="linearFlow" presStyleCnt="0">
        <dgm:presLayoutVars>
          <dgm:dir/>
          <dgm:resizeHandles val="exact"/>
        </dgm:presLayoutVars>
      </dgm:prSet>
      <dgm:spPr/>
    </dgm:pt>
    <dgm:pt modelId="{EC36641D-F6EE-4566-BD84-B5AB8DF4BD9A}" type="pres">
      <dgm:prSet presAssocID="{7DF9BC1E-2B9C-44F9-8E5A-9363A9F4C160}" presName="composite" presStyleCnt="0"/>
      <dgm:spPr/>
    </dgm:pt>
    <dgm:pt modelId="{76AEF317-1533-4F60-BC82-2B9334D9E228}" type="pres">
      <dgm:prSet presAssocID="{7DF9BC1E-2B9C-44F9-8E5A-9363A9F4C160}" presName="imgShp" presStyleLbl="fgImgPlace1" presStyleIdx="0" presStyleCnt="1" custScaleX="59877" custScaleY="548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A3B2235B-F4E8-424D-B985-BA9A9D7B4BD6}" type="pres">
      <dgm:prSet presAssocID="{7DF9BC1E-2B9C-44F9-8E5A-9363A9F4C160}" presName="txShp" presStyleLbl="node1" presStyleIdx="0" presStyleCnt="1" custScaleX="113248" custScaleY="39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0595F7B-AFEF-4730-8FDD-1DE91F39E588}" type="presOf" srcId="{7DF9BC1E-2B9C-44F9-8E5A-9363A9F4C160}" destId="{A3B2235B-F4E8-424D-B985-BA9A9D7B4BD6}" srcOrd="0" destOrd="0" presId="urn:microsoft.com/office/officeart/2005/8/layout/vList3#1"/>
    <dgm:cxn modelId="{142B17D9-B31F-493F-8CB6-D88FB1D02671}" srcId="{EFF1F13D-940C-4A66-9697-163CEC78498E}" destId="{7DF9BC1E-2B9C-44F9-8E5A-9363A9F4C160}" srcOrd="0" destOrd="0" parTransId="{DE73B9FA-B7A6-48EB-9850-2EEC9601E9BE}" sibTransId="{CB6FA5DC-479A-4F77-8259-B68580F1DD06}"/>
    <dgm:cxn modelId="{565458E0-0321-41E1-A3EB-AFE55AC2C9B6}" type="presOf" srcId="{EFF1F13D-940C-4A66-9697-163CEC78498E}" destId="{52FF3FAB-5D75-44F6-87DE-D5D8DB13EC05}" srcOrd="0" destOrd="0" presId="urn:microsoft.com/office/officeart/2005/8/layout/vList3#1"/>
    <dgm:cxn modelId="{05E43781-3C0B-4A97-84B3-17CB87C3AEC3}" type="presParOf" srcId="{52FF3FAB-5D75-44F6-87DE-D5D8DB13EC05}" destId="{EC36641D-F6EE-4566-BD84-B5AB8DF4BD9A}" srcOrd="0" destOrd="0" presId="urn:microsoft.com/office/officeart/2005/8/layout/vList3#1"/>
    <dgm:cxn modelId="{288E2617-4C87-42AD-9286-AEF4B05C1A64}" type="presParOf" srcId="{EC36641D-F6EE-4566-BD84-B5AB8DF4BD9A}" destId="{76AEF317-1533-4F60-BC82-2B9334D9E228}" srcOrd="0" destOrd="0" presId="urn:microsoft.com/office/officeart/2005/8/layout/vList3#1"/>
    <dgm:cxn modelId="{406799DE-C5E4-420B-90A4-FDDE676D1F3B}" type="presParOf" srcId="{EC36641D-F6EE-4566-BD84-B5AB8DF4BD9A}" destId="{A3B2235B-F4E8-424D-B985-BA9A9D7B4BD6}" srcOrd="1" destOrd="0" presId="urn:microsoft.com/office/officeart/2005/8/layout/vList3#1"/>
  </dgm:cxnLst>
  <dgm:bg/>
  <dgm:whole/>
  <dgm:extLst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F1F13D-940C-4A66-9697-163CEC78498E}" type="doc">
      <dgm:prSet loTypeId="urn:microsoft.com/office/officeart/2005/8/layout/vList3#1" loCatId="list" qsTypeId="urn:microsoft.com/office/officeart/2005/8/quickstyle/simple1#1" qsCatId="simple" csTypeId="urn:microsoft.com/office/officeart/2005/8/colors/accent1_2#1" csCatId="accent1" phldr="1"/>
      <dgm:spPr/>
    </dgm:pt>
    <dgm:pt modelId="{7DF9BC1E-2B9C-44F9-8E5A-9363A9F4C160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en-US" altLang="zh-CN" sz="2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4. </a:t>
          </a:r>
          <a:r>
            <a:rPr lang="en-US" altLang="zh-CN" sz="2400" dirty="0" smtClean="0">
              <a:latin typeface="Cambria Math" panose="02040503050406030204" pitchFamily="18" charset="0"/>
              <a:ea typeface="Cambria Math" panose="02040503050406030204" pitchFamily="18" charset="0"/>
            </a:rPr>
            <a:t> Cos2</a:t>
          </a:r>
          <a:r>
            <a:rPr lang="el-GR" altLang="zh-CN" sz="2400" dirty="0" smtClean="0">
              <a:latin typeface="Cambria Math" panose="02040503050406030204" pitchFamily="18" charset="0"/>
              <a:ea typeface="Cambria Math" panose="02040503050406030204" pitchFamily="18" charset="0"/>
            </a:rPr>
            <a:t>φ</a:t>
          </a:r>
          <a:r>
            <a:rPr lang="en-US" altLang="zh-CN" sz="2400" dirty="0" smtClean="0">
              <a:latin typeface="Cambria Math" panose="02040503050406030204" pitchFamily="18" charset="0"/>
              <a:ea typeface="Cambria Math" panose="02040503050406030204" pitchFamily="18" charset="0"/>
            </a:rPr>
            <a:t> asymmetry from BM function in  the </a:t>
          </a:r>
          <a:r>
            <a:rPr lang="en-US" altLang="zh-CN" sz="2400" dirty="0" err="1" smtClean="0">
              <a:latin typeface="Cambria Math" panose="02040503050406030204" pitchFamily="18" charset="0"/>
              <a:ea typeface="Cambria Math" panose="02040503050406030204" pitchFamily="18" charset="0"/>
            </a:rPr>
            <a:t>unpolarized</a:t>
          </a:r>
          <a:r>
            <a:rPr lang="en-US" altLang="zh-CN" sz="2400" dirty="0" smtClean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l-GR" altLang="zh-CN" sz="2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π</a:t>
          </a:r>
          <a:r>
            <a:rPr lang="en-US" altLang="zh-CN" sz="2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N DY</a:t>
          </a:r>
          <a:endParaRPr lang="zh-CN" altLang="en-US" sz="2400" dirty="0">
            <a:latin typeface="Cambria Math" panose="02040503050406030204" pitchFamily="18" charset="0"/>
          </a:endParaRPr>
        </a:p>
      </dgm:t>
    </dgm:pt>
    <dgm:pt modelId="{DE73B9FA-B7A6-48EB-9850-2EEC9601E9BE}" type="parTrans" cxnId="{142B17D9-B31F-493F-8CB6-D88FB1D02671}">
      <dgm:prSet/>
      <dgm:spPr/>
      <dgm:t>
        <a:bodyPr/>
        <a:lstStyle/>
        <a:p>
          <a:endParaRPr lang="zh-CN" altLang="en-US"/>
        </a:p>
      </dgm:t>
    </dgm:pt>
    <dgm:pt modelId="{CB6FA5DC-479A-4F77-8259-B68580F1DD06}" type="sibTrans" cxnId="{142B17D9-B31F-493F-8CB6-D88FB1D02671}">
      <dgm:prSet/>
      <dgm:spPr/>
      <dgm:t>
        <a:bodyPr/>
        <a:lstStyle/>
        <a:p>
          <a:endParaRPr lang="zh-CN" altLang="en-US"/>
        </a:p>
      </dgm:t>
    </dgm:pt>
    <dgm:pt modelId="{52FF3FAB-5D75-44F6-87DE-D5D8DB13EC05}" type="pres">
      <dgm:prSet presAssocID="{EFF1F13D-940C-4A66-9697-163CEC78498E}" presName="linearFlow" presStyleCnt="0">
        <dgm:presLayoutVars>
          <dgm:dir/>
          <dgm:resizeHandles val="exact"/>
        </dgm:presLayoutVars>
      </dgm:prSet>
      <dgm:spPr/>
    </dgm:pt>
    <dgm:pt modelId="{EC36641D-F6EE-4566-BD84-B5AB8DF4BD9A}" type="pres">
      <dgm:prSet presAssocID="{7DF9BC1E-2B9C-44F9-8E5A-9363A9F4C160}" presName="composite" presStyleCnt="0"/>
      <dgm:spPr/>
    </dgm:pt>
    <dgm:pt modelId="{76AEF317-1533-4F60-BC82-2B9334D9E228}" type="pres">
      <dgm:prSet presAssocID="{7DF9BC1E-2B9C-44F9-8E5A-9363A9F4C160}" presName="imgShp" presStyleLbl="fgImgPlace1" presStyleIdx="0" presStyleCnt="1" custScaleX="59877" custScaleY="548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A3B2235B-F4E8-424D-B985-BA9A9D7B4BD6}" type="pres">
      <dgm:prSet presAssocID="{7DF9BC1E-2B9C-44F9-8E5A-9363A9F4C160}" presName="txShp" presStyleLbl="node1" presStyleIdx="0" presStyleCnt="1" custScaleX="113248" custScaleY="395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993B3B0-4694-4117-8050-DD0FE056402F}" type="presOf" srcId="{7DF9BC1E-2B9C-44F9-8E5A-9363A9F4C160}" destId="{A3B2235B-F4E8-424D-B985-BA9A9D7B4BD6}" srcOrd="0" destOrd="0" presId="urn:microsoft.com/office/officeart/2005/8/layout/vList3#1"/>
    <dgm:cxn modelId="{142B17D9-B31F-493F-8CB6-D88FB1D02671}" srcId="{EFF1F13D-940C-4A66-9697-163CEC78498E}" destId="{7DF9BC1E-2B9C-44F9-8E5A-9363A9F4C160}" srcOrd="0" destOrd="0" parTransId="{DE73B9FA-B7A6-48EB-9850-2EEC9601E9BE}" sibTransId="{CB6FA5DC-479A-4F77-8259-B68580F1DD06}"/>
    <dgm:cxn modelId="{3D8572A8-5021-4915-BAC4-6B8B4BB52B58}" type="presOf" srcId="{EFF1F13D-940C-4A66-9697-163CEC78498E}" destId="{52FF3FAB-5D75-44F6-87DE-D5D8DB13EC05}" srcOrd="0" destOrd="0" presId="urn:microsoft.com/office/officeart/2005/8/layout/vList3#1"/>
    <dgm:cxn modelId="{D025A7E9-8F35-40EE-AD8D-8AFB6062EAD4}" type="presParOf" srcId="{52FF3FAB-5D75-44F6-87DE-D5D8DB13EC05}" destId="{EC36641D-F6EE-4566-BD84-B5AB8DF4BD9A}" srcOrd="0" destOrd="0" presId="urn:microsoft.com/office/officeart/2005/8/layout/vList3#1"/>
    <dgm:cxn modelId="{C4D5438A-CEB0-493D-A180-9A9052E13476}" type="presParOf" srcId="{EC36641D-F6EE-4566-BD84-B5AB8DF4BD9A}" destId="{76AEF317-1533-4F60-BC82-2B9334D9E228}" srcOrd="0" destOrd="0" presId="urn:microsoft.com/office/officeart/2005/8/layout/vList3#1"/>
    <dgm:cxn modelId="{9B43C2A6-6AEA-4DFF-9775-1FB33D8B8F7E}" type="presParOf" srcId="{EC36641D-F6EE-4566-BD84-B5AB8DF4BD9A}" destId="{A3B2235B-F4E8-424D-B985-BA9A9D7B4BD6}" srcOrd="1" destOrd="0" presId="urn:microsoft.com/office/officeart/2005/8/layout/vList3#1"/>
  </dgm:cxnLst>
  <dgm:bg/>
  <dgm:whole/>
  <dgm:extLst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DF834-68C9-4EF7-B771-A80719F98A33}">
      <dsp:nvSpPr>
        <dsp:cNvPr id="0" name=""/>
        <dsp:cNvSpPr/>
      </dsp:nvSpPr>
      <dsp:spPr>
        <a:xfrm rot="10800000">
          <a:off x="1609401" y="3161"/>
          <a:ext cx="5573178" cy="82252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1. Introduction</a:t>
          </a:r>
          <a:endParaRPr lang="zh-CN" altLang="en-US" sz="2600" kern="1200" dirty="0"/>
        </a:p>
      </dsp:txBody>
      <dsp:txXfrm rot="10800000">
        <a:off x="1815031" y="3161"/>
        <a:ext cx="5367548" cy="822521"/>
      </dsp:txXfrm>
    </dsp:sp>
    <dsp:sp modelId="{FA871FB1-802F-4EBE-AD76-ECE04CBD72A9}">
      <dsp:nvSpPr>
        <dsp:cNvPr id="0" name=""/>
        <dsp:cNvSpPr/>
      </dsp:nvSpPr>
      <dsp:spPr>
        <a:xfrm>
          <a:off x="1198140" y="3161"/>
          <a:ext cx="822521" cy="8225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2235B-F4E8-424D-B985-BA9A9D7B4BD6}">
      <dsp:nvSpPr>
        <dsp:cNvPr id="0" name=""/>
        <dsp:cNvSpPr/>
      </dsp:nvSpPr>
      <dsp:spPr>
        <a:xfrm rot="10800000">
          <a:off x="1609401" y="1071212"/>
          <a:ext cx="5573178" cy="82252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2. </a:t>
          </a:r>
          <a:r>
            <a:rPr lang="en-US" altLang="zh-CN" sz="2600" kern="120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Unpolarized</a:t>
          </a:r>
          <a:r>
            <a:rPr lang="en-US" altLang="zh-CN" sz="26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process</a:t>
          </a:r>
          <a:endParaRPr lang="zh-CN" altLang="en-US" sz="2600" kern="1200" dirty="0"/>
        </a:p>
      </dsp:txBody>
      <dsp:txXfrm rot="10800000">
        <a:off x="1815031" y="1071212"/>
        <a:ext cx="5367548" cy="822521"/>
      </dsp:txXfrm>
    </dsp:sp>
    <dsp:sp modelId="{76AEF317-1533-4F60-BC82-2B9334D9E228}">
      <dsp:nvSpPr>
        <dsp:cNvPr id="0" name=""/>
        <dsp:cNvSpPr/>
      </dsp:nvSpPr>
      <dsp:spPr>
        <a:xfrm>
          <a:off x="1198140" y="1071212"/>
          <a:ext cx="822521" cy="8225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726D9-DB20-48FE-B29E-03ABA4482DC7}">
      <dsp:nvSpPr>
        <dsp:cNvPr id="0" name=""/>
        <dsp:cNvSpPr/>
      </dsp:nvSpPr>
      <dsp:spPr>
        <a:xfrm rot="10800000">
          <a:off x="1609401" y="2139263"/>
          <a:ext cx="5573178" cy="82252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3. Transversely polarized process</a:t>
          </a:r>
          <a:endParaRPr lang="zh-CN" altLang="en-US" sz="2600" kern="1200" dirty="0"/>
        </a:p>
      </dsp:txBody>
      <dsp:txXfrm rot="10800000">
        <a:off x="1815031" y="2139263"/>
        <a:ext cx="5367548" cy="822521"/>
      </dsp:txXfrm>
    </dsp:sp>
    <dsp:sp modelId="{CB82AC0B-5245-4251-ABF6-2EC0B380EE14}">
      <dsp:nvSpPr>
        <dsp:cNvPr id="0" name=""/>
        <dsp:cNvSpPr/>
      </dsp:nvSpPr>
      <dsp:spPr>
        <a:xfrm>
          <a:off x="1198140" y="2139263"/>
          <a:ext cx="822521" cy="8225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7F9BF-1701-41EA-A79F-D0BC51227ED6}">
      <dsp:nvSpPr>
        <dsp:cNvPr id="0" name=""/>
        <dsp:cNvSpPr/>
      </dsp:nvSpPr>
      <dsp:spPr>
        <a:xfrm rot="10800000">
          <a:off x="1609401" y="3207314"/>
          <a:ext cx="5573178" cy="82252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4. Conclusion</a:t>
          </a:r>
          <a:endParaRPr lang="zh-CN" altLang="en-US" sz="2600" kern="1200" dirty="0"/>
        </a:p>
      </dsp:txBody>
      <dsp:txXfrm rot="10800000">
        <a:off x="1815031" y="3207314"/>
        <a:ext cx="5367548" cy="822521"/>
      </dsp:txXfrm>
    </dsp:sp>
    <dsp:sp modelId="{44F624A5-B5AA-4FD3-8C10-6937984DBA67}">
      <dsp:nvSpPr>
        <dsp:cNvPr id="0" name=""/>
        <dsp:cNvSpPr/>
      </dsp:nvSpPr>
      <dsp:spPr>
        <a:xfrm>
          <a:off x="1198140" y="3207314"/>
          <a:ext cx="822521" cy="8225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380720" cy="4032998"/>
        <a:chOff x="0" y="0"/>
        <a:chExt cx="8380720" cy="4032998"/>
      </a:xfrm>
    </dsp:grpSpPr>
    <dsp:sp modelId="{A3B2235B-F4E8-424D-B985-BA9A9D7B4BD6}">
      <dsp:nvSpPr>
        <dsp:cNvPr id="4" name="五边形 3"/>
        <dsp:cNvSpPr/>
      </dsp:nvSpPr>
      <dsp:spPr bwMode="white">
        <a:xfrm rot="10800000">
          <a:off x="2412020" y="0"/>
          <a:ext cx="5573179" cy="4032998"/>
        </a:xfrm>
        <a:prstGeom prst="homePlate">
          <a:avLst/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1778440" tIns="125730" rIns="234696" bIns="12573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2. 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Extraction of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pion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Sudakov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form factor from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unpolarized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 </a:t>
          </a:r>
          <a:r>
            <a:rPr lang="el-GR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π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N </a:t>
          </a:r>
          <a:r>
            <a:rPr lang="en-US" altLang="zh-CN" dirty="0" err="1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Drell</a:t>
          </a:r>
          <a:r>
            <a:rPr lang="en-US" altLang="zh-CN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-Yan process</a:t>
          </a:r>
          <a:endParaRPr lang="zh-CN" altLang="en-US" dirty="0"/>
        </a:p>
      </dsp:txBody>
      <dsp:txXfrm rot="10800000">
        <a:off x="2412020" y="0"/>
        <a:ext cx="5573179" cy="4032998"/>
      </dsp:txXfrm>
    </dsp:sp>
    <dsp:sp modelId="{76AEF317-1533-4F60-BC82-2B9334D9E228}">
      <dsp:nvSpPr>
        <dsp:cNvPr id="3" name="椭圆 2"/>
        <dsp:cNvSpPr/>
      </dsp:nvSpPr>
      <dsp:spPr bwMode="white">
        <a:xfrm>
          <a:off x="395521" y="0"/>
          <a:ext cx="4032998" cy="4032998"/>
        </a:xfrm>
        <a:prstGeom prst="ellipse">
          <a:avLst/>
        </a:prstGeom>
        <a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395521" y="0"/>
        <a:ext cx="4032998" cy="403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4286" tIns="47144" rIns="94286" bIns="47144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4286" tIns="47144" rIns="94286" bIns="47144" rtlCol="0"/>
          <a:lstStyle>
            <a:lvl1pPr algn="r">
              <a:defRPr sz="1100"/>
            </a:lvl1pPr>
          </a:lstStyle>
          <a:p>
            <a:fld id="{FF86F3CB-8729-4B31-9294-0A58723A62A3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4286" tIns="47144" rIns="94286" bIns="47144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4286" tIns="47144" rIns="94286" bIns="47144" rtlCol="0" anchor="b"/>
          <a:lstStyle>
            <a:lvl1pPr algn="r">
              <a:defRPr sz="1100"/>
            </a:lvl1pPr>
          </a:lstStyle>
          <a:p>
            <a:fld id="{FE011360-3A15-44D9-9EF5-012D1FB0E7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4286" tIns="47144" rIns="94286" bIns="47144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4286" tIns="47144" rIns="94286" bIns="47144" rtlCol="0"/>
          <a:lstStyle>
            <a:lvl1pPr algn="r">
              <a:defRPr sz="1100"/>
            </a:lvl1pPr>
          </a:lstStyle>
          <a:p>
            <a:fld id="{92EA50B2-91E3-4018-B64E-0DF413AAA2B8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86" tIns="47144" rIns="94286" bIns="4714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</p:spPr>
        <p:txBody>
          <a:bodyPr vert="horz" lIns="94286" tIns="47144" rIns="94286" bIns="4714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4286" tIns="47144" rIns="94286" bIns="47144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4286" tIns="47144" rIns="94286" bIns="47144" rtlCol="0" anchor="b"/>
          <a:lstStyle>
            <a:lvl1pPr algn="r">
              <a:defRPr sz="1100"/>
            </a:lvl1pPr>
          </a:lstStyle>
          <a:p>
            <a:fld id="{8B6567B2-2291-4B00-AC97-6C87F2C02C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E138-B969-4223-8341-28AEEB933A2D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67B2-2291-4B00-AC97-6C87F2C02C3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1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6377"/>
            <a:ext cx="6019801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2" y="1200153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200153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A8272-CD2A-483D-B3E6-5A6482A6CB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DA07-0CE6-42EF-9527-3C35DD094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6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6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.png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0" Type="http://schemas.openxmlformats.org/officeDocument/2006/relationships/image" Target="../media/image6.png"/><Relationship Id="rId4" Type="http://schemas.openxmlformats.org/officeDocument/2006/relationships/image" Target="../media/image80.pn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0.png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8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6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0.png"/><Relationship Id="rId4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9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5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6.png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253"/>
          <a:stretch>
            <a:fillRect/>
          </a:stretch>
        </p:blipFill>
        <p:spPr bwMode="auto">
          <a:xfrm>
            <a:off x="5118101" y="4188885"/>
            <a:ext cx="4025900" cy="26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7"/>
          <p:cNvSpPr txBox="1"/>
          <p:nvPr/>
        </p:nvSpPr>
        <p:spPr>
          <a:xfrm>
            <a:off x="36512" y="298940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sz="3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induced </a:t>
            </a:r>
            <a:r>
              <a:rPr lang="en-US" sz="3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sz="3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 </a:t>
            </a:r>
            <a:r>
              <a:rPr lang="en-US" sz="3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process </a:t>
            </a:r>
            <a:r>
              <a:rPr lang="en-US" altLang="zh-CN" sz="3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within TMD factorization</a:t>
            </a:r>
            <a:endParaRPr lang="en-US" altLang="zh-CN" sz="3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234992" y="5777969"/>
            <a:ext cx="6408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Based </a:t>
            </a:r>
            <a:r>
              <a:rPr lang="en-US" altLang="zh-CN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altLang="zh-CN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Xiaoyu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Wang, </a:t>
            </a:r>
            <a:r>
              <a:rPr lang="en-US" altLang="zh-CN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ZL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Ivan Schmidt, JHEP 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1708, 137 </a:t>
            </a:r>
            <a:r>
              <a:rPr lang="en-US" altLang="zh-CN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(2017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        </a:t>
            </a:r>
            <a:r>
              <a:rPr lang="en-US" altLang="zh-CN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Xiaoyu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Wang 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, </a:t>
            </a:r>
            <a:r>
              <a:rPr lang="en-US" altLang="zh-CN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ZL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, 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PRD </a:t>
            </a:r>
            <a:r>
              <a:rPr lang="en-US" altLang="zh-CN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97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,  </a:t>
            </a:r>
            <a:r>
              <a:rPr lang="en-US" altLang="zh-CN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054005 (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2018)</a:t>
            </a:r>
          </a:p>
          <a:p>
            <a:pPr algn="ctr"/>
            <a:r>
              <a:rPr lang="en-US" altLang="zh-CN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Xiaoyu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Wang, </a:t>
            </a:r>
            <a:r>
              <a:rPr lang="en-US" altLang="zh-CN" sz="1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ZL</a:t>
            </a:r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,    EPJC,   78,  643   (2018)     </a:t>
            </a:r>
          </a:p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85461" y="4263480"/>
            <a:ext cx="5984771" cy="2189857"/>
            <a:chOff x="1901453" y="1573429"/>
            <a:chExt cx="5984772" cy="1642392"/>
          </a:xfrm>
        </p:grpSpPr>
        <p:sp>
          <p:nvSpPr>
            <p:cNvPr id="4" name="文本框 35"/>
            <p:cNvSpPr txBox="1"/>
            <p:nvPr/>
          </p:nvSpPr>
          <p:spPr>
            <a:xfrm>
              <a:off x="2771770" y="1573429"/>
              <a:ext cx="359380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 smtClean="0">
                  <a:solidFill>
                    <a:schemeClr val="bg1"/>
                  </a:solidFill>
                  <a:latin typeface="Cambria Math" panose="02040503050406030204" pitchFamily="18" charset="0"/>
                  <a:ea typeface="微软雅黑" panose="020B0503020204020204" charset="-122"/>
                  <a:sym typeface="Arial" panose="020B0604020202020204" pitchFamily="34" charset="0"/>
                </a:rPr>
                <a:t>Zhun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微软雅黑" panose="020B0503020204020204" charset="-122"/>
                  <a:sym typeface="Arial" panose="020B0604020202020204" pitchFamily="34" charset="0"/>
                </a:rPr>
                <a:t>  Lu 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微软雅黑" panose="020B0503020204020204" charset="-122"/>
                  <a:sym typeface="Arial" panose="020B0604020202020204" pitchFamily="34" charset="0"/>
                </a:rPr>
                <a:t>（吕准）</a:t>
              </a:r>
              <a:endParaRPr lang="zh-CN" alt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1901453" y="2315574"/>
              <a:ext cx="5984772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endParaRPr lang="en-US" altLang="zh-CN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          </a:t>
              </a:r>
              <a:endParaRPr lang="zh-CN" altLang="en-US" sz="2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3073040" y="2099550"/>
              <a:ext cx="321222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Southeast  University (SEU)</a:t>
              </a:r>
              <a:endParaRPr lang="en-US" altLang="zh-CN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86018" name="Picture 2" descr="http://www.phys.cts.nthu.edu.tw/files/actnews/banner/411_efff4a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420" y="100211"/>
            <a:ext cx="56769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65171" y="0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75558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307645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235097"/>
            <a:ext cx="496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Spin/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azimuthal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asymmetries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65171" y="836712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"/>
          <p:cNvSpPr txBox="1"/>
          <p:nvPr/>
        </p:nvSpPr>
        <p:spPr>
          <a:xfrm>
            <a:off x="-61240" y="1220755"/>
            <a:ext cx="909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General </a:t>
            </a:r>
            <a:r>
              <a:rPr lang="en-US" altLang="zh-CN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form of the cross </a:t>
            </a:r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section (Target</a:t>
            </a:r>
            <a:r>
              <a:rPr lang="en-US" altLang="zh-CN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altLang="zh-CN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/transversely </a:t>
            </a:r>
            <a:r>
              <a:rPr lang="en-US" altLang="zh-CN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polarized)</a:t>
            </a:r>
            <a:endParaRPr lang="zh-CN" altLang="en-US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6365557"/>
            <a:ext cx="223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Cross section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8" y="1845064"/>
            <a:ext cx="5832646" cy="216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rcRect r="33410"/>
          <a:stretch>
            <a:fillRect/>
          </a:stretch>
        </p:blipFill>
        <p:spPr>
          <a:xfrm>
            <a:off x="179512" y="4341341"/>
            <a:ext cx="4248472" cy="216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63016" y="3573496"/>
            <a:ext cx="3236596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  <a:buClr>
                <a:srgbClr val="445437"/>
              </a:buClr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Beam  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Target</a:t>
            </a:r>
          </a:p>
        </p:txBody>
      </p:sp>
      <p:sp>
        <p:nvSpPr>
          <p:cNvPr id="14" name="矩形 13"/>
          <p:cNvSpPr/>
          <p:nvPr/>
        </p:nvSpPr>
        <p:spPr>
          <a:xfrm>
            <a:off x="4644008" y="4307468"/>
            <a:ext cx="191690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  <a:buClr>
                <a:srgbClr val="445437"/>
              </a:buClr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Boer-Mulders                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rcRect l="70084" r="1104"/>
          <a:stretch>
            <a:fillRect/>
          </a:stretch>
        </p:blipFill>
        <p:spPr>
          <a:xfrm>
            <a:off x="6804250" y="4365104"/>
            <a:ext cx="1728190" cy="208799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644008" y="5387588"/>
            <a:ext cx="191690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  <a:buClr>
                <a:srgbClr val="445437"/>
              </a:buClr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Boer-Mulders                 </a:t>
            </a:r>
          </a:p>
        </p:txBody>
      </p:sp>
      <p:sp>
        <p:nvSpPr>
          <p:cNvPr id="20" name="矩形 19"/>
          <p:cNvSpPr/>
          <p:nvPr/>
        </p:nvSpPr>
        <p:spPr>
          <a:xfrm>
            <a:off x="4671318" y="5891644"/>
            <a:ext cx="191690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  <a:buClr>
                <a:srgbClr val="445437"/>
              </a:buClr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Boer-Mulders                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821224"/>
            <a:ext cx="720080" cy="624000"/>
          </a:xfrm>
          <a:prstGeom prst="rect">
            <a:avLst/>
          </a:prstGeom>
        </p:spPr>
      </p:pic>
      <p:sp>
        <p:nvSpPr>
          <p:cNvPr id="24" name="文本框 3"/>
          <p:cNvSpPr txBox="1"/>
          <p:nvPr/>
        </p:nvSpPr>
        <p:spPr>
          <a:xfrm>
            <a:off x="35499" y="3759616"/>
            <a:ext cx="909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Asymmetries</a:t>
            </a:r>
            <a:endParaRPr lang="zh-CN" altLang="en-US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237288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Leading-twist</a:t>
            </a:r>
            <a:endParaRPr lang="zh-CN" altLang="en-US" dirty="0"/>
          </a:p>
        </p:txBody>
      </p:sp>
      <p:pic>
        <p:nvPicPr>
          <p:cNvPr id="65537" name="Picture 1" descr="C:\Users\Administrator\AppData\Roaming\Tencent\Users\181738\QQ\WinTemp\RichOle\FQ1H[HT5RE72(BW6D9YEE8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932881"/>
            <a:ext cx="234000" cy="271983"/>
          </a:xfrm>
          <a:prstGeom prst="rect">
            <a:avLst/>
          </a:prstGeom>
          <a:noFill/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11" r="2121" b="11131"/>
          <a:stretch>
            <a:fillRect/>
          </a:stretch>
        </p:blipFill>
        <p:spPr bwMode="auto">
          <a:xfrm>
            <a:off x="1187624" y="1004731"/>
            <a:ext cx="5760640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70148" y="-22507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7587" y="117793"/>
            <a:ext cx="489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Experimental measurements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65171" y="740701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"/>
          <p:cNvSpPr txBox="1"/>
          <p:nvPr/>
        </p:nvSpPr>
        <p:spPr>
          <a:xfrm>
            <a:off x="64875" y="740701"/>
            <a:ext cx="909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-N </a:t>
            </a:r>
            <a:r>
              <a:rPr lang="en-US" altLang="zh-CN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-Yan:  early measurements (</a:t>
            </a:r>
            <a:r>
              <a:rPr lang="en-US" altLang="zh-CN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CN" altLang="en-US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107504" y="1323731"/>
            <a:ext cx="11464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E615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NA10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</a:pPr>
            <a:endParaRPr lang="en-US" altLang="zh-CN" sz="2000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</a:pPr>
            <a:endParaRPr lang="en-US" altLang="zh-CN" sz="2000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25451"/>
            <a:ext cx="3312368" cy="508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431328" y="1412776"/>
            <a:ext cx="644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E615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3" y="1268760"/>
            <a:ext cx="3600399" cy="520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59835" y="6405333"/>
            <a:ext cx="2045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of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dilepton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7439" y="6405333"/>
            <a:ext cx="1652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coefficients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5" cstate="print"/>
          <a:srcRect r="72546" b="-11"/>
          <a:stretch>
            <a:fillRect/>
          </a:stretch>
        </p:blipFill>
        <p:spPr bwMode="auto">
          <a:xfrm>
            <a:off x="64786" y="3212976"/>
            <a:ext cx="169890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 l="58397" b="4518"/>
          <a:stretch>
            <a:fillRect/>
          </a:stretch>
        </p:blipFill>
        <p:spPr bwMode="auto">
          <a:xfrm>
            <a:off x="-71914" y="4485117"/>
            <a:ext cx="241166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 cstate="print"/>
          <a:srcRect l="27553" r="41182" b="696"/>
          <a:stretch>
            <a:fillRect/>
          </a:stretch>
        </p:blipFill>
        <p:spPr bwMode="auto">
          <a:xfrm>
            <a:off x="107506" y="3909053"/>
            <a:ext cx="187220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65171" y="0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7586" y="235096"/>
            <a:ext cx="532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Recent COMPASS  measurements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36512" y="908720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0"/>
          <p:cNvSpPr txBox="1"/>
          <p:nvPr/>
        </p:nvSpPr>
        <p:spPr>
          <a:xfrm>
            <a:off x="5844065" y="1551298"/>
            <a:ext cx="304419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PRL119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, 112002 (2017</a:t>
            </a: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)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2400" b="760"/>
          <a:stretch>
            <a:fillRect/>
          </a:stretch>
        </p:blipFill>
        <p:spPr bwMode="auto">
          <a:xfrm>
            <a:off x="107504" y="2190741"/>
            <a:ext cx="8856984" cy="368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本框 3"/>
          <p:cNvSpPr txBox="1"/>
          <p:nvPr/>
        </p:nvSpPr>
        <p:spPr>
          <a:xfrm>
            <a:off x="64875" y="1220755"/>
            <a:ext cx="909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altLang="zh-CN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-N </a:t>
            </a:r>
            <a:r>
              <a:rPr lang="en-US" altLang="zh-CN" sz="2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-Yan: Experimental measurements (</a:t>
            </a:r>
            <a:r>
              <a:rPr lang="en-US" altLang="zh-CN" sz="2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CN" altLang="en-US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059" y="5829267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 of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dilepton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events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5" name="Picture 1" descr="C:\Users\Administrator\AppData\Roaming\Tencent\Users\181738\QQ\WinTemp\RichOle\A7$W@N`MV6N)SE0L$7`)ZD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77312"/>
            <a:ext cx="447009" cy="360000"/>
          </a:xfrm>
          <a:prstGeom prst="rect">
            <a:avLst/>
          </a:prstGeom>
          <a:noFill/>
        </p:spPr>
      </p:pic>
      <p:pic>
        <p:nvPicPr>
          <p:cNvPr id="62466" name="Picture 2" descr="C:\Users\Administrator\AppData\Roaming\Tencent\Users\181738\QQ\WinTemp\RichOle\8DU0WBJNFM%KNU5BE2KH5K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1387" y="5925320"/>
            <a:ext cx="432008" cy="384000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6601390" y="5829267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65171" y="0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7586" y="235096"/>
            <a:ext cx="417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SSAs in DY at COMPASS</a:t>
            </a:r>
            <a:endParaRPr lang="zh-CN" altLang="en-US" sz="2800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65171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rcRect t="1577" r="2769"/>
          <a:stretch>
            <a:fillRect/>
          </a:stretch>
        </p:blipFill>
        <p:spPr>
          <a:xfrm>
            <a:off x="107505" y="1628800"/>
            <a:ext cx="5270961" cy="5068545"/>
          </a:xfrm>
          <a:prstGeom prst="rect">
            <a:avLst/>
          </a:prstGeom>
        </p:spPr>
      </p:pic>
      <p:sp>
        <p:nvSpPr>
          <p:cNvPr id="24" name="TextBox 20"/>
          <p:cNvSpPr txBox="1"/>
          <p:nvPr/>
        </p:nvSpPr>
        <p:spPr>
          <a:xfrm>
            <a:off x="5364088" y="1437600"/>
            <a:ext cx="356388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Phys. Rev. Lett. 119, 112002 (2017)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2" name="文本框 3"/>
          <p:cNvSpPr txBox="1"/>
          <p:nvPr/>
        </p:nvSpPr>
        <p:spPr>
          <a:xfrm>
            <a:off x="64875" y="1047735"/>
            <a:ext cx="9097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Experimental measurements (transversely polarized target)</a:t>
            </a:r>
            <a:endParaRPr lang="zh-CN" altLang="en-US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rcRect l="25084" t="29134" r="33110" b="49016"/>
          <a:stretch>
            <a:fillRect/>
          </a:stretch>
        </p:blipFill>
        <p:spPr>
          <a:xfrm>
            <a:off x="5429258" y="2476493"/>
            <a:ext cx="3391214" cy="5715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rcRect l="25084" t="50984" r="33458" b="25648"/>
          <a:stretch>
            <a:fillRect/>
          </a:stretch>
        </p:blipFill>
        <p:spPr>
          <a:xfrm>
            <a:off x="5508104" y="3810307"/>
            <a:ext cx="3392358" cy="571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rcRect l="25084" t="76476" r="33110"/>
          <a:stretch>
            <a:fillRect/>
          </a:stretch>
        </p:blipFill>
        <p:spPr>
          <a:xfrm>
            <a:off x="5580112" y="5143512"/>
            <a:ext cx="3312368" cy="61530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2"/>
          <p:cNvSpPr>
            <a:spLocks noChangeShapeType="1"/>
          </p:cNvSpPr>
          <p:nvPr/>
        </p:nvSpPr>
        <p:spPr bwMode="auto">
          <a:xfrm rot="5400000">
            <a:off x="40752" y="406933"/>
            <a:ext cx="817033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3"/>
          <p:cNvSpPr>
            <a:spLocks noChangeShapeType="1"/>
          </p:cNvSpPr>
          <p:nvPr/>
        </p:nvSpPr>
        <p:spPr bwMode="auto">
          <a:xfrm rot="5400000">
            <a:off x="270141" y="239453"/>
            <a:ext cx="480484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84648"/>
            <a:ext cx="8229600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marL="0" indent="0" algn="l" eaLnBrk="1" hangingPunct="1"/>
            <a:r>
              <a:rPr lang="en-US" altLang="zh-CN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sz="2800" b="1" dirty="0">
              <a:solidFill>
                <a:schemeClr val="bg1"/>
              </a:solidFill>
              <a:latin typeface="Cambria Math" panose="02040503050406030204" pitchFamily="18" charset="0"/>
              <a:ea typeface="+mn-ea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381642" y="857232"/>
          <a:ext cx="8380720" cy="537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1860" y="-4989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6016" y="6213309"/>
            <a:ext cx="441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General form of differential cross section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文本框 1"/>
          <p:cNvSpPr txBox="1"/>
          <p:nvPr/>
        </p:nvSpPr>
        <p:spPr>
          <a:xfrm>
            <a:off x="611560" y="1904989"/>
            <a:ext cx="77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Collins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Soper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Sterman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NPB 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250 (1985) 199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81243"/>
            <a:ext cx="7200800" cy="112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2" y="3542678"/>
            <a:ext cx="1296144" cy="8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1" y="16463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process — </a:t>
            </a:r>
            <a:r>
              <a:rPr lang="en-US" altLang="zh-CN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cross section</a:t>
            </a:r>
            <a:endParaRPr lang="zh-CN" altLang="en-US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64875" y="1237210"/>
            <a:ext cx="9097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General </a:t>
            </a:r>
            <a:r>
              <a:rPr lang="en-US" altLang="zh-CN" sz="2000" b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form  of   the  differential  </a:t>
            </a:r>
            <a:r>
              <a:rPr lang="en-US" altLang="zh-CN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cross </a:t>
            </a:r>
            <a:r>
              <a:rPr lang="en-US" altLang="zh-CN" sz="2000" b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section  (CSS </a:t>
            </a:r>
            <a:r>
              <a:rPr lang="en-US" altLang="zh-CN" sz="2000" b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resummation</a:t>
            </a:r>
            <a:r>
              <a:rPr lang="en-US" altLang="zh-CN" sz="2000" b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zh-CN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altLang="zh-CN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endParaRPr lang="zh-CN" altLang="en-US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35499" y="3793683"/>
            <a:ext cx="9097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tree level cross section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000" b="1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</a:t>
            </a:r>
            <a:r>
              <a:rPr lang="en-US" altLang="zh-CN" sz="2000" b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dominates in the region                   , all-order </a:t>
            </a:r>
            <a:r>
              <a:rPr lang="en-US" altLang="zh-CN" sz="2000" b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resummation</a:t>
            </a:r>
            <a:endParaRPr lang="en-US" altLang="zh-CN" sz="2000" b="1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000" b="1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provides  corrections  at                  , 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ignored here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rgbClr val="0070C0"/>
              </a:buClr>
            </a:pPr>
            <a:r>
              <a:rPr lang="en-US" altLang="zh-CN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endParaRPr lang="zh-CN" altLang="en-US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7585" name="Picture 1" descr="D:\Documents\Tencent Files\181738\Image\C2C\Image2\N_CERZ7WM5N}E}1@ZS0Q4{J.png"/>
          <p:cNvPicPr>
            <a:picLocks noChangeAspect="1" noChangeArrowheads="1"/>
          </p:cNvPicPr>
          <p:nvPr/>
        </p:nvPicPr>
        <p:blipFill>
          <a:blip r:embed="rId6" cstate="print"/>
          <a:srcRect t="13393" r="602"/>
          <a:stretch>
            <a:fillRect/>
          </a:stretch>
        </p:blipFill>
        <p:spPr bwMode="auto">
          <a:xfrm>
            <a:off x="467544" y="4437112"/>
            <a:ext cx="1431219" cy="476253"/>
          </a:xfrm>
          <a:prstGeom prst="rect">
            <a:avLst/>
          </a:prstGeom>
          <a:noFill/>
        </p:spPr>
      </p:pic>
      <p:pic>
        <p:nvPicPr>
          <p:cNvPr id="67586" name="Picture 2" descr="D:\Documents\Tencent Files\181738\Image\C2C\Image2\1EUN5YY$Z{)846YM2[D{IT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10" y="4352321"/>
            <a:ext cx="928693" cy="516839"/>
          </a:xfrm>
          <a:prstGeom prst="rect">
            <a:avLst/>
          </a:prstGeom>
          <a:noFill/>
        </p:spPr>
      </p:pic>
      <p:pic>
        <p:nvPicPr>
          <p:cNvPr id="67587" name="Picture 3" descr="D:\Documents\Tencent Files\181738\Image\C2C\Image2\IR6P_[3Z@P$D7JICXHBR%Q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013176"/>
            <a:ext cx="1368153" cy="549223"/>
          </a:xfrm>
          <a:prstGeom prst="rect">
            <a:avLst/>
          </a:prstGeom>
          <a:noFill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9" cstate="print"/>
          <a:srcRect t="14108" r="6250" b="16249"/>
          <a:stretch>
            <a:fillRect/>
          </a:stretch>
        </p:blipFill>
        <p:spPr bwMode="auto">
          <a:xfrm>
            <a:off x="4716016" y="5013176"/>
            <a:ext cx="86409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940153" y="37170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 by Collins et. al.,</a:t>
            </a:r>
            <a:endParaRPr lang="zh-CN" alt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PRD94,034014, 16’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6732240" y="3236980"/>
            <a:ext cx="288032" cy="4800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-5747" y="-27384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-36511" y="1085548"/>
            <a:ext cx="756084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文本框 1"/>
              <p:cNvSpPr txBox="1"/>
              <p:nvPr/>
            </p:nvSpPr>
            <p:spPr>
              <a:xfrm>
                <a:off x="26266" y="987574"/>
                <a:ext cx="8471318" cy="407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u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structure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𝑈𝑈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can be written as</a:t>
                </a:r>
                <a:endParaRPr lang="zh-CN" alt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8" y="1316766"/>
                <a:ext cx="8471317" cy="54382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76" t="-7463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16218" y="3717032"/>
            <a:ext cx="278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structure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function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文本框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36512" y="3157227"/>
            <a:ext cx="9145017" cy="2995692"/>
          </a:xfrm>
          <a:prstGeom prst="rect">
            <a:avLst/>
          </a:prstGeom>
          <a:blipFill rotWithShape="1">
            <a:blip r:embed="rId5" cstate="print"/>
            <a:stretch>
              <a:fillRect l="-533" t="-1355"/>
            </a:stretch>
          </a:blipFill>
        </p:spPr>
        <p:txBody>
          <a:bodyPr/>
          <a:lstStyle/>
          <a:p>
            <a:r>
              <a:rPr lang="zh-CN" altLang="en-US" dirty="0" smtClean="0">
                <a:noFill/>
              </a:rPr>
              <a:t> </a:t>
            </a:r>
            <a:endParaRPr lang="zh-CN" altLang="en-US" dirty="0">
              <a:noFill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969927"/>
            <a:ext cx="8712968" cy="109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6" y="3157227"/>
            <a:ext cx="667940" cy="59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7586" y="235097"/>
            <a:ext cx="331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56322" name="Picture 2" descr="C:\Users\Administrator\AppData\Roaming\Tencent\Users\181738\QQ\WinTemp\RichOle\3~0JYL35Z($FBX}}@5DJ6E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9" y="4869256"/>
            <a:ext cx="8610126" cy="864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67545" y="4773150"/>
            <a:ext cx="8676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way to regularize light-cone singularity in TMD definition and subtract soft gluon contribution defines the scheme for the TMD factorization </a:t>
            </a:r>
            <a:b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endParaRPr lang="zh-CN" altLang="en-US" sz="2000" b="1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" descr="C:\Users\Administrator\AppData\Roaming\Tencent\Users\181738\QQ\WinTemp\RichOle\Z4DX4UW}1)({X6J$U]LKIZ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9" y="3601752"/>
            <a:ext cx="2160240" cy="499323"/>
          </a:xfrm>
          <a:prstGeom prst="rect">
            <a:avLst/>
          </a:prstGeom>
          <a:noFill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-27384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" y="98072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75463" y="6200920"/>
            <a:ext cx="325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TMD evolution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66415"/>
            <a:ext cx="3960440" cy="104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333751"/>
            <a:ext cx="5688632" cy="193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8" y="235096"/>
            <a:ext cx="517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process -- evolution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86447" y="179914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Collins,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Soper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81’ </a:t>
            </a:r>
            <a:b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Idilbi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Ji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Ma, Yuan 04’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035" y="1238235"/>
            <a:ext cx="703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TMD evolution  for  the        -dependence (energy evolution)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0083" y="1330488"/>
            <a:ext cx="317538" cy="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500034" y="2857496"/>
            <a:ext cx="41966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Evolution  for  the   </a:t>
            </a:r>
            <a:r>
              <a:rPr lang="el-GR" altLang="zh-CN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-dependence </a:t>
            </a:r>
          </a:p>
        </p:txBody>
      </p:sp>
      <p:sp>
        <p:nvSpPr>
          <p:cNvPr id="20" name="矩形 19"/>
          <p:cNvSpPr/>
          <p:nvPr/>
        </p:nvSpPr>
        <p:spPr>
          <a:xfrm>
            <a:off x="474873" y="5143512"/>
            <a:ext cx="4079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General structure of  the solution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4176464" cy="7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-27384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" y="1028733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955" y="164637"/>
            <a:ext cx="517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process -- evolution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85046"/>
            <a:ext cx="8604448" cy="852068"/>
          </a:xfrm>
          <a:prstGeom prst="rect">
            <a:avLst/>
          </a:prstGeom>
        </p:spPr>
      </p:pic>
      <p:sp>
        <p:nvSpPr>
          <p:cNvPr id="25" name="Oval 6"/>
          <p:cNvSpPr>
            <a:spLocks noChangeAspect="1"/>
          </p:cNvSpPr>
          <p:nvPr/>
        </p:nvSpPr>
        <p:spPr>
          <a:xfrm>
            <a:off x="5669404" y="2420888"/>
            <a:ext cx="558782" cy="9601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8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525491"/>
            <a:ext cx="8064895" cy="75949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79512" y="1064930"/>
            <a:ext cx="7920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Fourier transform back to the momentum space, one needs the whole b region (large b):  need some non-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perturbative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extrapolation</a:t>
            </a:r>
          </a:p>
        </p:txBody>
      </p:sp>
      <p:sp>
        <p:nvSpPr>
          <p:cNvPr id="26" name="Rectangle 17"/>
          <p:cNvSpPr/>
          <p:nvPr/>
        </p:nvSpPr>
        <p:spPr>
          <a:xfrm>
            <a:off x="598395" y="4921035"/>
            <a:ext cx="2352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</a:rPr>
              <a:t>longitudinal/collinear part</a:t>
            </a:r>
          </a:p>
        </p:txBody>
      </p:sp>
      <p:sp>
        <p:nvSpPr>
          <p:cNvPr id="27" name="Rectangle 18"/>
          <p:cNvSpPr/>
          <p:nvPr/>
        </p:nvSpPr>
        <p:spPr>
          <a:xfrm>
            <a:off x="3918679" y="4921035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6666"/>
                </a:solidFill>
              </a:rPr>
              <a:t>transverse </a:t>
            </a:r>
            <a:r>
              <a:rPr lang="en-US" sz="1600" dirty="0" smtClean="0">
                <a:solidFill>
                  <a:srgbClr val="666666"/>
                </a:solidFill>
              </a:rPr>
              <a:t>part</a:t>
            </a:r>
          </a:p>
          <a:p>
            <a:r>
              <a:rPr lang="en-US" sz="1600" dirty="0" smtClean="0">
                <a:solidFill>
                  <a:srgbClr val="666666"/>
                </a:solidFill>
              </a:rPr>
              <a:t>(</a:t>
            </a:r>
            <a:r>
              <a:rPr lang="en-US" sz="1600" dirty="0" err="1" smtClean="0">
                <a:solidFill>
                  <a:srgbClr val="666666"/>
                </a:solidFill>
              </a:rPr>
              <a:t>perturbative</a:t>
            </a:r>
            <a:r>
              <a:rPr lang="en-US" sz="1600" dirty="0" smtClean="0">
                <a:solidFill>
                  <a:srgbClr val="666666"/>
                </a:solidFill>
              </a:rPr>
              <a:t>)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28" name="Rectangle 19"/>
          <p:cNvSpPr/>
          <p:nvPr/>
        </p:nvSpPr>
        <p:spPr>
          <a:xfrm>
            <a:off x="5994926" y="4921035"/>
            <a:ext cx="3401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600" dirty="0">
                <a:solidFill>
                  <a:srgbClr val="666666"/>
                </a:solidFill>
              </a:rPr>
              <a:t>Non-</a:t>
            </a:r>
            <a:r>
              <a:rPr lang="en-US" sz="1600" dirty="0" err="1" smtClean="0">
                <a:solidFill>
                  <a:srgbClr val="666666"/>
                </a:solidFill>
              </a:rPr>
              <a:t>perturbative</a:t>
            </a:r>
            <a:r>
              <a:rPr lang="en-US" sz="1600" dirty="0" smtClean="0">
                <a:solidFill>
                  <a:srgbClr val="666666"/>
                </a:solidFill>
              </a:rPr>
              <a:t>: fitted from data</a:t>
            </a:r>
            <a:endParaRPr lang="en-US" sz="1600" dirty="0">
              <a:solidFill>
                <a:srgbClr val="666666"/>
              </a:solidFill>
            </a:endParaRPr>
          </a:p>
        </p:txBody>
      </p:sp>
      <p:cxnSp>
        <p:nvCxnSpPr>
          <p:cNvPr id="29" name="Straight Arrow Connector 13"/>
          <p:cNvCxnSpPr/>
          <p:nvPr/>
        </p:nvCxnSpPr>
        <p:spPr>
          <a:xfrm flipH="1">
            <a:off x="1835697" y="4245090"/>
            <a:ext cx="225868" cy="632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3"/>
          <p:cNvCxnSpPr/>
          <p:nvPr/>
        </p:nvCxnSpPr>
        <p:spPr>
          <a:xfrm flipH="1">
            <a:off x="4716017" y="4437112"/>
            <a:ext cx="63596" cy="643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3"/>
          <p:cNvCxnSpPr/>
          <p:nvPr/>
        </p:nvCxnSpPr>
        <p:spPr>
          <a:xfrm>
            <a:off x="7812359" y="4341101"/>
            <a:ext cx="8412" cy="643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995936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Many different methods/proposals to model this non-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perturbative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part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52128" y="5674022"/>
            <a:ext cx="79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Collins, </a:t>
            </a:r>
            <a:r>
              <a:rPr lang="en-US" altLang="zh-CN" dirty="0" err="1" smtClean="0">
                <a:solidFill>
                  <a:srgbClr val="0000FF"/>
                </a:solidFill>
              </a:rPr>
              <a:t>Soper</a:t>
            </a:r>
            <a:r>
              <a:rPr lang="en-US" altLang="zh-CN" dirty="0" smtClean="0">
                <a:solidFill>
                  <a:srgbClr val="0000FF"/>
                </a:solidFill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</a:rPr>
              <a:t>Sterman</a:t>
            </a:r>
            <a:r>
              <a:rPr lang="en-US" altLang="zh-CN" dirty="0" smtClean="0">
                <a:solidFill>
                  <a:srgbClr val="0000FF"/>
                </a:solidFill>
              </a:rPr>
              <a:t> 85, </a:t>
            </a:r>
            <a:r>
              <a:rPr lang="en-US" altLang="zh-CN" dirty="0" err="1" smtClean="0">
                <a:solidFill>
                  <a:srgbClr val="0000FF"/>
                </a:solidFill>
              </a:rPr>
              <a:t>ResBos</a:t>
            </a:r>
            <a:r>
              <a:rPr lang="en-US" altLang="zh-CN" dirty="0" smtClean="0">
                <a:solidFill>
                  <a:srgbClr val="0000FF"/>
                </a:solidFill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</a:rPr>
              <a:t>Qiu</a:t>
            </a:r>
            <a:r>
              <a:rPr lang="en-US" altLang="zh-CN" dirty="0" smtClean="0">
                <a:solidFill>
                  <a:srgbClr val="0000FF"/>
                </a:solidFill>
              </a:rPr>
              <a:t>, Zhang 99, </a:t>
            </a:r>
            <a:r>
              <a:rPr lang="en-US" altLang="zh-CN" dirty="0" err="1" smtClean="0">
                <a:solidFill>
                  <a:srgbClr val="0000FF"/>
                </a:solidFill>
              </a:rPr>
              <a:t>Echevarria</a:t>
            </a:r>
            <a:r>
              <a:rPr lang="en-US" altLang="zh-CN" dirty="0" smtClean="0">
                <a:solidFill>
                  <a:srgbClr val="0000FF"/>
                </a:solidFill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</a:rPr>
              <a:t>Idilbi</a:t>
            </a:r>
            <a:r>
              <a:rPr lang="en-US" altLang="zh-CN" dirty="0" smtClean="0">
                <a:solidFill>
                  <a:srgbClr val="0000FF"/>
                </a:solidFill>
              </a:rPr>
              <a:t>, Kang, </a:t>
            </a:r>
            <a:r>
              <a:rPr lang="en-US" altLang="zh-CN" dirty="0" err="1" smtClean="0">
                <a:solidFill>
                  <a:srgbClr val="0000FF"/>
                </a:solidFill>
              </a:rPr>
              <a:t>Vitev</a:t>
            </a:r>
            <a:r>
              <a:rPr lang="en-US" altLang="zh-CN" dirty="0" smtClean="0">
                <a:solidFill>
                  <a:srgbClr val="0000FF"/>
                </a:solidFill>
              </a:rPr>
              <a:t>, 14, </a:t>
            </a:r>
          </a:p>
          <a:p>
            <a:r>
              <a:rPr lang="en-US" altLang="zh-CN" dirty="0" err="1" smtClean="0">
                <a:solidFill>
                  <a:srgbClr val="0000FF"/>
                </a:solidFill>
              </a:rPr>
              <a:t>Aidala</a:t>
            </a:r>
            <a:r>
              <a:rPr lang="en-US" altLang="zh-CN" dirty="0" smtClean="0">
                <a:solidFill>
                  <a:srgbClr val="0000FF"/>
                </a:solidFill>
              </a:rPr>
              <a:t>, Field, </a:t>
            </a:r>
            <a:r>
              <a:rPr lang="en-US" altLang="zh-CN" dirty="0" err="1" smtClean="0">
                <a:solidFill>
                  <a:srgbClr val="0000FF"/>
                </a:solidFill>
              </a:rPr>
              <a:t>Gamberg</a:t>
            </a:r>
            <a:r>
              <a:rPr lang="en-US" altLang="zh-CN" dirty="0" smtClean="0">
                <a:solidFill>
                  <a:srgbClr val="0000FF"/>
                </a:solidFill>
              </a:rPr>
              <a:t>, Rogers, 14, Sun, Yuan 14, </a:t>
            </a:r>
            <a:r>
              <a:rPr lang="en-US" altLang="zh-CN" dirty="0" err="1" smtClean="0">
                <a:solidFill>
                  <a:srgbClr val="0000FF"/>
                </a:solidFill>
              </a:rPr>
              <a:t>D’Alesio</a:t>
            </a:r>
            <a:r>
              <a:rPr lang="en-US" altLang="zh-CN" dirty="0" smtClean="0">
                <a:solidFill>
                  <a:srgbClr val="0000FF"/>
                </a:solidFill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</a:rPr>
              <a:t>Echevarria</a:t>
            </a:r>
            <a:r>
              <a:rPr lang="en-US" altLang="zh-CN" dirty="0" smtClean="0">
                <a:solidFill>
                  <a:srgbClr val="0000FF"/>
                </a:solidFill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</a:rPr>
              <a:t>Melis</a:t>
            </a:r>
            <a:r>
              <a:rPr lang="en-US" altLang="zh-CN" dirty="0" smtClean="0">
                <a:solidFill>
                  <a:srgbClr val="0000FF"/>
                </a:solidFill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</a:rPr>
              <a:t>Scimemi</a:t>
            </a:r>
            <a:r>
              <a:rPr lang="en-US" altLang="zh-CN" dirty="0" smtClean="0">
                <a:solidFill>
                  <a:srgbClr val="0000FF"/>
                </a:solidFill>
              </a:rPr>
              <a:t>, 14, Rogers, Collins, 15, …  </a:t>
            </a:r>
            <a:r>
              <a:rPr lang="en-US" altLang="zh-CN" dirty="0" smtClean="0">
                <a:solidFill>
                  <a:srgbClr val="FF0000"/>
                </a:solidFill>
              </a:rPr>
              <a:t>mostly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for the proton case</a:t>
            </a:r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13"/>
          <p:cNvCxnSpPr/>
          <p:nvPr/>
        </p:nvCxnSpPr>
        <p:spPr>
          <a:xfrm flipH="1">
            <a:off x="6588225" y="5157192"/>
            <a:ext cx="1152127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-36512" y="-22507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-36511" y="761981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31294"/>
            <a:ext cx="8522324" cy="123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30"/>
          <p:cNvSpPr txBox="1"/>
          <p:nvPr/>
        </p:nvSpPr>
        <p:spPr>
          <a:xfrm>
            <a:off x="107506" y="857234"/>
            <a:ext cx="81263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Solution in </a:t>
            </a:r>
            <a:r>
              <a:rPr lang="en-US" altLang="zh-CN" sz="20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space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</a:pP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</a:p>
          <a:p>
            <a:pPr marL="342900" indent="-342900">
              <a:buClr>
                <a:srgbClr val="0070C0"/>
              </a:buClr>
            </a:pPr>
            <a:endParaRPr lang="en-US" altLang="zh-CN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</a:pP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way to regularize light-cone singularity in TMD definition and subtract soft gluon contribution defines the scheme for the TMD factorization</a:t>
            </a:r>
            <a:endParaRPr lang="zh-CN" altLang="en-US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1" y="-23"/>
            <a:ext cx="674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process—solution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28927" y="857234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Collins,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Soper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81’    Collins,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Soper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Sterman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85’</a:t>
            </a:r>
          </a:p>
          <a:p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Collins, 11’      Collins, Rogers 15’  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Ji,Ma,Yuan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04’  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03" y="4293096"/>
            <a:ext cx="902361" cy="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7962" y="4317160"/>
            <a:ext cx="1161870" cy="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文本框 30"/>
          <p:cNvSpPr txBox="1"/>
          <p:nvPr/>
        </p:nvSpPr>
        <p:spPr>
          <a:xfrm>
            <a:off x="118013" y="4397042"/>
            <a:ext cx="812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,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: scheme-dependent  coefficients/factors  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428599" y="5157192"/>
            <a:ext cx="7410747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Ji</a:t>
            </a:r>
            <a:r>
              <a:rPr lang="en-US" altLang="zh-CN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-Ma-Yuan (JMY) scheme</a:t>
            </a:r>
            <a:r>
              <a:rPr lang="en-US" altLang="zh-CN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Ji,Ma,Yuan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PRD71, 034005;  PLB 597,299</a:t>
            </a:r>
            <a:endParaRPr lang="en-US" altLang="zh-CN" dirty="0" smtClea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Collins-11(JCC)  scheme: 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J. C. Collins, Foundations of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perterbative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QCD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Lattice (LAT) scheme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Ji,Ma,Yuan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PRD91, 074009</a:t>
            </a: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</a:pPr>
            <a:r>
              <a:rPr lang="en-US" altLang="zh-CN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63139" y="4787860"/>
            <a:ext cx="25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Prokudin</a:t>
            </a:r>
            <a:r>
              <a:rPr lang="en-US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Sun, Yuan 15’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7596336" y="2276872"/>
            <a:ext cx="288032" cy="4800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64" r="-2014"/>
          <a:stretch>
            <a:fillRect/>
          </a:stretch>
        </p:blipFill>
        <p:spPr bwMode="auto">
          <a:xfrm>
            <a:off x="7380312" y="2756926"/>
            <a:ext cx="1428761" cy="4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1969716" cy="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直接箭头连接符 28"/>
          <p:cNvCxnSpPr/>
          <p:nvPr/>
        </p:nvCxnSpPr>
        <p:spPr>
          <a:xfrm flipH="1">
            <a:off x="2843808" y="2132856"/>
            <a:ext cx="288032" cy="432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469"/>
          <a:stretch>
            <a:fillRect/>
          </a:stretch>
        </p:blipFill>
        <p:spPr bwMode="auto">
          <a:xfrm>
            <a:off x="4499992" y="2444936"/>
            <a:ext cx="1444418" cy="4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77" b="-8274"/>
          <a:stretch>
            <a:fillRect/>
          </a:stretch>
        </p:blipFill>
        <p:spPr bwMode="auto">
          <a:xfrm>
            <a:off x="4499992" y="2804976"/>
            <a:ext cx="1989001" cy="4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2488136"/>
            <a:ext cx="177035" cy="3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矩形 29"/>
          <p:cNvSpPr/>
          <p:nvPr/>
        </p:nvSpPr>
        <p:spPr>
          <a:xfrm>
            <a:off x="129717" y="2627620"/>
            <a:ext cx="177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CSS prescription</a:t>
            </a: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2"/>
          <p:cNvSpPr>
            <a:spLocks noChangeShapeType="1"/>
          </p:cNvSpPr>
          <p:nvPr/>
        </p:nvSpPr>
        <p:spPr bwMode="auto">
          <a:xfrm rot="5400000">
            <a:off x="40752" y="406933"/>
            <a:ext cx="817033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3"/>
          <p:cNvSpPr>
            <a:spLocks noChangeShapeType="1"/>
          </p:cNvSpPr>
          <p:nvPr/>
        </p:nvSpPr>
        <p:spPr bwMode="auto">
          <a:xfrm rot="5400000">
            <a:off x="270141" y="239453"/>
            <a:ext cx="480484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84648"/>
            <a:ext cx="8229600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marL="0" indent="0" algn="l" eaLnBrk="1" hangingPunct="1"/>
            <a:r>
              <a:rPr lang="en-US" altLang="zh-CN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sz="2800" b="1" dirty="0">
              <a:solidFill>
                <a:schemeClr val="bg1"/>
              </a:solidFill>
              <a:latin typeface="Cambria Math" panose="02040503050406030204" pitchFamily="18" charset="0"/>
              <a:ea typeface="+mn-ea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381642" y="857232"/>
          <a:ext cx="8380720" cy="537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0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" y="932723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21"/>
          <p:cNvSpPr txBox="1"/>
          <p:nvPr/>
        </p:nvSpPr>
        <p:spPr>
          <a:xfrm>
            <a:off x="89790" y="1028733"/>
            <a:ext cx="812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-like form factor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3" y="1604797"/>
            <a:ext cx="2111458" cy="6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21"/>
          <p:cNvSpPr txBox="1"/>
          <p:nvPr/>
        </p:nvSpPr>
        <p:spPr>
          <a:xfrm>
            <a:off x="142846" y="3890813"/>
            <a:ext cx="8126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non-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perturbative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form factor of S from pp DY </a:t>
            </a:r>
            <a:r>
              <a:rPr lang="en-US" altLang="zh-CN" sz="2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(SIYY parameterization )</a:t>
            </a:r>
            <a:endParaRPr lang="en-US" altLang="zh-CN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6" y="2747805"/>
            <a:ext cx="5955572" cy="102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30"/>
          <p:cNvSpPr txBox="1"/>
          <p:nvPr/>
        </p:nvSpPr>
        <p:spPr>
          <a:xfrm>
            <a:off x="89790" y="2271552"/>
            <a:ext cx="812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perturbative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part of S (we adopt  </a:t>
            </a:r>
            <a:r>
              <a:rPr lang="en-US" altLang="zh-CN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altLang="zh-CN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up to NLL accuracy 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72" y="159606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-like form factor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3506" y="4462317"/>
            <a:ext cx="30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Sun, Isaacson, Yuan, Yuan 14’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13" b="9972"/>
          <a:stretch>
            <a:fillRect/>
          </a:stretch>
        </p:blipFill>
        <p:spPr bwMode="auto">
          <a:xfrm>
            <a:off x="179512" y="4462317"/>
            <a:ext cx="5760640" cy="66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44272"/>
            <a:ext cx="4536504" cy="5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855" y="5683048"/>
            <a:ext cx="3977257" cy="91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本框 6"/>
          <p:cNvSpPr txBox="1"/>
          <p:nvPr/>
        </p:nvSpPr>
        <p:spPr>
          <a:xfrm>
            <a:off x="416249" y="5291916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Parameters:</a:t>
            </a:r>
            <a:endParaRPr lang="zh-CN" altLang="en-US" b="1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5805264"/>
            <a:ext cx="1447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14681" y="-4989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-36511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928" y="1196752"/>
            <a:ext cx="1259463" cy="63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0" r="4431" b="10603"/>
          <a:stretch>
            <a:fillRect/>
          </a:stretch>
        </p:blipFill>
        <p:spPr bwMode="auto">
          <a:xfrm>
            <a:off x="1259632" y="2372883"/>
            <a:ext cx="3535232" cy="76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827584" y="4819922"/>
            <a:ext cx="7776864" cy="913335"/>
            <a:chOff x="971599" y="2030764"/>
            <a:chExt cx="6709770" cy="68500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99" y="2030764"/>
              <a:ext cx="3879107" cy="685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653" y="2211710"/>
              <a:ext cx="885500" cy="36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153" y="2185524"/>
              <a:ext cx="1944216" cy="530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文本框 30"/>
          <p:cNvSpPr txBox="1"/>
          <p:nvPr/>
        </p:nvSpPr>
        <p:spPr>
          <a:xfrm>
            <a:off x="190023" y="4335681"/>
            <a:ext cx="812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TMD distribution for the 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85" r="557"/>
          <a:stretch>
            <a:fillRect/>
          </a:stretch>
        </p:blipFill>
        <p:spPr bwMode="auto">
          <a:xfrm>
            <a:off x="1630182" y="5645606"/>
            <a:ext cx="6254185" cy="104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20"/>
          <p:cNvSpPr txBox="1"/>
          <p:nvPr/>
        </p:nvSpPr>
        <p:spPr>
          <a:xfrm>
            <a:off x="5148066" y="2564904"/>
            <a:ext cx="36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Wang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Schmidt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JHEP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1708, 137</a:t>
            </a:r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12" y="64355"/>
            <a:ext cx="492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form factor of the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59832" y="3332989"/>
            <a:ext cx="6552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</a:rPr>
              <a:t>contains information on the </a:t>
            </a:r>
            <a:r>
              <a:rPr lang="en-US" altLang="zh-CN" dirty="0" err="1" smtClean="0">
                <a:solidFill>
                  <a:srgbClr val="0070C0"/>
                </a:solidFill>
              </a:rPr>
              <a:t>nonperturbative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</a:rPr>
              <a:t> transverse motion of </a:t>
            </a:r>
            <a:r>
              <a:rPr lang="en-US" altLang="zh-CN" dirty="0" err="1" smtClean="0">
                <a:solidFill>
                  <a:srgbClr val="0070C0"/>
                </a:solidFill>
              </a:rPr>
              <a:t>partons</a:t>
            </a:r>
            <a:r>
              <a:rPr lang="en-US" altLang="zh-CN" dirty="0" smtClean="0">
                <a:solidFill>
                  <a:srgbClr val="0070C0"/>
                </a:solidFill>
              </a:rPr>
              <a:t> inside </a:t>
            </a:r>
            <a:r>
              <a:rPr lang="en-US" altLang="zh-CN" dirty="0" err="1" smtClean="0">
                <a:solidFill>
                  <a:srgbClr val="0070C0"/>
                </a:solidFill>
              </a:rPr>
              <a:t>pion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3501008"/>
            <a:ext cx="1584176" cy="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文本框 30"/>
          <p:cNvSpPr txBox="1"/>
          <p:nvPr/>
        </p:nvSpPr>
        <p:spPr>
          <a:xfrm>
            <a:off x="323529" y="1333024"/>
            <a:ext cx="8126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Propose a similar non-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perturbative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form factor 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for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TMD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1860" y="0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-36511" y="761981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7586" y="5912888"/>
            <a:ext cx="325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Differential cross section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66" r="2707" b="5872"/>
          <a:stretch>
            <a:fillRect/>
          </a:stretch>
        </p:blipFill>
        <p:spPr bwMode="auto">
          <a:xfrm>
            <a:off x="827585" y="3429085"/>
            <a:ext cx="7056784" cy="7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98" r="7406" b="13342"/>
          <a:stretch>
            <a:fillRect/>
          </a:stretch>
        </p:blipFill>
        <p:spPr bwMode="auto">
          <a:xfrm>
            <a:off x="3707904" y="5877363"/>
            <a:ext cx="5184576" cy="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6" y="-23"/>
            <a:ext cx="331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66" r="580" b="5872"/>
          <a:stretch>
            <a:fillRect/>
          </a:stretch>
        </p:blipFill>
        <p:spPr bwMode="auto">
          <a:xfrm>
            <a:off x="539552" y="2228947"/>
            <a:ext cx="734481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下箭头 20"/>
          <p:cNvSpPr/>
          <p:nvPr/>
        </p:nvSpPr>
        <p:spPr>
          <a:xfrm>
            <a:off x="3995937" y="2863576"/>
            <a:ext cx="210324" cy="469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57" r="1937" b="9134"/>
          <a:stretch>
            <a:fillRect/>
          </a:stretch>
        </p:blipFill>
        <p:spPr bwMode="auto">
          <a:xfrm>
            <a:off x="3779912" y="4581128"/>
            <a:ext cx="5292017" cy="10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2" t="14041" r="8817" b="8262"/>
          <a:stretch>
            <a:fillRect/>
          </a:stretch>
        </p:blipFill>
        <p:spPr bwMode="auto">
          <a:xfrm>
            <a:off x="971600" y="788787"/>
            <a:ext cx="633670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251522" y="2840547"/>
            <a:ext cx="198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Structure function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412776"/>
            <a:ext cx="6336704" cy="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4869160"/>
            <a:ext cx="3501380" cy="53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209486" y="4184696"/>
            <a:ext cx="4774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Coefficients(scheme-independent coefficients)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2051721" y="5157192"/>
            <a:ext cx="72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                                        S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Catani et.al, 01’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148246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~</a:t>
            </a:r>
            <a:endParaRPr lang="zh-CN" altLang="en-US" sz="14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-51856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-36511" y="764704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-100879" y="848263"/>
            <a:ext cx="9037982" cy="636521"/>
            <a:chOff x="-73496" y="338633"/>
            <a:chExt cx="9037983" cy="47739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53" y="338633"/>
              <a:ext cx="1224134" cy="477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文本框 4"/>
            <p:cNvSpPr txBox="1"/>
            <p:nvPr/>
          </p:nvSpPr>
          <p:spPr>
            <a:xfrm>
              <a:off x="-73496" y="437982"/>
              <a:ext cx="9037983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0070C0"/>
                </a:buClr>
                <a:buFont typeface="Wingdings" panose="05000000000000000000" pitchFamily="2" charset="2"/>
                <a:buChar char="u"/>
              </a:pPr>
              <a:r>
                <a: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Fit </a:t>
              </a:r>
              <a:r>
                <a:rPr lang="en-US" altLang="zh-CN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                      to E615 q</a:t>
              </a:r>
              <a:r>
                <a:rPr lang="en-US" altLang="zh-CN" sz="2000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zh-CN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data, </a:t>
              </a:r>
              <a:endPara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2180861"/>
            <a:ext cx="4714908" cy="222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180863"/>
            <a:ext cx="4464496" cy="226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72008"/>
            <a:ext cx="4429726" cy="21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2" y="4485119"/>
            <a:ext cx="456768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20"/>
          <p:cNvSpPr txBox="1"/>
          <p:nvPr/>
        </p:nvSpPr>
        <p:spPr>
          <a:xfrm>
            <a:off x="4211960" y="980728"/>
            <a:ext cx="72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Wang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ZL, Schmidt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JHEP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1708, 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137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1" y="164638"/>
            <a:ext cx="331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/>
          <a:srcRect r="1667" b="9732"/>
          <a:stretch>
            <a:fillRect/>
          </a:stretch>
        </p:blipFill>
        <p:spPr>
          <a:xfrm>
            <a:off x="35496" y="1468327"/>
            <a:ext cx="5184576" cy="59252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848453" y="1844824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3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8059" y="1556792"/>
            <a:ext cx="2600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-36512" y="-4989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" y="692696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19" r="1961" b="2652"/>
          <a:stretch>
            <a:fillRect/>
          </a:stretch>
        </p:blipFill>
        <p:spPr bwMode="auto">
          <a:xfrm>
            <a:off x="395536" y="1580795"/>
            <a:ext cx="7702066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0"/>
          <p:cNvSpPr txBox="1"/>
          <p:nvPr/>
        </p:nvSpPr>
        <p:spPr>
          <a:xfrm>
            <a:off x="208078" y="6372036"/>
            <a:ext cx="72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Wang, 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Schmidt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JHEP 1708 (2017) 137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70" y="164638"/>
            <a:ext cx="446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</a:rPr>
              <a:t>Evolution of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</a:rPr>
              <a:t>pion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</a:rPr>
              <a:t> TMD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7638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58706" y="1017603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/>
              <a:t>~</a:t>
            </a:r>
            <a:endParaRPr lang="zh-CN" altLang="en-US" sz="15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331640" y="5807005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0" y="4826476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Cambria Math" pitchFamily="18" charset="0"/>
                <a:ea typeface="Cambria Math" pitchFamily="18" charset="0"/>
              </a:rPr>
              <a:t>the peak of the b-dependent distribution function moves towards the higher b region when decreasing energy scales</a:t>
            </a:r>
            <a:endParaRPr lang="en-US" altLang="zh-CN" sz="2000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 smtClean="0">
                <a:latin typeface="Cambria Math" pitchFamily="18" charset="0"/>
                <a:ea typeface="Cambria Math" pitchFamily="18" charset="0"/>
              </a:rPr>
              <a:t>t high energy scale the distribution has a tail falling off slowly at large </a:t>
            </a:r>
            <a:r>
              <a:rPr lang="en-US" altLang="zh-CN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k</a:t>
            </a:r>
            <a:r>
              <a:rPr lang="en-US" altLang="zh-CN" sz="2000" i="1" baseline="-25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altLang="zh-CN" sz="20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altLang="zh-CN" sz="2000" dirty="0" smtClean="0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-9187" y="-22507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" y="908720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18116" y="6295509"/>
            <a:ext cx="325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544616" cy="397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7586" y="235097"/>
            <a:ext cx="475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</a:rPr>
              <a:t>Transverse at  COMPASS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98" r="10933" b="13342"/>
          <a:stretch>
            <a:fillRect/>
          </a:stretch>
        </p:blipFill>
        <p:spPr bwMode="auto">
          <a:xfrm>
            <a:off x="1547664" y="1196752"/>
            <a:ext cx="5112568" cy="71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2"/>
          <p:cNvSpPr>
            <a:spLocks noChangeShapeType="1"/>
          </p:cNvSpPr>
          <p:nvPr/>
        </p:nvSpPr>
        <p:spPr bwMode="auto">
          <a:xfrm rot="5400000">
            <a:off x="40752" y="406933"/>
            <a:ext cx="817033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3"/>
          <p:cNvSpPr>
            <a:spLocks noChangeShapeType="1"/>
          </p:cNvSpPr>
          <p:nvPr/>
        </p:nvSpPr>
        <p:spPr bwMode="auto">
          <a:xfrm rot="5400000">
            <a:off x="270141" y="239453"/>
            <a:ext cx="480484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84648"/>
            <a:ext cx="8229600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marL="0" indent="0" algn="l" eaLnBrk="1" hangingPunct="1"/>
            <a:r>
              <a:rPr lang="en-US" altLang="zh-CN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sz="2800" b="1" dirty="0">
              <a:solidFill>
                <a:schemeClr val="bg1"/>
              </a:solidFill>
              <a:latin typeface="Cambria Math" panose="02040503050406030204" pitchFamily="18" charset="0"/>
              <a:ea typeface="+mn-ea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381642" y="836712"/>
          <a:ext cx="8380720" cy="537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-27384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2" y="908720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58116" y="5976202"/>
            <a:ext cx="20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Asymmetry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3403" y="1124744"/>
            <a:ext cx="886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transverse single spin asymmetry  can be defined 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517" y="2091048"/>
            <a:ext cx="4359492" cy="126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椭圆 16"/>
          <p:cNvSpPr/>
          <p:nvPr/>
        </p:nvSpPr>
        <p:spPr>
          <a:xfrm>
            <a:off x="4124629" y="2122722"/>
            <a:ext cx="1502048" cy="1232416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887247" y="3644849"/>
            <a:ext cx="2038868" cy="461665"/>
          </a:xfrm>
          <a:prstGeom prst="rect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Spin-dependent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654501" y="2020276"/>
            <a:ext cx="1628370" cy="1425787"/>
          </a:xfrm>
          <a:prstGeom prst="ellipse">
            <a:avLst/>
          </a:prstGeom>
          <a:noFill/>
          <a:ln w="28575">
            <a:solidFill>
              <a:srgbClr val="55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58810" y="3644849"/>
            <a:ext cx="3649694" cy="461665"/>
          </a:xfrm>
          <a:prstGeom prst="rect">
            <a:avLst/>
          </a:prstGeom>
          <a:ln w="50800">
            <a:solidFill>
              <a:srgbClr val="5500FF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Spin-independent(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曲线连接符 22"/>
          <p:cNvCxnSpPr>
            <a:stCxn id="19" idx="4"/>
          </p:cNvCxnSpPr>
          <p:nvPr/>
        </p:nvCxnSpPr>
        <p:spPr>
          <a:xfrm rot="16200000" flipH="1">
            <a:off x="6933118" y="2981631"/>
            <a:ext cx="198786" cy="1127650"/>
          </a:xfrm>
          <a:prstGeom prst="curvedConnector3">
            <a:avLst>
              <a:gd name="adj1" fmla="val 50000"/>
            </a:avLst>
          </a:prstGeom>
          <a:ln w="53975">
            <a:solidFill>
              <a:srgbClr val="55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17" idx="4"/>
          </p:cNvCxnSpPr>
          <p:nvPr/>
        </p:nvCxnSpPr>
        <p:spPr>
          <a:xfrm rot="5400000">
            <a:off x="4402652" y="3171847"/>
            <a:ext cx="289711" cy="656293"/>
          </a:xfrm>
          <a:prstGeom prst="curvedConnector3">
            <a:avLst>
              <a:gd name="adj1" fmla="val 50000"/>
            </a:avLst>
          </a:prstGeom>
          <a:ln w="60325">
            <a:solidFill>
              <a:srgbClr val="1F4E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637352"/>
            <a:ext cx="6192075" cy="960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/>
          <a:srcRect r="5857" b="10243"/>
          <a:stretch>
            <a:fillRect/>
          </a:stretch>
        </p:blipFill>
        <p:spPr>
          <a:xfrm>
            <a:off x="3432586" y="4468548"/>
            <a:ext cx="5675918" cy="981153"/>
          </a:xfrm>
          <a:prstGeom prst="rect">
            <a:avLst/>
          </a:prstGeom>
        </p:spPr>
      </p:pic>
      <p:cxnSp>
        <p:nvCxnSpPr>
          <p:cNvPr id="26" name="曲线连接符 25"/>
          <p:cNvCxnSpPr/>
          <p:nvPr/>
        </p:nvCxnSpPr>
        <p:spPr>
          <a:xfrm rot="5400000">
            <a:off x="2389636" y="4502306"/>
            <a:ext cx="1455471" cy="749019"/>
          </a:xfrm>
          <a:prstGeom prst="curvedConnector3">
            <a:avLst>
              <a:gd name="adj1" fmla="val 50000"/>
            </a:avLst>
          </a:prstGeom>
          <a:ln w="60325">
            <a:solidFill>
              <a:srgbClr val="1F4E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/>
          <p:nvPr/>
        </p:nvCxnSpPr>
        <p:spPr>
          <a:xfrm rot="5400000">
            <a:off x="6862886" y="4558739"/>
            <a:ext cx="550189" cy="5262"/>
          </a:xfrm>
          <a:prstGeom prst="curvedConnector3">
            <a:avLst>
              <a:gd name="adj1" fmla="val 50000"/>
            </a:avLst>
          </a:prstGeom>
          <a:ln w="53975">
            <a:solidFill>
              <a:srgbClr val="55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pic>
        <p:nvPicPr>
          <p:cNvPr id="22" name="Picture 1" descr="C:\Users\Administrator\AppData\Roaming\Tencent\Users\181738\QQ\WinTemp\RichOle\F1RSBOV1(NNFJN}NAK8BPQE.png"/>
          <p:cNvPicPr>
            <a:picLocks noChangeAspect="1" noChangeArrowheads="1"/>
          </p:cNvPicPr>
          <p:nvPr/>
        </p:nvPicPr>
        <p:blipFill>
          <a:blip r:embed="rId8" cstate="print"/>
          <a:srcRect l="4805" t="2536" r="3719" b="59869"/>
          <a:stretch>
            <a:fillRect/>
          </a:stretch>
        </p:blipFill>
        <p:spPr bwMode="auto">
          <a:xfrm>
            <a:off x="64300" y="1628800"/>
            <a:ext cx="285151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-27384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02999"/>
            <a:ext cx="7704856" cy="901524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335" y="1381979"/>
            <a:ext cx="886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Spin-dependent structure function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332989"/>
            <a:ext cx="5973405" cy="87410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899593" y="4389109"/>
            <a:ext cx="7920879" cy="1084912"/>
          </a:xfrm>
          <a:prstGeom prst="rect">
            <a:avLst/>
          </a:prstGeom>
          <a:ln w="50800">
            <a:solidFill>
              <a:srgbClr val="5500FF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TMDs  </a:t>
            </a:r>
            <a:r>
              <a:rPr lang="en-US" altLang="zh-CN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follows the same evolution equation in the </a:t>
            </a:r>
            <a:r>
              <a:rPr lang="en-US" altLang="zh-CN" sz="2200" dirty="0" err="1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perturbative</a:t>
            </a:r>
            <a:r>
              <a:rPr lang="en-US" altLang="zh-CN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region.</a:t>
            </a:r>
          </a:p>
          <a:p>
            <a:r>
              <a:rPr lang="en-US" altLang="zh-CN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evolution  for               can </a:t>
            </a:r>
            <a:r>
              <a:rPr lang="en-US" altLang="zh-CN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 written in </a:t>
            </a:r>
            <a:r>
              <a:rPr lang="en-US" altLang="zh-CN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similar form.</a:t>
            </a:r>
          </a:p>
          <a:p>
            <a:endParaRPr lang="zh-CN" altLang="en-US" sz="22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曲线连接符 28"/>
          <p:cNvCxnSpPr/>
          <p:nvPr/>
        </p:nvCxnSpPr>
        <p:spPr>
          <a:xfrm rot="10800000" flipV="1">
            <a:off x="5220072" y="2492896"/>
            <a:ext cx="1224138" cy="864096"/>
          </a:xfrm>
          <a:prstGeom prst="curvedConnector3">
            <a:avLst>
              <a:gd name="adj1" fmla="val 50000"/>
            </a:avLst>
          </a:prstGeom>
          <a:ln w="53975">
            <a:solidFill>
              <a:srgbClr val="55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1" name="Picture 1" descr="C:\Users\Administrator\AppData\Roaming\Tencent\Users\181738\QQ\WinTemp\RichOle\AZECHV5EFDN@0DT93UI})Z5.png"/>
          <p:cNvPicPr>
            <a:picLocks noChangeAspect="1" noChangeArrowheads="1"/>
          </p:cNvPicPr>
          <p:nvPr/>
        </p:nvPicPr>
        <p:blipFill>
          <a:blip r:embed="rId6" cstate="print"/>
          <a:srcRect t="18333"/>
          <a:stretch>
            <a:fillRect/>
          </a:stretch>
        </p:blipFill>
        <p:spPr bwMode="auto">
          <a:xfrm>
            <a:off x="3160127" y="4725144"/>
            <a:ext cx="763801" cy="504056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37247"/>
            <a:ext cx="3960439" cy="7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32240" y="3335313"/>
            <a:ext cx="204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function in b-space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858" y="5805264"/>
            <a:ext cx="39327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Echevarria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Idilbi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Kang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and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Vitev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14’</a:t>
            </a:r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1" descr="C:\Users\Administrator\AppData\Roaming\Tencent\Users\181738\QQ\WinTemp\RichOle\O~JLC8Z`F}WFN32(4TJUT7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756976"/>
            <a:ext cx="1008112" cy="434389"/>
          </a:xfrm>
          <a:prstGeom prst="rect">
            <a:avLst/>
          </a:prstGeom>
          <a:noFill/>
        </p:spPr>
      </p:pic>
      <p:pic>
        <p:nvPicPr>
          <p:cNvPr id="40962" name="Picture 2" descr="C:\Users\Administrator\AppData\Roaming\Tencent\Users\181738\QQ\WinTemp\RichOle\%2]`T`3`KQ]V)P24L70ZE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9479" y="2756976"/>
            <a:ext cx="992361" cy="456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895651" y="27445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=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-27384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04250" y="5829267"/>
            <a:ext cx="21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form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factor for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function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36" name="文本框 11"/>
          <p:cNvSpPr txBox="1"/>
          <p:nvPr/>
        </p:nvSpPr>
        <p:spPr>
          <a:xfrm>
            <a:off x="130335" y="1381979"/>
            <a:ext cx="886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for 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 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has the same form as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PDF</a:t>
            </a:r>
          </a:p>
        </p:txBody>
      </p:sp>
      <p:sp>
        <p:nvSpPr>
          <p:cNvPr id="40" name="文本框 11"/>
          <p:cNvSpPr txBox="1"/>
          <p:nvPr/>
        </p:nvSpPr>
        <p:spPr>
          <a:xfrm>
            <a:off x="130335" y="2084851"/>
            <a:ext cx="886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Nonperturbative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form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factor for 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 </a:t>
            </a:r>
            <a:endParaRPr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092646"/>
            <a:ext cx="4176464" cy="11525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3" y="4389188"/>
            <a:ext cx="4392491" cy="581025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4788025" y="2559873"/>
            <a:ext cx="407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Echevarria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Idilbi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Kang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and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Vitev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14’</a:t>
            </a:r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26" t="12676" r="42591" b="14085"/>
          <a:stretch>
            <a:fillRect/>
          </a:stretch>
        </p:blipFill>
        <p:spPr bwMode="auto">
          <a:xfrm>
            <a:off x="539552" y="1412776"/>
            <a:ext cx="576064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3" name="Picture 1" descr="C:\Users\Administrator\AppData\Roaming\Tencent\Users\181738\QQ\WinTemp\RichOle\R@N}42%VR1EGAX}WZM3Z531.png"/>
          <p:cNvPicPr>
            <a:picLocks noChangeAspect="1" noChangeArrowheads="1"/>
          </p:cNvPicPr>
          <p:nvPr/>
        </p:nvPicPr>
        <p:blipFill>
          <a:blip r:embed="rId7" cstate="print"/>
          <a:srcRect r="74074" b="10001"/>
          <a:stretch>
            <a:fillRect/>
          </a:stretch>
        </p:blipFill>
        <p:spPr bwMode="auto">
          <a:xfrm>
            <a:off x="1763688" y="5157272"/>
            <a:ext cx="1008112" cy="647992"/>
          </a:xfrm>
          <a:prstGeom prst="rect">
            <a:avLst/>
          </a:prstGeom>
          <a:noFill/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pic>
        <p:nvPicPr>
          <p:cNvPr id="23" name="Picture 1" descr="C:\Users\Administrator\AppData\Roaming\Tencent\Users\181738\QQ\WinTemp\RichOle\R@N}42%VR1EGAX}WZM3Z531.png"/>
          <p:cNvPicPr>
            <a:picLocks noChangeAspect="1" noChangeArrowheads="1"/>
          </p:cNvPicPr>
          <p:nvPr/>
        </p:nvPicPr>
        <p:blipFill>
          <a:blip r:embed="rId7" cstate="print"/>
          <a:srcRect l="64815" b="9990"/>
          <a:stretch>
            <a:fillRect/>
          </a:stretch>
        </p:blipFill>
        <p:spPr bwMode="auto">
          <a:xfrm>
            <a:off x="2843808" y="5157192"/>
            <a:ext cx="1368152" cy="648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65171" y="-27384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7" y="235097"/>
            <a:ext cx="439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Introduction--Motivation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65171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"/>
          <p:cNvSpPr txBox="1"/>
          <p:nvPr/>
        </p:nvSpPr>
        <p:spPr>
          <a:xfrm>
            <a:off x="-36512" y="1556792"/>
            <a:ext cx="90977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of the sign change of the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Sivers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/Boer-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Mulders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is a fundamental quest in QCD dynamics. Recent measurement by COMPASS provides some hint on this sign change.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Precise measurement and extraction of the proton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Sivers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/Boer-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Mulders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and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Boer-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Mulders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function.</a:t>
            </a:r>
          </a:p>
          <a:p>
            <a:pPr marL="342900" indent="-342900">
              <a:buClr>
                <a:srgbClr val="0070C0"/>
              </a:buClr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angular distributions in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-induced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Drell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-Yan may shed light on the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perturbative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nonperturbative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origins of the Lam-Tung violation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important to acquire the differential cross-section of the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unpolarized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with high accuracy,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it always appears in the denominator of various asymmetries and angular coefficients.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-3359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611735"/>
            <a:ext cx="6912768" cy="115252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494882" y="2640947"/>
            <a:ext cx="1670210" cy="1069340"/>
          </a:xfrm>
          <a:prstGeom prst="ellipse">
            <a:avLst/>
          </a:prstGeom>
          <a:noFill/>
          <a:ln w="28575">
            <a:solidFill>
              <a:srgbClr val="55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71600" y="4125286"/>
            <a:ext cx="4320480" cy="807913"/>
          </a:xfrm>
          <a:prstGeom prst="rect">
            <a:avLst/>
          </a:prstGeom>
          <a:ln w="50800">
            <a:solidFill>
              <a:srgbClr val="5500FF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Qiu-Sterman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matrix element                  </a:t>
            </a:r>
            <a:endParaRPr lang="en-US" altLang="zh-CN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is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most relevant one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4" name="曲线连接符 13"/>
          <p:cNvCxnSpPr>
            <a:stCxn id="9" idx="4"/>
            <a:endCxn id="13" idx="0"/>
          </p:cNvCxnSpPr>
          <p:nvPr/>
        </p:nvCxnSpPr>
        <p:spPr>
          <a:xfrm rot="5400000">
            <a:off x="4523415" y="2318713"/>
            <a:ext cx="414999" cy="3198147"/>
          </a:xfrm>
          <a:prstGeom prst="curvedConnector3">
            <a:avLst>
              <a:gd name="adj1" fmla="val 50000"/>
            </a:avLst>
          </a:prstGeom>
          <a:ln w="53975">
            <a:solidFill>
              <a:srgbClr val="55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59" y="4211686"/>
            <a:ext cx="1008113" cy="4654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310718"/>
            <a:ext cx="7200800" cy="1190625"/>
          </a:xfrm>
          <a:prstGeom prst="rect">
            <a:avLst/>
          </a:prstGeom>
        </p:spPr>
      </p:pic>
      <p:sp>
        <p:nvSpPr>
          <p:cNvPr id="1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23" name="文本框 11"/>
          <p:cNvSpPr txBox="1"/>
          <p:nvPr/>
        </p:nvSpPr>
        <p:spPr>
          <a:xfrm>
            <a:off x="-97902" y="1219846"/>
            <a:ext cx="9062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In the small b region, the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function can be also expressed as the convolution of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perturbatively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calculable hard coefficients and the corresponding collinear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twist-3 correlation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functions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endParaRPr lang="en-US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0369" y="6213309"/>
            <a:ext cx="21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small 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region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6865" name="Picture 1" descr="C:\Users\Administrator\AppData\Roaming\Tencent\Users\181738\QQ\WinTemp\RichOle\{}TO[F]%XPOO$M%PE]S(34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5" y="4389107"/>
            <a:ext cx="3384377" cy="624000"/>
          </a:xfrm>
          <a:prstGeom prst="rect">
            <a:avLst/>
          </a:prstGeom>
          <a:noFill/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r="3809" b="-332"/>
          <a:stretch>
            <a:fillRect/>
          </a:stretch>
        </p:blipFill>
        <p:spPr>
          <a:xfrm>
            <a:off x="611560" y="2180863"/>
            <a:ext cx="7272808" cy="10321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86626"/>
            <a:ext cx="8848371" cy="115062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78428" y="1525936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Evolution of 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function in the b space</a:t>
            </a:r>
          </a:p>
        </p:txBody>
      </p:sp>
      <p:sp>
        <p:nvSpPr>
          <p:cNvPr id="19" name="文本框 11"/>
          <p:cNvSpPr txBox="1"/>
          <p:nvPr/>
        </p:nvSpPr>
        <p:spPr>
          <a:xfrm>
            <a:off x="206599" y="3621021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function in the transverse momentum space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0369" y="6213309"/>
            <a:ext cx="21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function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1604797"/>
            <a:ext cx="5904657" cy="1077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 r="900"/>
          <a:stretch>
            <a:fillRect/>
          </a:stretch>
        </p:blipFill>
        <p:spPr>
          <a:xfrm>
            <a:off x="316257" y="5397331"/>
            <a:ext cx="8216183" cy="100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178428" y="1220755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The spin-dependent differential cross section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0369" y="6213309"/>
            <a:ext cx="21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Spin-dependent 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文本框 11"/>
          <p:cNvSpPr txBox="1"/>
          <p:nvPr/>
        </p:nvSpPr>
        <p:spPr>
          <a:xfrm>
            <a:off x="107505" y="4623712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 adopt the C-coefficient up to NLO</a:t>
            </a:r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0075" y="4487441"/>
            <a:ext cx="2290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Kang,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xiao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Yuan, 11’  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Sun, Yuan 13’</a:t>
            </a:r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2769" name="Picture 1" descr="C:\Users\Administrator\AppData\Roaming\Tencent\Users\181738\QQ\WinTemp\RichOle\0KAU{NV~TE_ZUBPB{CX$UM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8081" y="2709107"/>
            <a:ext cx="5872311" cy="1680000"/>
          </a:xfrm>
          <a:prstGeom prst="rect">
            <a:avLst/>
          </a:prstGeom>
          <a:noFill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-36512" y="-22507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45782" y="1300482"/>
            <a:ext cx="382809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buClr>
                <a:srgbClr val="445437"/>
              </a:buClr>
            </a:pP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479642"/>
            <a:ext cx="7560840" cy="113474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195736" y="2721610"/>
            <a:ext cx="216025" cy="707391"/>
          </a:xfrm>
          <a:prstGeom prst="ellipse">
            <a:avLst/>
          </a:prstGeom>
          <a:noFill/>
          <a:ln w="28575">
            <a:solidFill>
              <a:srgbClr val="55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50855" y="4250197"/>
            <a:ext cx="2490309" cy="530915"/>
          </a:xfrm>
          <a:prstGeom prst="rect">
            <a:avLst/>
          </a:prstGeom>
          <a:ln w="50800">
            <a:solidFill>
              <a:srgbClr val="5500FF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fontAlgn="auto">
              <a:lnSpc>
                <a:spcPct val="150000"/>
              </a:lnSpc>
              <a:buClr>
                <a:srgbClr val="445437"/>
              </a:buClr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scale 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dependence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曲线连接符 5"/>
          <p:cNvCxnSpPr>
            <a:stCxn id="4" idx="4"/>
            <a:endCxn id="13" idx="0"/>
          </p:cNvCxnSpPr>
          <p:nvPr/>
        </p:nvCxnSpPr>
        <p:spPr>
          <a:xfrm rot="5400000">
            <a:off x="1589282" y="3535730"/>
            <a:ext cx="821196" cy="607739"/>
          </a:xfrm>
          <a:prstGeom prst="curvedConnector3">
            <a:avLst>
              <a:gd name="adj1" fmla="val 50000"/>
            </a:avLst>
          </a:prstGeom>
          <a:ln w="53975">
            <a:solidFill>
              <a:srgbClr val="55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大括号 9"/>
          <p:cNvSpPr/>
          <p:nvPr/>
        </p:nvSpPr>
        <p:spPr>
          <a:xfrm>
            <a:off x="2868674" y="4169677"/>
            <a:ext cx="642939" cy="966471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724276" y="3918459"/>
            <a:ext cx="525780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Set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1:the same as that of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PDF</a:t>
            </a:r>
            <a:endParaRPr lang="zh-CN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40628" y="4677140"/>
            <a:ext cx="525780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Set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2:adopt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approximate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evolution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kernel </a:t>
            </a:r>
          </a:p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from homogenous terms  in the exact solution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3" y="5445224"/>
            <a:ext cx="3456384" cy="960000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49387" y="1796821"/>
            <a:ext cx="42918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Echevarria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Idilbi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Kang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and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Vitev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14’</a:t>
            </a:r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文本框 11"/>
          <p:cNvSpPr txBox="1"/>
          <p:nvPr/>
        </p:nvSpPr>
        <p:spPr>
          <a:xfrm>
            <a:off x="111640" y="1316765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Parameterization</a:t>
            </a:r>
            <a:r>
              <a:rPr lang="zh-CN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of 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Qiu-Sterman</a:t>
            </a:r>
            <a:r>
              <a:rPr lang="zh-CN" alt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function (EIKV14)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0369" y="6443732"/>
            <a:ext cx="219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Qiu-Sterman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曲线连接符 26"/>
          <p:cNvCxnSpPr/>
          <p:nvPr/>
        </p:nvCxnSpPr>
        <p:spPr>
          <a:xfrm rot="16200000" flipV="1">
            <a:off x="6924262" y="3477005"/>
            <a:ext cx="768085" cy="288032"/>
          </a:xfrm>
          <a:prstGeom prst="curvedConnector3">
            <a:avLst>
              <a:gd name="adj1" fmla="val 50000"/>
            </a:avLst>
          </a:prstGeom>
          <a:ln w="53975">
            <a:solidFill>
              <a:srgbClr val="55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9028" y="5589240"/>
            <a:ext cx="4367428" cy="864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-36512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87" y="2132856"/>
            <a:ext cx="3521394" cy="3266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0123" y="2204864"/>
            <a:ext cx="3598546" cy="322707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91989" y="1348101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TMD evolution of 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 --Set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5" y="5637244"/>
            <a:ext cx="3897114" cy="888099"/>
          </a:xfrm>
          <a:prstGeom prst="rect">
            <a:avLst/>
          </a:prstGeom>
        </p:spPr>
      </p:pic>
      <p:sp>
        <p:nvSpPr>
          <p:cNvPr id="18" name="文本框 4"/>
          <p:cNvSpPr txBox="1"/>
          <p:nvPr/>
        </p:nvSpPr>
        <p:spPr>
          <a:xfrm>
            <a:off x="5292082" y="6021290"/>
            <a:ext cx="292567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Wang, ZL, PRD 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97, </a:t>
            </a: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054005 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(2018)</a:t>
            </a:r>
            <a:endParaRPr lang="en-US" altLang="zh-CN" sz="15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865" y="2279653"/>
            <a:ext cx="3507106" cy="3390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2494" y="2445227"/>
            <a:ext cx="3804284" cy="32880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92082" y="6021290"/>
            <a:ext cx="3096342" cy="34624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Wang, ZL, PRD 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97, </a:t>
            </a: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054005 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(2018)</a:t>
            </a:r>
            <a:endParaRPr lang="en-US" altLang="zh-CN" sz="15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91989" y="1348101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TMD evolution of 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 --Set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637245"/>
            <a:ext cx="4176463" cy="86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-22507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rcRect l="1862" r="5393" b="1150"/>
          <a:stretch>
            <a:fillRect/>
          </a:stretch>
        </p:blipFill>
        <p:spPr>
          <a:xfrm>
            <a:off x="2843809" y="2084851"/>
            <a:ext cx="6192688" cy="451250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 polarized process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91989" y="1220755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asymmetry with the COMPASS measurement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9" r="5772" b="6656"/>
          <a:stretch>
            <a:fillRect/>
          </a:stretch>
        </p:blipFill>
        <p:spPr bwMode="auto">
          <a:xfrm>
            <a:off x="35499" y="3813043"/>
            <a:ext cx="2952325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本框 4"/>
          <p:cNvSpPr txBox="1"/>
          <p:nvPr/>
        </p:nvSpPr>
        <p:spPr>
          <a:xfrm>
            <a:off x="5580114" y="1700810"/>
            <a:ext cx="292567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Wang, ZL, PRD 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97, </a:t>
            </a: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054005 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(2018)</a:t>
            </a:r>
            <a:endParaRPr lang="en-US" altLang="zh-CN" sz="15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2"/>
          <p:cNvSpPr>
            <a:spLocks noChangeShapeType="1"/>
          </p:cNvSpPr>
          <p:nvPr/>
        </p:nvSpPr>
        <p:spPr bwMode="auto">
          <a:xfrm rot="5400000">
            <a:off x="40752" y="406933"/>
            <a:ext cx="817033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3"/>
          <p:cNvSpPr>
            <a:spLocks noChangeShapeType="1"/>
          </p:cNvSpPr>
          <p:nvPr/>
        </p:nvSpPr>
        <p:spPr bwMode="auto">
          <a:xfrm rot="5400000">
            <a:off x="270141" y="239453"/>
            <a:ext cx="480484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84648"/>
            <a:ext cx="8229600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marL="0" indent="0" algn="l" eaLnBrk="1" hangingPunct="1"/>
            <a:r>
              <a:rPr lang="en-US" altLang="zh-CN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sz="2800" b="1" dirty="0">
              <a:solidFill>
                <a:schemeClr val="bg1"/>
              </a:solidFill>
              <a:latin typeface="Cambria Math" panose="02040503050406030204" pitchFamily="18" charset="0"/>
              <a:ea typeface="+mn-ea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381642" y="857232"/>
          <a:ext cx="8380720" cy="537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2" y="98072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1560" y="208770"/>
            <a:ext cx="655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cos2</a:t>
            </a:r>
            <a:r>
              <a:rPr lang="el-GR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asymmetry in pi-N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 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91989" y="1708140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zh-CN" altLang="en-US" sz="2000" dirty="0" smtClean="0"/>
          </a:p>
        </p:txBody>
      </p:sp>
      <p:pic>
        <p:nvPicPr>
          <p:cNvPr id="20" name="Picture 1" descr="C:\Users\Administrator\AppData\Roaming\Tencent\Users\181738\QQ\WinTemp\RichOle\F1RSBOV1(NNFJN}NAK8BPQE.png"/>
          <p:cNvPicPr>
            <a:picLocks noChangeAspect="1" noChangeArrowheads="1"/>
          </p:cNvPicPr>
          <p:nvPr/>
        </p:nvPicPr>
        <p:blipFill>
          <a:blip r:embed="rId4" cstate="print"/>
          <a:srcRect l="4805" t="42156" r="1501" b="3637"/>
          <a:stretch>
            <a:fillRect/>
          </a:stretch>
        </p:blipFill>
        <p:spPr bwMode="auto">
          <a:xfrm>
            <a:off x="5292080" y="2636912"/>
            <a:ext cx="3761960" cy="3343321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251520" y="2183953"/>
            <a:ext cx="525658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    </a:t>
            </a:r>
            <a:br>
              <a:rPr lang="en-US" altLang="zh-CN" dirty="0" smtClean="0"/>
            </a:br>
            <a:r>
              <a:rPr lang="en-US" altLang="zh-CN" dirty="0" smtClean="0"/>
              <a:t>  </a:t>
            </a:r>
            <a:br>
              <a:rPr lang="en-US" altLang="zh-CN" dirty="0" smtClean="0"/>
            </a:br>
            <a:r>
              <a:rPr lang="en-US" altLang="zh-CN" sz="2000" dirty="0" smtClean="0"/>
              <a:t>    </a:t>
            </a:r>
            <a:br>
              <a:rPr lang="en-US" altLang="zh-CN" sz="2000" dirty="0" smtClean="0"/>
            </a:br>
            <a:r>
              <a:rPr lang="en-US" altLang="zh-CN" sz="2000" dirty="0" smtClean="0"/>
              <a:t>• </a:t>
            </a: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“naive” </a:t>
            </a:r>
            <a:r>
              <a:rPr lang="en-US" altLang="zh-CN" sz="2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–Yan model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collinear</a:t>
            </a:r>
            <a:r>
              <a:rPr lang="en-US" altLang="zh-CN" sz="2000" dirty="0" smtClean="0"/>
              <a:t> (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dirty="0" smtClean="0"/>
              <a:t>=0)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pQCD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no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radative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processes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l-GR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λ=1, μ=ν=0 </a:t>
            </a:r>
            <a:endParaRPr lang="en-US" altLang="zh-CN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en-US" altLang="zh-CN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Intrinsic transverse motion + QCD effects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λ≠1, μ ≠ 0, ν ≠ 0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1–</a:t>
            </a: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2ν (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Lam-Tung)</a:t>
            </a:r>
          </a:p>
          <a:p>
            <a:r>
              <a:rPr lang="el-GR" altLang="zh-CN" dirty="0" smtClean="0"/>
              <a:t/>
            </a:r>
            <a:br>
              <a:rPr lang="el-GR" altLang="zh-CN" dirty="0" smtClean="0"/>
            </a:br>
            <a:r>
              <a:rPr lang="el-GR" altLang="zh-CN" dirty="0" smtClean="0"/>
              <a:t/>
            </a:r>
            <a:br>
              <a:rPr lang="el-GR" altLang="zh-CN" dirty="0" smtClean="0"/>
            </a:br>
            <a:r>
              <a:rPr lang="el-GR" altLang="zh-CN" dirty="0" smtClean="0"/>
              <a:t> </a:t>
            </a:r>
            <a:br>
              <a:rPr lang="el-GR" altLang="zh-CN" dirty="0" smtClean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3" y="1503741"/>
            <a:ext cx="6696745" cy="91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 l="74768" r="14155" b="-5487"/>
          <a:stretch>
            <a:fillRect/>
          </a:stretch>
        </p:blipFill>
        <p:spPr bwMode="auto">
          <a:xfrm>
            <a:off x="2939818" y="4941168"/>
            <a:ext cx="19202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1560" y="208770"/>
            <a:ext cx="655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cos2</a:t>
            </a:r>
            <a:r>
              <a:rPr lang="el-GR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asymmetry in pi-N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 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91989" y="1348100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zh-CN" altLang="en-US" sz="2000" dirty="0" smtClean="0"/>
          </a:p>
        </p:txBody>
      </p:sp>
      <p:sp>
        <p:nvSpPr>
          <p:cNvPr id="22" name="矩形 21"/>
          <p:cNvSpPr/>
          <p:nvPr/>
        </p:nvSpPr>
        <p:spPr>
          <a:xfrm>
            <a:off x="35497" y="912590"/>
            <a:ext cx="5256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dirty="0" smtClean="0"/>
              <a:t/>
            </a:r>
            <a:br>
              <a:rPr lang="el-GR" altLang="zh-CN" dirty="0" smtClean="0"/>
            </a:br>
            <a:r>
              <a:rPr lang="el-GR" altLang="zh-CN" dirty="0" smtClean="0"/>
              <a:t>•</a:t>
            </a:r>
            <a:r>
              <a:rPr lang="en-US" altLang="zh-CN" dirty="0" smtClean="0"/>
              <a:t> </a:t>
            </a:r>
            <a:r>
              <a:rPr lang="en-US" altLang="zh-CN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explanation for nonzero  </a:t>
            </a:r>
            <a:r>
              <a:rPr lang="el-GR" altLang="zh-CN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ν ≠ 0 </a:t>
            </a:r>
            <a:endParaRPr lang="en-US" altLang="zh-CN" b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non-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coplanarity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QCD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radiative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effects:      </a:t>
            </a:r>
          </a:p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l-GR" altLang="zh-CN" dirty="0" smtClean="0"/>
              <a:t/>
            </a:r>
            <a:br>
              <a:rPr lang="el-GR" altLang="zh-CN" dirty="0" smtClean="0"/>
            </a:br>
            <a:r>
              <a:rPr lang="el-GR" altLang="zh-CN" dirty="0" smtClean="0"/>
              <a:t> </a:t>
            </a:r>
            <a:br>
              <a:rPr lang="el-GR" altLang="zh-CN" dirty="0" smtClean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9068" t="898"/>
          <a:stretch>
            <a:fillRect/>
          </a:stretch>
        </p:blipFill>
        <p:spPr bwMode="auto">
          <a:xfrm>
            <a:off x="3779912" y="2267705"/>
            <a:ext cx="2316313" cy="27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4283970" y="562485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non-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coplanarity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70" y="1174064"/>
            <a:ext cx="3024336" cy="52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683568" y="2180863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PRD93, 114013 (2016)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040559" y="6444625"/>
            <a:ext cx="5508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Peng</a:t>
            </a:r>
            <a:r>
              <a:rPr lang="en-US" altLang="zh-CN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Chang, McClellan, </a:t>
            </a:r>
            <a:r>
              <a:rPr lang="en-US" altLang="zh-CN" sz="1600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Teryaev</a:t>
            </a:r>
            <a:r>
              <a:rPr lang="en-US" altLang="zh-CN" sz="16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PLB 758  384 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endParaRPr lang="zh-CN" altLang="en-US" sz="1600" dirty="0"/>
          </a:p>
        </p:txBody>
      </p:sp>
      <p:cxnSp>
        <p:nvCxnSpPr>
          <p:cNvPr id="25" name="曲线连接符 24"/>
          <p:cNvCxnSpPr/>
          <p:nvPr/>
        </p:nvCxnSpPr>
        <p:spPr>
          <a:xfrm rot="5400000" flipH="1" flipV="1">
            <a:off x="4584007" y="5097191"/>
            <a:ext cx="1056113" cy="216021"/>
          </a:xfrm>
          <a:prstGeom prst="curvedConnector3">
            <a:avLst>
              <a:gd name="adj1" fmla="val 50000"/>
            </a:avLst>
          </a:prstGeom>
          <a:ln w="28575">
            <a:solidFill>
              <a:srgbClr val="55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7" y="2564904"/>
            <a:ext cx="37679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椭圆 29"/>
          <p:cNvSpPr/>
          <p:nvPr/>
        </p:nvSpPr>
        <p:spPr>
          <a:xfrm>
            <a:off x="467544" y="3933056"/>
            <a:ext cx="1656185" cy="768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曲线连接符 30"/>
          <p:cNvCxnSpPr/>
          <p:nvPr/>
        </p:nvCxnSpPr>
        <p:spPr>
          <a:xfrm rot="5400000">
            <a:off x="707572" y="5085184"/>
            <a:ext cx="1248139" cy="432048"/>
          </a:xfrm>
          <a:prstGeom prst="curvedConnector3">
            <a:avLst>
              <a:gd name="adj1" fmla="val 50000"/>
            </a:avLst>
          </a:prstGeom>
          <a:ln w="28575">
            <a:solidFill>
              <a:srgbClr val="55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5499" y="6027385"/>
            <a:ext cx="42061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There might be some room for other effects</a:t>
            </a:r>
            <a:endParaRPr lang="zh-CN" altLang="en-US" sz="1700" dirty="0">
              <a:solidFill>
                <a:srgbClr val="0070C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70148" y="-27384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68" y="240241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(TMD)PDFs</a:t>
            </a:r>
            <a:endParaRPr lang="zh-CN" altLang="en-US" sz="22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"/>
          <p:cNvSpPr txBox="1"/>
          <p:nvPr/>
        </p:nvSpPr>
        <p:spPr>
          <a:xfrm>
            <a:off x="36512" y="13150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–Yan is powerful in probing 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partonic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structure of hadrons:  Parton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Distribution Functions(PDFs)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文本框 2"/>
              <p:cNvSpPr txBox="1"/>
              <p:nvPr/>
            </p:nvSpPr>
            <p:spPr>
              <a:xfrm>
                <a:off x="250504" y="1419622"/>
                <a:ext cx="8523872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0070C0"/>
                  </a:buClr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Leading twist: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describe the quark structure of hadrons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0070C0"/>
                  </a:buClr>
                  <a:buFont typeface="Wingdings" pitchFamily="2" charset="2"/>
                  <a:buChar char="Ø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Only have one longitudinal freedom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altLang="zh-CN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i.e.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quarks are perfectly collinear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0070C0"/>
                  </a:buClr>
                  <a:buFont typeface="Wingdings" pitchFamily="2" charset="2"/>
                  <a:buChar char="Ø"/>
                </a:pPr>
                <a:endParaRPr lang="zh-CN" altLang="en-US" dirty="0"/>
              </a:p>
            </p:txBody>
          </p:sp>
        </mc:Choice>
        <mc:Fallback>
          <p:sp>
            <p:nvSpPr>
              <p:cNvPr id="1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5" y="1892830"/>
                <a:ext cx="8523872" cy="190821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5"/>
          <p:cNvSpPr txBox="1"/>
          <p:nvPr/>
        </p:nvSpPr>
        <p:spPr>
          <a:xfrm>
            <a:off x="41595" y="3307631"/>
            <a:ext cx="8773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 Momentum Dependent(TMD) PDFs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1542" y="4066228"/>
            <a:ext cx="72408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Admit intrinsic </a:t>
            </a:r>
            <a:r>
              <a:rPr lang="en-US" altLang="zh-CN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parton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transverse momentum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Provide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3D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image of hadrons in momentum space</a:t>
            </a:r>
            <a:r>
              <a:rPr lang="en-US" altLang="zh-CN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 f 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x,</a:t>
            </a:r>
            <a:r>
              <a:rPr lang="en-US" altLang="zh-CN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Spin-orbit </a:t>
            </a:r>
            <a:r>
              <a:rPr lang="en-US" altLang="zh-CN" sz="2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correlation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1560" y="208770"/>
            <a:ext cx="6552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cos2</a:t>
            </a:r>
            <a:r>
              <a:rPr lang="el-GR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asymmetry in pi-N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 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91989" y="1348101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Cos2</a:t>
            </a:r>
            <a:r>
              <a:rPr lang="el-GR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asymmetry contributed by the Boer-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Mulders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functions</a:t>
            </a:r>
            <a:endParaRPr lang="zh-CN" altLang="en-US" sz="2000" dirty="0" smtClean="0"/>
          </a:p>
        </p:txBody>
      </p:sp>
      <p:pic>
        <p:nvPicPr>
          <p:cNvPr id="89089" name="Picture 1" descr="C:\Users\Administrator\AppData\Roaming\Tencent\Users\181738\QQ\WinTemp\RichOle\`FGM[R4`YUJ_BJJP(`Z1%@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084851"/>
            <a:ext cx="5616623" cy="1344000"/>
          </a:xfrm>
          <a:prstGeom prst="rect">
            <a:avLst/>
          </a:prstGeom>
          <a:noFill/>
        </p:spPr>
      </p:pic>
      <p:pic>
        <p:nvPicPr>
          <p:cNvPr id="89090" name="Picture 2" descr="C:\Users\Administrator\AppData\Roaming\Tencent\Users\181738\QQ\WinTemp\RichOle\2R9WB8KYW}XVZ5H%`EQ2ZP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5" y="5445224"/>
            <a:ext cx="2080000" cy="384000"/>
          </a:xfrm>
          <a:prstGeom prst="rect">
            <a:avLst/>
          </a:prstGeom>
          <a:noFill/>
        </p:spPr>
      </p:pic>
      <p:sp>
        <p:nvSpPr>
          <p:cNvPr id="18" name="文本框 11"/>
          <p:cNvSpPr txBox="1"/>
          <p:nvPr/>
        </p:nvSpPr>
        <p:spPr>
          <a:xfrm>
            <a:off x="179514" y="4773149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It might be measured through combination (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eliminate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pQCD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contribution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):</a:t>
            </a:r>
            <a:endParaRPr lang="zh-CN" altLang="en-US" sz="2000" dirty="0" smtClean="0"/>
          </a:p>
        </p:txBody>
      </p:sp>
      <p:pic>
        <p:nvPicPr>
          <p:cNvPr id="89091" name="Picture 3" descr="C:\Users\Administrator\AppData\Roaming\Tencent\Users\181738\QQ\WinTemp\RichOle\%S])%0QFB[DE}U`[REZMB_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596" y="3813117"/>
            <a:ext cx="6418651" cy="6720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6908910" y="1892829"/>
            <a:ext cx="104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Boer, 99’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118123" y="5967861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effect for Cos2</a:t>
            </a:r>
            <a:r>
              <a:rPr lang="el-GR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asymmetry has been studied by </a:t>
            </a:r>
            <a:r>
              <a:rPr lang="en-US" altLang="zh-CN" sz="2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Boer 01’</a:t>
            </a:r>
            <a:endParaRPr lang="zh-CN" alt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cos2</a:t>
            </a:r>
            <a:r>
              <a:rPr lang="el-GR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asymmetry in pi-N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 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91989" y="1348100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leading order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1137" name="Picture 1" descr="C:\Users\Administrator\AppData\Roaming\Tencent\Users\181738\QQ\WinTemp\RichOle\QF_9][4406_X]6H$]1KTDT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92829"/>
            <a:ext cx="3888432" cy="624000"/>
          </a:xfrm>
          <a:prstGeom prst="rect">
            <a:avLst/>
          </a:prstGeom>
          <a:noFill/>
        </p:spPr>
      </p:pic>
      <p:pic>
        <p:nvPicPr>
          <p:cNvPr id="91138" name="Picture 2" descr="C:\Users\Administrator\AppData\Roaming\Tencent\Users\181738\QQ\WinTemp\RichOle\%]G$IZ`]K4]9V$42B](QCE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429075"/>
            <a:ext cx="5472607" cy="672000"/>
          </a:xfrm>
          <a:prstGeom prst="rect">
            <a:avLst/>
          </a:prstGeom>
          <a:noFill/>
        </p:spPr>
      </p:pic>
      <p:pic>
        <p:nvPicPr>
          <p:cNvPr id="91139" name="Picture 3" descr="C:\Users\Administrator\AppData\Roaming\Tencent\Users\181738\QQ\WinTemp\RichOle\_PH3YX%_A00C@958GG7T]T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5" y="5205331"/>
            <a:ext cx="6192687" cy="1200000"/>
          </a:xfrm>
          <a:prstGeom prst="rect">
            <a:avLst/>
          </a:prstGeom>
          <a:noFill/>
        </p:spPr>
      </p:pic>
      <p:sp>
        <p:nvSpPr>
          <p:cNvPr id="18" name="文本框 11"/>
          <p:cNvSpPr txBox="1"/>
          <p:nvPr/>
        </p:nvSpPr>
        <p:spPr>
          <a:xfrm>
            <a:off x="81612" y="4295419"/>
            <a:ext cx="906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Assuming 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form factor associated with the Boer-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Mulders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 is the same as that for 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distribution,  </a:t>
            </a:r>
            <a:endParaRPr lang="zh-CN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文本框 11"/>
          <p:cNvSpPr txBox="1"/>
          <p:nvPr/>
        </p:nvSpPr>
        <p:spPr>
          <a:xfrm>
            <a:off x="35498" y="2756925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Chiral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-odd Twist-3 function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652123" y="5925280"/>
            <a:ext cx="3076355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Wang , Mao, ZL, EPJC78, 643 (2018)</a:t>
            </a:r>
            <a:endParaRPr lang="en-US" altLang="zh-CN" sz="15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55578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cos2</a:t>
            </a:r>
            <a:r>
              <a:rPr lang="el-GR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asymmetry in pi-N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 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91989" y="1348101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TMD evolution of the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Boer-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Mulders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8568952" cy="357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cos2</a:t>
            </a:r>
            <a:r>
              <a:rPr lang="el-GR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asymmetry in pi-N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 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文本框 11"/>
          <p:cNvSpPr txBox="1"/>
          <p:nvPr/>
        </p:nvSpPr>
        <p:spPr>
          <a:xfrm>
            <a:off x="91989" y="1220755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Numerator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3185" name="Picture 1" descr="C:\Users\Administrator\AppData\Roaming\Tencent\Users\181738\QQ\WinTemp\RichOle\NO4D6EXT2QVJAAU%N[OAP$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9202"/>
            <a:ext cx="9144000" cy="2352005"/>
          </a:xfrm>
          <a:prstGeom prst="rect">
            <a:avLst/>
          </a:prstGeom>
          <a:noFill/>
        </p:spPr>
      </p:pic>
      <p:pic>
        <p:nvPicPr>
          <p:cNvPr id="93186" name="Picture 2" descr="C:\Users\Administrator\AppData\Roaming\Tencent\Users\181738\QQ\WinTemp\RichOle\23C`~MZ~I7R0~12]8@RDY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772816"/>
            <a:ext cx="4392488" cy="906971"/>
          </a:xfrm>
          <a:prstGeom prst="rect">
            <a:avLst/>
          </a:prstGeom>
          <a:noFill/>
        </p:spPr>
      </p:pic>
      <p:pic>
        <p:nvPicPr>
          <p:cNvPr id="93187" name="Picture 3" descr="C:\Users\Administrator\AppData\Roaming\Tencent\Users\181738\QQ\WinTemp\RichOle\HXZTAIW{1N3N`IZ~ZC(LOKC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6" y="5637245"/>
            <a:ext cx="4032446" cy="672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361" name="Picture 1" descr="C:\Users\Administrator\AppData\Roaming\Tencent\Users\181738\QQ\WinTemp\RichOle\RQS@)_Z4~QSQEP912Y02VWR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32042" y="5598920"/>
            <a:ext cx="3816422" cy="71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364089" y="1220757"/>
            <a:ext cx="3077958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Wang , Mao, Lu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, </a:t>
            </a: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EPJC78, 643 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(2018)</a:t>
            </a:r>
            <a:endParaRPr lang="en-US" altLang="zh-CN" sz="15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7" y="235097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cos2</a:t>
            </a:r>
            <a:r>
              <a:rPr lang="el-GR" altLang="zh-CN" sz="28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asymmetry in pi-N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Drell</a:t>
            </a:r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-Yan  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91989" y="1167328"/>
            <a:ext cx="906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Boer-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Mulders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asymmetry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 COMPASS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772816"/>
            <a:ext cx="5832470" cy="497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5940153" y="2375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Boer-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Mulders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of the proton 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adopted from PRD81,034023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96136" y="41970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Bands correspond to the 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Uncertainty of the proton BM,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Which is not well </a:t>
            </a:r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contstrained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" t="3216" r="30173" b="35333"/>
          <a:stretch>
            <a:fillRect/>
          </a:stretch>
        </p:blipFill>
        <p:spPr bwMode="auto">
          <a:xfrm>
            <a:off x="0" y="1"/>
            <a:ext cx="9142140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7" y="235096"/>
            <a:ext cx="547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91989" y="1325081"/>
            <a:ext cx="88725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Sudakov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form factor for 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unpolairzed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TMD of 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is extracted for the 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first time from the E615 DY data within the TMD factorization incorporating  TMD evolution.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transvere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momentum spectrum of 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dilepton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agrees with the COMPASS measurement  at small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q_T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region, indicating that our approach can be used a first step  for precision study of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-nucleon DY.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asymmetry calculated from the TMD evolution formalism is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qualitatitvely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consistent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with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data  at COMPASS. Prediction on the cos2phi asymmetry from the Boer-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Mulders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 is also presented.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results might be improved  by including higher order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calcuatoin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of the hard coefficients , and with more flexible parameterization on 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nonperturbative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part.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framework applied here can be also extended to the study of the other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azimuthal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asymmetries in the </a:t>
            </a:r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pion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-nucleon DY.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en-US" altLang="zh-CN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endParaRPr lang="zh-CN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"/>
            <a:ext cx="2333625" cy="206084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3" t="3297" r="9944" b="-4410"/>
          <a:stretch>
            <a:fillRect/>
          </a:stretch>
        </p:blipFill>
        <p:spPr bwMode="auto">
          <a:xfrm rot="10800000">
            <a:off x="1763688" y="28725"/>
            <a:ext cx="7380313" cy="67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91884" y="2660915"/>
            <a:ext cx="426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THANK YOU!</a:t>
            </a:r>
            <a:endParaRPr lang="zh-CN" altLang="en-US" sz="4000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108520" y="0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7586" y="235096"/>
            <a:ext cx="532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</a:rPr>
              <a:t>Test of sign change at COMPASS</a:t>
            </a:r>
            <a:endParaRPr lang="zh-CN" altLang="en-US" sz="28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65171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0"/>
          <p:cNvSpPr txBox="1"/>
          <p:nvPr/>
        </p:nvSpPr>
        <p:spPr>
          <a:xfrm>
            <a:off x="5844065" y="1052736"/>
            <a:ext cx="304419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PRL119</a:t>
            </a:r>
            <a:r>
              <a:rPr lang="en-US" altLang="zh-CN" sz="15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, 112002 (2017</a:t>
            </a:r>
            <a:r>
              <a:rPr lang="en-US" altLang="zh-CN" sz="15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) </a:t>
            </a:r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zh-CN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556792"/>
            <a:ext cx="5832648" cy="38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1187624" y="5358115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DGLAP: </a:t>
            </a:r>
            <a:r>
              <a:rPr lang="en-US" altLang="zh-CN" dirty="0" err="1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Anselmino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n-US" altLang="zh-CN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Boglione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D’Alesio</a:t>
            </a:r>
            <a:r>
              <a:rPr lang="en-US" altLang="zh-CN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Murgia</a:t>
            </a:r>
            <a:r>
              <a:rPr lang="en-US" altLang="zh-CN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Prokudin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JHEP04,046</a:t>
            </a:r>
          </a:p>
          <a:p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TMD-1 : </a:t>
            </a:r>
            <a:r>
              <a:rPr lang="en-US" altLang="zh-CN" dirty="0" err="1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Echevarria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Idilbi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Kang, </a:t>
            </a:r>
            <a:r>
              <a:rPr lang="en-US" altLang="zh-CN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Vitev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PRD89,074013</a:t>
            </a:r>
          </a:p>
          <a:p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TMD-2 : Sun, Yuan, PRD88,114012</a:t>
            </a:r>
          </a:p>
          <a:p>
            <a:endParaRPr lang="en-US" altLang="zh-CN" dirty="0" smtClean="0">
              <a:solidFill>
                <a:schemeClr val="accent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b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  <a:b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endParaRPr lang="zh-CN" alt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70148" y="-27384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1" y="43075"/>
            <a:ext cx="6408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TMD-PDFs</a:t>
            </a:r>
            <a:endParaRPr lang="zh-CN" altLang="en-US" sz="22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36512" y="908720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112568" cy="556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49202" y="170081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Leading-twist</a:t>
            </a:r>
            <a:endParaRPr lang="zh-CN" altLang="en-US" sz="2400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08520" y="2123564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Unpolarized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08520" y="3212976"/>
            <a:ext cx="161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Longitudinally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polarized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36512" y="5014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Transversely</a:t>
            </a:r>
          </a:p>
          <a:p>
            <a:r>
              <a:rPr lang="en-US" altLang="zh-CN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polarized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1331639" y="2372883"/>
            <a:ext cx="64807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1331640" y="3621021"/>
            <a:ext cx="64807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1331640" y="5445224"/>
            <a:ext cx="64807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732239" y="3044958"/>
            <a:ext cx="241176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7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TMD-PDFs give the number density of </a:t>
            </a:r>
            <a:r>
              <a:rPr lang="en-US" altLang="zh-CN" sz="1700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partons</a:t>
            </a:r>
            <a:r>
              <a:rPr lang="en-US" altLang="zh-CN" sz="17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with their intrinsic motion and spin, inside a fast moving proton, with its spin. </a:t>
            </a:r>
            <a:endParaRPr lang="zh-CN" altLang="en-US" sz="1700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70148" y="-27384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70" y="240241"/>
            <a:ext cx="64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Spin-orbit correlation—— </a:t>
            </a:r>
            <a:r>
              <a:rPr lang="en-US" altLang="zh-CN" sz="2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T-odd TMDs</a:t>
            </a:r>
            <a:endParaRPr lang="zh-CN" altLang="en-US" sz="22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"/>
          <p:cNvSpPr txBox="1"/>
          <p:nvPr/>
        </p:nvSpPr>
        <p:spPr>
          <a:xfrm>
            <a:off x="36512" y="13150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Sivers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function: correlation between the transverse spin of the </a:t>
            </a:r>
            <a:r>
              <a:rPr lang="en-US" altLang="zh-CN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nucleon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parton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transverse momentum</a:t>
            </a:r>
          </a:p>
          <a:p>
            <a:pPr marL="342900" indent="-342900">
              <a:buClr>
                <a:srgbClr val="0070C0"/>
              </a:buClr>
            </a:pP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41595" y="1796821"/>
            <a:ext cx="8773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Boer-</a:t>
            </a:r>
            <a:r>
              <a:rPr lang="en-US" altLang="zh-CN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Mulders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function: correlation between the transverse spin of the </a:t>
            </a:r>
            <a:r>
              <a:rPr lang="en-US" altLang="zh-CN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quark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quark transverse momentum</a:t>
            </a:r>
          </a:p>
          <a:p>
            <a:pPr marL="342900" indent="-342900">
              <a:buClr>
                <a:srgbClr val="0070C0"/>
              </a:buClr>
            </a:pP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</a:t>
            </a:r>
            <a:endParaRPr lang="zh-CN" alt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6905" y="621330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PDF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3332989"/>
            <a:ext cx="5786338" cy="30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70148" y="-27384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70" y="240241"/>
            <a:ext cx="64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T-odd TMDs—— </a:t>
            </a:r>
            <a:r>
              <a:rPr lang="en-US" altLang="zh-CN" sz="2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Physical picture</a:t>
            </a:r>
            <a:endParaRPr lang="zh-CN" altLang="en-US" sz="22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" y="1085548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36905" y="621330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PDF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054" t="1048"/>
          <a:stretch>
            <a:fillRect/>
          </a:stretch>
        </p:blipFill>
        <p:spPr bwMode="auto">
          <a:xfrm>
            <a:off x="-36512" y="1340768"/>
            <a:ext cx="5112568" cy="22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30" y="3813045"/>
            <a:ext cx="5904654" cy="7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1" y="4581128"/>
            <a:ext cx="4248471" cy="63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301208"/>
            <a:ext cx="6048672" cy="6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l="3272" t="10728" r="-66" b="910"/>
          <a:stretch>
            <a:fillRect/>
          </a:stretch>
        </p:blipFill>
        <p:spPr bwMode="auto">
          <a:xfrm>
            <a:off x="1035968" y="5925277"/>
            <a:ext cx="4184104" cy="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5292081" y="1537046"/>
            <a:ext cx="385192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900" dirty="0" smtClean="0"/>
              <a:t>        or         </a:t>
            </a:r>
            <a:r>
              <a:rPr lang="en-US" altLang="zh-CN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&gt;0 : the quark prefers to move upwards if the proton is moving to the left and the proton/quark spin is pointing towards the observer.  </a:t>
            </a: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 r="3477" b="18932"/>
          <a:stretch>
            <a:fillRect/>
          </a:stretch>
        </p:blipFill>
        <p:spPr bwMode="auto">
          <a:xfrm>
            <a:off x="5295219" y="1412776"/>
            <a:ext cx="500917" cy="47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11" cstate="print"/>
          <a:srcRect r="63123" b="854"/>
          <a:stretch>
            <a:fillRect/>
          </a:stretch>
        </p:blipFill>
        <p:spPr bwMode="auto">
          <a:xfrm>
            <a:off x="6084168" y="1340768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1700808"/>
            <a:ext cx="248400" cy="28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3968" y="2924944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6743818" y="4437112"/>
            <a:ext cx="2364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Give rise to SSA or</a:t>
            </a:r>
          </a:p>
          <a:p>
            <a:r>
              <a:rPr lang="en-US" altLang="zh-CN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Azimuthal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asymmetry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70148" y="-27384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70141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70" y="240243"/>
            <a:ext cx="64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T-odd TMDs—— sign change</a:t>
            </a:r>
            <a:endParaRPr lang="zh-CN" altLang="en-US" sz="22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" y="908720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9"/>
          <p:cNvGrpSpPr/>
          <p:nvPr/>
        </p:nvGrpSpPr>
        <p:grpSpPr>
          <a:xfrm>
            <a:off x="141723" y="2357796"/>
            <a:ext cx="4501965" cy="2223332"/>
            <a:chOff x="229864" y="4120841"/>
            <a:chExt cx="4501966" cy="1667499"/>
          </a:xfrm>
        </p:grpSpPr>
        <p:sp>
          <p:nvSpPr>
            <p:cNvPr id="18" name="Rectangle 10"/>
            <p:cNvSpPr/>
            <p:nvPr/>
          </p:nvSpPr>
          <p:spPr>
            <a:xfrm>
              <a:off x="229864" y="4120842"/>
              <a:ext cx="4501966" cy="16674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1" descr="DIS.ep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9864" y="4120841"/>
              <a:ext cx="2362200" cy="16129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003958" y="4199449"/>
              <a:ext cx="165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DIS: Final-State </a:t>
              </a:r>
              <a:endParaRPr lang="en-US" dirty="0"/>
            </a:p>
          </p:txBody>
        </p:sp>
        <p:pic>
          <p:nvPicPr>
            <p:cNvPr id="24" name="Picture 13" descr="latex-image-1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15926" y="5378141"/>
              <a:ext cx="1890303" cy="355600"/>
            </a:xfrm>
            <a:prstGeom prst="rect">
              <a:avLst/>
            </a:prstGeom>
          </p:spPr>
        </p:pic>
      </p:grpSp>
      <p:grpSp>
        <p:nvGrpSpPr>
          <p:cNvPr id="25" name="Group 14"/>
          <p:cNvGrpSpPr/>
          <p:nvPr/>
        </p:nvGrpSpPr>
        <p:grpSpPr>
          <a:xfrm>
            <a:off x="4786294" y="2342710"/>
            <a:ext cx="4357706" cy="2223331"/>
            <a:chOff x="4874436" y="4120841"/>
            <a:chExt cx="4357705" cy="1667498"/>
          </a:xfrm>
        </p:grpSpPr>
        <p:sp>
          <p:nvSpPr>
            <p:cNvPr id="26" name="Rectangle 15"/>
            <p:cNvSpPr/>
            <p:nvPr/>
          </p:nvSpPr>
          <p:spPr>
            <a:xfrm>
              <a:off x="4874436" y="4120841"/>
              <a:ext cx="4357705" cy="16674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6" descr="DY.ep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4436" y="4476441"/>
              <a:ext cx="2349500" cy="12573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24437" y="4168664"/>
              <a:ext cx="17325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DY: Initial-State </a:t>
              </a:r>
              <a:endParaRPr lang="en-US" dirty="0"/>
            </a:p>
          </p:txBody>
        </p:sp>
        <p:pic>
          <p:nvPicPr>
            <p:cNvPr id="29" name="Picture 18" descr="latex-image-1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0919" y="5403541"/>
              <a:ext cx="1991221" cy="330200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611562" y="980728"/>
            <a:ext cx="68407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Universality: TMDs 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might not be universal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when probed through different hard scattering processes ---- an important property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8" y="4677139"/>
            <a:ext cx="4320478" cy="135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815120" y="5189130"/>
            <a:ext cx="2615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 time-reversal</a:t>
            </a:r>
            <a:endParaRPr lang="zh-CN" altLang="en-US" sz="22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16" r="30173" b="35333"/>
          <a:stretch>
            <a:fillRect/>
          </a:stretch>
        </p:blipFill>
        <p:spPr bwMode="auto">
          <a:xfrm>
            <a:off x="-65309" y="-27384"/>
            <a:ext cx="9250661" cy="69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接连接符 15"/>
          <p:cNvSpPr>
            <a:spLocks noChangeShapeType="1"/>
          </p:cNvSpPr>
          <p:nvPr/>
        </p:nvSpPr>
        <p:spPr bwMode="auto">
          <a:xfrm rot="5400000">
            <a:off x="40750" y="406933"/>
            <a:ext cx="817033" cy="317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16"/>
          <p:cNvSpPr>
            <a:spLocks noChangeShapeType="1"/>
          </p:cNvSpPr>
          <p:nvPr/>
        </p:nvSpPr>
        <p:spPr bwMode="auto">
          <a:xfrm rot="5400000">
            <a:off x="298518" y="239450"/>
            <a:ext cx="480484" cy="15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1" y="240241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TMD evolution</a:t>
            </a:r>
            <a:endParaRPr lang="zh-CN" altLang="en-US" sz="22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-36511" y="1028733"/>
            <a:ext cx="781236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36905" y="621330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TMD</a:t>
            </a:r>
            <a:endParaRPr lang="zh-CN" altLang="en-US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Rectangle 39"/>
          <p:cNvSpPr/>
          <p:nvPr/>
        </p:nvSpPr>
        <p:spPr>
          <a:xfrm>
            <a:off x="5868144" y="4581128"/>
            <a:ext cx="3065458" cy="22082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38"/>
          <p:cNvSpPr/>
          <p:nvPr/>
        </p:nvSpPr>
        <p:spPr>
          <a:xfrm>
            <a:off x="35496" y="4617526"/>
            <a:ext cx="2771801" cy="1979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85060" y="7086707"/>
            <a:ext cx="990601" cy="486833"/>
          </a:xfrm>
        </p:spPr>
        <p:txBody>
          <a:bodyPr/>
          <a:lstStyle/>
          <a:p>
            <a:fld id="{4AD73320-B7C5-2046-BB1A-66D7C60C4B11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2" name="Group 10"/>
          <p:cNvGrpSpPr/>
          <p:nvPr/>
        </p:nvGrpSpPr>
        <p:grpSpPr>
          <a:xfrm>
            <a:off x="65578" y="1316765"/>
            <a:ext cx="3138269" cy="2939591"/>
            <a:chOff x="831982" y="2865043"/>
            <a:chExt cx="3249125" cy="2545823"/>
          </a:xfrm>
        </p:grpSpPr>
        <p:sp>
          <p:nvSpPr>
            <p:cNvPr id="23" name="Rectangle 18"/>
            <p:cNvSpPr/>
            <p:nvPr/>
          </p:nvSpPr>
          <p:spPr>
            <a:xfrm>
              <a:off x="831982" y="2865043"/>
              <a:ext cx="3064819" cy="254582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19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58849" y="3322367"/>
              <a:ext cx="1250916" cy="3175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416685" y="2899833"/>
              <a:ext cx="1972129" cy="34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666666"/>
                  </a:solidFill>
                </a:rPr>
                <a:t>Collinear PDFs</a:t>
              </a:r>
              <a:endParaRPr lang="en-US" sz="2000" dirty="0">
                <a:solidFill>
                  <a:srgbClr val="66666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1982" y="3578600"/>
              <a:ext cx="3249125" cy="143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1600" dirty="0" smtClean="0">
                <a:solidFill>
                  <a:srgbClr val="666666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rgbClr val="666666"/>
                  </a:solidFill>
                </a:rPr>
                <a:t>DGLAP evolution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1600" dirty="0" smtClean="0">
                <a:solidFill>
                  <a:srgbClr val="666666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 err="1" smtClean="0">
                  <a:solidFill>
                    <a:srgbClr val="666666"/>
                  </a:solidFill>
                </a:rPr>
                <a:t>Resum</a:t>
              </a:r>
              <a:endParaRPr lang="en-US" dirty="0" smtClean="0">
                <a:solidFill>
                  <a:srgbClr val="666666"/>
                </a:solidFill>
              </a:endParaRPr>
            </a:p>
            <a:p>
              <a:endParaRPr lang="en-US" sz="1600" dirty="0" smtClean="0">
                <a:solidFill>
                  <a:srgbClr val="666666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rgbClr val="666666"/>
                  </a:solidFill>
                </a:rPr>
                <a:t>Kernel: purely </a:t>
              </a:r>
              <a:r>
                <a:rPr lang="en-US" dirty="0" err="1" smtClean="0">
                  <a:solidFill>
                    <a:srgbClr val="0000FF"/>
                  </a:solidFill>
                </a:rPr>
                <a:t>perturbative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Group 11"/>
          <p:cNvGrpSpPr>
            <a:grpSpLocks noChangeAspect="1"/>
          </p:cNvGrpSpPr>
          <p:nvPr/>
        </p:nvGrpSpPr>
        <p:grpSpPr>
          <a:xfrm>
            <a:off x="683568" y="4869160"/>
            <a:ext cx="1836710" cy="1729681"/>
            <a:chOff x="686053" y="5551742"/>
            <a:chExt cx="1404619" cy="1204994"/>
          </a:xfrm>
        </p:grpSpPr>
        <p:pic>
          <p:nvPicPr>
            <p:cNvPr id="28" name="Picture 13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6094" y="5551742"/>
              <a:ext cx="764539" cy="222250"/>
            </a:xfrm>
            <a:prstGeom prst="rect">
              <a:avLst/>
            </a:prstGeom>
          </p:spPr>
        </p:pic>
        <p:pic>
          <p:nvPicPr>
            <p:cNvPr id="29" name="Picture 14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1644" y="6525596"/>
              <a:ext cx="808989" cy="231140"/>
            </a:xfrm>
            <a:prstGeom prst="rect">
              <a:avLst/>
            </a:prstGeom>
          </p:spPr>
        </p:pic>
        <p:pic>
          <p:nvPicPr>
            <p:cNvPr id="30" name="Picture 15" descr="latex-image-1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6053" y="6015589"/>
              <a:ext cx="1404619" cy="266700"/>
            </a:xfrm>
            <a:prstGeom prst="rect">
              <a:avLst/>
            </a:prstGeom>
          </p:spPr>
        </p:pic>
        <p:cxnSp>
          <p:nvCxnSpPr>
            <p:cNvPr id="31" name="Straight Arrow Connector 16"/>
            <p:cNvCxnSpPr/>
            <p:nvPr/>
          </p:nvCxnSpPr>
          <p:spPr>
            <a:xfrm>
              <a:off x="1388364" y="5808782"/>
              <a:ext cx="3351" cy="274320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17"/>
            <p:cNvCxnSpPr/>
            <p:nvPr/>
          </p:nvCxnSpPr>
          <p:spPr>
            <a:xfrm>
              <a:off x="1380845" y="6298924"/>
              <a:ext cx="3351" cy="274320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12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910793"/>
            <a:ext cx="1584176" cy="374191"/>
          </a:xfrm>
          <a:prstGeom prst="rect">
            <a:avLst/>
          </a:prstGeom>
        </p:spPr>
      </p:pic>
      <p:grpSp>
        <p:nvGrpSpPr>
          <p:cNvPr id="34" name="Group 24"/>
          <p:cNvGrpSpPr>
            <a:grpSpLocks noChangeAspect="1"/>
          </p:cNvGrpSpPr>
          <p:nvPr/>
        </p:nvGrpSpPr>
        <p:grpSpPr>
          <a:xfrm>
            <a:off x="6464776" y="4869160"/>
            <a:ext cx="2211679" cy="1632181"/>
            <a:chOff x="7251633" y="5551742"/>
            <a:chExt cx="2177602" cy="1385743"/>
          </a:xfrm>
        </p:grpSpPr>
        <p:pic>
          <p:nvPicPr>
            <p:cNvPr id="35" name="Picture 27" descr="latex-image-1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7352" y="6671674"/>
              <a:ext cx="1318830" cy="265811"/>
            </a:xfrm>
            <a:prstGeom prst="rect">
              <a:avLst/>
            </a:prstGeom>
          </p:spPr>
        </p:pic>
        <p:pic>
          <p:nvPicPr>
            <p:cNvPr id="36" name="Picture 28" descr="latex-image-1.pd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9466" y="5551742"/>
              <a:ext cx="1288159" cy="255587"/>
            </a:xfrm>
            <a:prstGeom prst="rect">
              <a:avLst/>
            </a:prstGeom>
          </p:spPr>
        </p:pic>
        <p:pic>
          <p:nvPicPr>
            <p:cNvPr id="37" name="Picture 29" descr="latex-image-1.pd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51633" y="6085166"/>
              <a:ext cx="2177602" cy="306705"/>
            </a:xfrm>
            <a:prstGeom prst="rect">
              <a:avLst/>
            </a:prstGeom>
          </p:spPr>
        </p:pic>
        <p:cxnSp>
          <p:nvCxnSpPr>
            <p:cNvPr id="38" name="Straight Arrow Connector 30"/>
            <p:cNvCxnSpPr/>
            <p:nvPr/>
          </p:nvCxnSpPr>
          <p:spPr>
            <a:xfrm>
              <a:off x="8297903" y="6393113"/>
              <a:ext cx="3854" cy="31546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1"/>
            <p:cNvCxnSpPr/>
            <p:nvPr/>
          </p:nvCxnSpPr>
          <p:spPr>
            <a:xfrm>
              <a:off x="8276163" y="5811562"/>
              <a:ext cx="3854" cy="31546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7"/>
          <p:cNvGrpSpPr/>
          <p:nvPr/>
        </p:nvGrpSpPr>
        <p:grpSpPr>
          <a:xfrm>
            <a:off x="5796135" y="1268760"/>
            <a:ext cx="3252440" cy="3168353"/>
            <a:chOff x="5852717" y="1923555"/>
            <a:chExt cx="3344347" cy="2813439"/>
          </a:xfrm>
        </p:grpSpPr>
        <p:grpSp>
          <p:nvGrpSpPr>
            <p:cNvPr id="41" name="Group 23"/>
            <p:cNvGrpSpPr/>
            <p:nvPr/>
          </p:nvGrpSpPr>
          <p:grpSpPr>
            <a:xfrm>
              <a:off x="5852717" y="1923555"/>
              <a:ext cx="3343730" cy="2813439"/>
              <a:chOff x="5592757" y="2808075"/>
              <a:chExt cx="3343730" cy="2813439"/>
            </a:xfrm>
          </p:grpSpPr>
          <p:sp>
            <p:nvSpPr>
              <p:cNvPr id="44" name="Rectangle 32"/>
              <p:cNvSpPr/>
              <p:nvPr/>
            </p:nvSpPr>
            <p:spPr>
              <a:xfrm>
                <a:off x="5592757" y="2808075"/>
                <a:ext cx="3326760" cy="281343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33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661397" y="3127784"/>
                <a:ext cx="1466034" cy="313255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6335271" y="2808075"/>
                <a:ext cx="1972131" cy="35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666666"/>
                    </a:solidFill>
                  </a:rPr>
                  <a:t>TMDs</a:t>
                </a:r>
                <a:endParaRPr lang="en-US" sz="2000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92757" y="3234352"/>
                <a:ext cx="3343730" cy="2049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dirty="0" smtClean="0">
                  <a:solidFill>
                    <a:srgbClr val="666666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rgbClr val="666666"/>
                    </a:solidFill>
                  </a:rPr>
                  <a:t>Collins-</a:t>
                </a:r>
                <a:r>
                  <a:rPr lang="en-US" dirty="0" err="1" smtClean="0">
                    <a:solidFill>
                      <a:srgbClr val="666666"/>
                    </a:solidFill>
                  </a:rPr>
                  <a:t>Soper</a:t>
                </a:r>
                <a:r>
                  <a:rPr lang="en-US" dirty="0" smtClean="0">
                    <a:solidFill>
                      <a:srgbClr val="666666"/>
                    </a:solidFill>
                  </a:rPr>
                  <a:t>/rapidity evolution equation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dirty="0" smtClean="0">
                  <a:solidFill>
                    <a:srgbClr val="666666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err="1" smtClean="0">
                    <a:solidFill>
                      <a:srgbClr val="666666"/>
                    </a:solidFill>
                  </a:rPr>
                  <a:t>Resum</a:t>
                </a:r>
                <a:endParaRPr lang="en-US" dirty="0" smtClean="0">
                  <a:solidFill>
                    <a:srgbClr val="666666"/>
                  </a:solidFill>
                </a:endParaRPr>
              </a:p>
              <a:p>
                <a:endParaRPr lang="en-US" dirty="0" smtClean="0">
                  <a:solidFill>
                    <a:srgbClr val="666666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rgbClr val="666666"/>
                    </a:solidFill>
                  </a:rPr>
                  <a:t>Kernel: can be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non-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perturbative</a:t>
                </a:r>
                <a:r>
                  <a:rPr lang="en-US" dirty="0" smtClean="0">
                    <a:solidFill>
                      <a:srgbClr val="666666"/>
                    </a:solidFill>
                  </a:rPr>
                  <a:t> when </a:t>
                </a:r>
                <a:endParaRPr lang="en-US" dirty="0">
                  <a:solidFill>
                    <a:srgbClr val="666666"/>
                  </a:solidFill>
                </a:endParaRPr>
              </a:p>
            </p:txBody>
          </p:sp>
        </p:grpSp>
        <p:pic>
          <p:nvPicPr>
            <p:cNvPr id="42" name="Picture 25" descr="latex-image-1.pd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48043" y="4131092"/>
              <a:ext cx="1049021" cy="222250"/>
            </a:xfrm>
            <a:prstGeom prst="rect">
              <a:avLst/>
            </a:prstGeom>
          </p:spPr>
        </p:pic>
        <p:pic>
          <p:nvPicPr>
            <p:cNvPr id="43" name="Picture 26" descr="latex-image-1.pd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44148" y="3301190"/>
              <a:ext cx="1918367" cy="348793"/>
            </a:xfrm>
            <a:prstGeom prst="rect">
              <a:avLst/>
            </a:prstGeom>
          </p:spPr>
        </p:pic>
      </p:grpSp>
      <p:pic>
        <p:nvPicPr>
          <p:cNvPr id="48" name="Picture 36" descr="zoom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660747"/>
            <a:ext cx="2160240" cy="2248307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771800" y="4389107"/>
            <a:ext cx="3096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Just like collinear PDFs, TMDs also depend on the scale of the probe = evolution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3"/>
            <a:ext cx="1187625" cy="105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1827</Words>
  <Application>Microsoft Office PowerPoint</Application>
  <PresentationFormat>全屏显示(4:3)</PresentationFormat>
  <Paragraphs>331</Paragraphs>
  <Slides>47</Slides>
  <Notes>36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Office 主题​​</vt:lpstr>
      <vt:lpstr>幻灯片 1</vt:lpstr>
      <vt:lpstr>OUTLINE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OUTLINE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OUTLINE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OUTLINE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Company>Newyq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xiaoyu wang</dc:creator>
  <cp:lastModifiedBy>Administrator</cp:lastModifiedBy>
  <cp:revision>1330</cp:revision>
  <cp:lastPrinted>2018-06-17T09:18:00Z</cp:lastPrinted>
  <dcterms:created xsi:type="dcterms:W3CDTF">2016-09-19T07:49:00Z</dcterms:created>
  <dcterms:modified xsi:type="dcterms:W3CDTF">2018-11-28T01:22:37Z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