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0E704-EF3F-46F9-8A4D-0E17AAB431D3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9750-76E6-497D-BB76-41E2B67A61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171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261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78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046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077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6637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6156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9202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9102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586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8882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A455-E285-48C0-8007-639053EDFD98}" type="datetimeFigureOut">
              <a:rPr lang="ko-KR" altLang="en-US" smtClean="0"/>
              <a:pPr/>
              <a:t>2016-11-11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0C2D-8E30-4968-AC8B-3420FB3006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1676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848872" cy="3168352"/>
          </a:xfrm>
        </p:spPr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9</a:t>
            </a:r>
            <a:r>
              <a:rPr lang="en-US" altLang="ko-KR" b="1" baseline="30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th</a:t>
            </a:r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Taiwan String Workshop</a:t>
            </a:r>
          </a:p>
          <a:p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November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11-13 , 2016 </a:t>
            </a:r>
          </a:p>
          <a:p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National </a:t>
            </a:r>
            <a:r>
              <a:rPr lang="en-US" altLang="ko-KR" sz="2000" dirty="0" err="1" smtClean="0">
                <a:solidFill>
                  <a:schemeClr val="tx2">
                    <a:lumMod val="75000"/>
                  </a:schemeClr>
                </a:solidFill>
              </a:rPr>
              <a:t>Tsing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2000" dirty="0" err="1" smtClean="0">
                <a:solidFill>
                  <a:schemeClr val="tx2">
                    <a:lumMod val="75000"/>
                  </a:schemeClr>
                </a:solidFill>
              </a:rPr>
              <a:t>Hua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 University,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lang="en-US" altLang="ko-KR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Hsinchu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Taiwan </a:t>
            </a:r>
          </a:p>
          <a:p>
            <a:endParaRPr lang="en-US" altLang="ko-KR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ko-KR" sz="2200" b="1" dirty="0" smtClean="0">
                <a:solidFill>
                  <a:schemeClr val="tx2">
                    <a:lumMod val="75000"/>
                  </a:schemeClr>
                </a:solidFill>
              </a:rPr>
              <a:t>Kyung </a:t>
            </a:r>
            <a:r>
              <a:rPr lang="en-US" altLang="ko-KR" sz="2200" b="1" dirty="0" err="1" smtClean="0">
                <a:solidFill>
                  <a:schemeClr val="tx2">
                    <a:lumMod val="75000"/>
                  </a:schemeClr>
                </a:solidFill>
              </a:rPr>
              <a:t>Kiu</a:t>
            </a:r>
            <a:r>
              <a:rPr lang="en-US" altLang="ko-KR" sz="2200" b="1" dirty="0" smtClean="0">
                <a:solidFill>
                  <a:schemeClr val="tx2">
                    <a:lumMod val="75000"/>
                  </a:schemeClr>
                </a:solidFill>
              </a:rPr>
              <a:t> Kim (</a:t>
            </a:r>
            <a:r>
              <a:rPr lang="en-US" altLang="ko-KR" sz="2200" b="1" dirty="0" err="1" smtClean="0">
                <a:solidFill>
                  <a:schemeClr val="tx2">
                    <a:lumMod val="75000"/>
                  </a:schemeClr>
                </a:solidFill>
              </a:rPr>
              <a:t>Yonsei</a:t>
            </a:r>
            <a:r>
              <a:rPr lang="en-US" altLang="ko-KR" sz="2200" b="1" dirty="0" smtClean="0">
                <a:solidFill>
                  <a:schemeClr val="tx2">
                    <a:lumMod val="75000"/>
                  </a:schemeClr>
                </a:solidFill>
              </a:rPr>
              <a:t> Univ.)</a:t>
            </a:r>
          </a:p>
          <a:p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In collaboration with</a:t>
            </a:r>
          </a:p>
          <a:p>
            <a:r>
              <a:rPr lang="en-US" altLang="ko-KR" sz="2200" b="1" dirty="0" err="1">
                <a:solidFill>
                  <a:schemeClr val="tx2">
                    <a:lumMod val="75000"/>
                  </a:schemeClr>
                </a:solidFill>
              </a:rPr>
              <a:t>Byoungjoon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2200" b="1" dirty="0" err="1" smtClean="0">
                <a:solidFill>
                  <a:schemeClr val="tx2">
                    <a:lumMod val="75000"/>
                  </a:schemeClr>
                </a:solidFill>
              </a:rPr>
              <a:t>Ahn</a:t>
            </a:r>
            <a:r>
              <a:rPr lang="en-US" altLang="ko-KR" sz="2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altLang="ko-KR" sz="2200" b="1" dirty="0" err="1">
                <a:solidFill>
                  <a:schemeClr val="tx2">
                    <a:lumMod val="75000"/>
                  </a:schemeClr>
                </a:solidFill>
              </a:rPr>
              <a:t>Seungjoon</a:t>
            </a:r>
            <a:r>
              <a:rPr lang="en-US" altLang="ko-KR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2200" b="1" dirty="0" smtClean="0">
                <a:solidFill>
                  <a:schemeClr val="tx2">
                    <a:lumMod val="75000"/>
                  </a:schemeClr>
                </a:solidFill>
              </a:rPr>
              <a:t>Hyun, Sang-A Park and Sang-</a:t>
            </a:r>
            <a:r>
              <a:rPr lang="en-US" altLang="ko-KR" sz="2200" b="1" dirty="0" err="1" smtClean="0">
                <a:solidFill>
                  <a:schemeClr val="tx2">
                    <a:lumMod val="75000"/>
                  </a:schemeClr>
                </a:solidFill>
              </a:rPr>
              <a:t>Heon</a:t>
            </a:r>
            <a:r>
              <a:rPr lang="en-US" altLang="ko-KR" sz="2200" b="1" dirty="0" smtClean="0">
                <a:solidFill>
                  <a:schemeClr val="tx2">
                    <a:lumMod val="75000"/>
                  </a:schemeClr>
                </a:solidFill>
              </a:rPr>
              <a:t> Yi (</a:t>
            </a:r>
            <a:r>
              <a:rPr lang="en-US" altLang="ko-KR" sz="2200" b="1" dirty="0" err="1" smtClean="0">
                <a:solidFill>
                  <a:schemeClr val="tx2">
                    <a:lumMod val="75000"/>
                  </a:schemeClr>
                </a:solidFill>
              </a:rPr>
              <a:t>Yonsei</a:t>
            </a:r>
            <a:r>
              <a:rPr lang="en-US" altLang="ko-KR" sz="2200" b="1" dirty="0" smtClean="0">
                <a:solidFill>
                  <a:schemeClr val="tx2">
                    <a:lumMod val="75000"/>
                  </a:schemeClr>
                </a:solidFill>
              </a:rPr>
              <a:t> Univ.)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/>
              <a:t>A rotating hairy BH in AdS_3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3315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This equation admits a general solution.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By ingoing boundary condition at the horizon z=0,  C_1 = 0. </a:t>
            </a:r>
          </a:p>
          <a:p>
            <a:r>
              <a:rPr lang="en-US" altLang="ko-KR" sz="2000" dirty="0" err="1" smtClean="0"/>
              <a:t>Futhermore</a:t>
            </a:r>
            <a:r>
              <a:rPr lang="en-US" altLang="ko-KR" sz="2000" dirty="0" smtClean="0"/>
              <a:t>, we may think the boundary condition at z=1, the boundary of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 space?</a:t>
            </a:r>
          </a:p>
          <a:p>
            <a:r>
              <a:rPr lang="en-US" altLang="ko-KR" sz="2000" dirty="0" smtClean="0"/>
              <a:t>For convenience, we take the mass square as  -8/9.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This is a solution of a linear equation, so overall size can be absorbed by a scaling. Let us choose the ratio of A and B as</a:t>
            </a:r>
          </a:p>
          <a:p>
            <a:endParaRPr lang="ko-KR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88157"/>
            <a:ext cx="6624736" cy="120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49891"/>
            <a:ext cx="2448272" cy="3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805264"/>
            <a:ext cx="21526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805264"/>
            <a:ext cx="2660941" cy="62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3264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Frequencies satisfying the boundary conditions are as follows: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Angular velocity, Angular momentum, Temperature and Mass</a:t>
            </a:r>
            <a:endParaRPr lang="ko-KR" altLang="en-US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5"/>
            <a:ext cx="4968552" cy="27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53926"/>
            <a:ext cx="3240360" cy="261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822" y="4077072"/>
            <a:ext cx="449965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6105" y="3068960"/>
            <a:ext cx="5286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Real Phase diagram ?</a:t>
            </a:r>
          </a:p>
          <a:p>
            <a:r>
              <a:rPr lang="en-US" altLang="ko-KR" sz="2000" dirty="0" smtClean="0"/>
              <a:t>If it is true,</a:t>
            </a:r>
          </a:p>
          <a:p>
            <a:pPr>
              <a:buNone/>
            </a:pPr>
            <a:r>
              <a:rPr lang="en-US" altLang="ko-KR" sz="2000" dirty="0" smtClean="0"/>
              <a:t>    there should be a phase transition</a:t>
            </a:r>
            <a:br>
              <a:rPr lang="en-US" altLang="ko-KR" sz="2000" dirty="0" smtClean="0"/>
            </a:br>
            <a:r>
              <a:rPr lang="en-US" altLang="ko-KR" sz="2000" dirty="0" smtClean="0"/>
              <a:t>between a BTZ and a Hairy BH.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In low temperature and Small Angular momentum, a rotating BTZ BH could change to a hairy BH.   </a:t>
            </a:r>
          </a:p>
          <a:p>
            <a:endParaRPr lang="ko-KR" alt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6632"/>
            <a:ext cx="3816424" cy="32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6432348" cy="175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In order to conclude the existence of this phase transition, we have to compare the free energies of the both solutions.</a:t>
            </a:r>
          </a:p>
          <a:p>
            <a:r>
              <a:rPr lang="en-US" altLang="ko-KR" sz="2000" dirty="0" smtClean="0"/>
              <a:t>The phase transition in the micro-canonical ensemble was studied in the paper by </a:t>
            </a:r>
            <a:r>
              <a:rPr lang="en-US" altLang="ko-KR" sz="2000" dirty="0" err="1" smtClean="0"/>
              <a:t>Iizuka</a:t>
            </a:r>
            <a:r>
              <a:rPr lang="en-US" altLang="ko-KR" sz="2000" dirty="0" smtClean="0"/>
              <a:t> et al. </a:t>
            </a:r>
          </a:p>
          <a:p>
            <a:r>
              <a:rPr lang="en-US" altLang="ko-KR" sz="2000" dirty="0" smtClean="0"/>
              <a:t>We will try to understand the phase transition in other ensemble by comparing Euclidean on-shell action. This ensemble is a kind of the grand canonical ensemble where the angular velocity plays a role of a chemical potential.</a:t>
            </a:r>
          </a:p>
          <a:p>
            <a:r>
              <a:rPr lang="en-US" altLang="ko-KR" sz="2000" dirty="0" smtClean="0"/>
              <a:t>This can be well understood through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/CFT.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 hairy BH </a:t>
            </a:r>
            <a:br>
              <a:rPr lang="en-US" altLang="ko-KR" dirty="0" smtClean="0"/>
            </a:br>
            <a:r>
              <a:rPr lang="en-US" altLang="ko-KR" dirty="0" smtClean="0"/>
              <a:t>in the boundary point of 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Before calculating the on-shell action, let us explain how this transition can be depicted through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/CFT correspondence. </a:t>
            </a:r>
          </a:p>
          <a:p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/CFT can be expressed by following equivalence of two partition functions.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In some limit( large N with fixed coupling or classical gravity limit )</a:t>
            </a:r>
            <a:br>
              <a:rPr lang="en-US" altLang="ko-KR" sz="2000" dirty="0" smtClean="0"/>
            </a:br>
            <a:r>
              <a:rPr lang="en-US" altLang="ko-KR" sz="2000" dirty="0" smtClean="0"/>
              <a:t>This equivalence changes into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Indentifying the both sources or the boundary conditions is important.  </a:t>
            </a:r>
            <a:endParaRPr lang="ko-KR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65301"/>
            <a:ext cx="3019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2533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Usually the source is taken as a non-</a:t>
            </a:r>
            <a:r>
              <a:rPr lang="en-US" altLang="ko-KR" sz="2000" dirty="0" err="1" smtClean="0"/>
              <a:t>normalizable</a:t>
            </a:r>
            <a:r>
              <a:rPr lang="en-US" altLang="ko-KR" sz="2000" dirty="0" smtClean="0"/>
              <a:t> mode in the gravity theory and also a source of an operator(</a:t>
            </a:r>
            <a:r>
              <a:rPr lang="en-US" altLang="ko-KR" sz="2000" dirty="0" err="1" smtClean="0"/>
              <a:t>Chiral</a:t>
            </a:r>
            <a:r>
              <a:rPr lang="en-US" altLang="ko-KR" sz="2000" dirty="0" smtClean="0"/>
              <a:t> primary) in the dual CFT.</a:t>
            </a:r>
          </a:p>
          <a:p>
            <a:r>
              <a:rPr lang="en-US" altLang="ko-KR" sz="2000" dirty="0" smtClean="0"/>
              <a:t>In this model, we have two bulk fields.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Each field has non-</a:t>
            </a:r>
            <a:r>
              <a:rPr lang="en-US" altLang="ko-KR" sz="2000" dirty="0" err="1" smtClean="0"/>
              <a:t>normalizable</a:t>
            </a:r>
            <a:r>
              <a:rPr lang="en-US" altLang="ko-KR" sz="2000" dirty="0" smtClean="0"/>
              <a:t> mode.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source in the field theory can be identified with the non-</a:t>
            </a:r>
            <a:r>
              <a:rPr lang="en-US" altLang="ko-KR" sz="2000" dirty="0" err="1" smtClean="0"/>
              <a:t>normalizable</a:t>
            </a:r>
            <a:r>
              <a:rPr lang="en-US" altLang="ko-KR" sz="2000" dirty="0" smtClean="0"/>
              <a:t> modes of the bulk fields.</a:t>
            </a:r>
            <a:endParaRPr lang="ko-KR" alt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6610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38808"/>
            <a:ext cx="5904656" cy="130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6570" y="6165304"/>
            <a:ext cx="2495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These sources denote the metric and a source of a scalar operator in the dual field theory..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They appear in the field theory side.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VEV of operators are given by </a:t>
            </a:r>
            <a:endParaRPr lang="ko-KR" altLang="en-US" sz="2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74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501008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97152"/>
            <a:ext cx="4181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AdS_3 is dual to a CFT in R X S^1 .</a:t>
            </a:r>
          </a:p>
          <a:p>
            <a:r>
              <a:rPr lang="en-US" altLang="ko-KR" sz="2000" dirty="0" smtClean="0"/>
              <a:t>In our case under consideration, the scalar doesn’t have any non-</a:t>
            </a:r>
            <a:r>
              <a:rPr lang="en-US" altLang="ko-KR" sz="2000" dirty="0" err="1" smtClean="0"/>
              <a:t>normalizable</a:t>
            </a:r>
            <a:r>
              <a:rPr lang="en-US" altLang="ko-KR" sz="2000" dirty="0" smtClean="0"/>
              <a:t> mode in the bulk. </a:t>
            </a:r>
            <a:endParaRPr lang="ko-KR" alt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312368" cy="155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68080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both modes are </a:t>
            </a:r>
            <a:r>
              <a:rPr lang="en-US" altLang="ko-KR" sz="2000" dirty="0" err="1" smtClean="0"/>
              <a:t>normalizable</a:t>
            </a:r>
            <a:r>
              <a:rPr lang="en-US" altLang="ko-KR" sz="2000" dirty="0" smtClean="0"/>
              <a:t> because we consider following BC.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One can interpret this BC through </a:t>
            </a:r>
            <a:r>
              <a:rPr lang="en-US" altLang="ko-KR" sz="2000" dirty="0" err="1" smtClean="0"/>
              <a:t>AdS</a:t>
            </a:r>
            <a:r>
              <a:rPr lang="en-US" altLang="ko-KR" sz="2000" dirty="0" smtClean="0"/>
              <a:t>/CFT dictionary.</a:t>
            </a:r>
          </a:p>
          <a:p>
            <a:r>
              <a:rPr lang="en-US" altLang="ko-KR" sz="2000" dirty="0" smtClean="0"/>
              <a:t>Multi-trace deformation !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In the large N limit, a nontrivial effect remains in the gravity theory.</a:t>
            </a:r>
          </a:p>
          <a:p>
            <a:endParaRPr lang="ko-KR" alt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1988840"/>
            <a:ext cx="31838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49187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301208"/>
            <a:ext cx="41692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Boundary physical quantities for the rotating BTZ ;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Thermodynamic relation</a:t>
            </a:r>
            <a:endParaRPr lang="ko-KR" altLang="en-US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05648"/>
            <a:ext cx="3096344" cy="15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21088"/>
            <a:ext cx="3929261" cy="7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</a:p>
          <a:p>
            <a:r>
              <a:rPr lang="en-US" altLang="ko-KR" dirty="0" smtClean="0"/>
              <a:t>The</a:t>
            </a:r>
            <a:r>
              <a:rPr lang="en-US" altLang="ko-KR" dirty="0" smtClean="0"/>
              <a:t> </a:t>
            </a:r>
            <a:r>
              <a:rPr lang="en-US" altLang="ko-KR" dirty="0" smtClean="0"/>
              <a:t>hairy BH in the bulk point of view</a:t>
            </a:r>
          </a:p>
          <a:p>
            <a:r>
              <a:rPr lang="en-US" altLang="ko-KR" dirty="0" smtClean="0"/>
              <a:t>The</a:t>
            </a:r>
            <a:r>
              <a:rPr lang="en-US" altLang="ko-KR" dirty="0" smtClean="0"/>
              <a:t> </a:t>
            </a:r>
            <a:r>
              <a:rPr lang="en-US" altLang="ko-KR" dirty="0" smtClean="0"/>
              <a:t>hairy BH in the boundary point of view</a:t>
            </a:r>
          </a:p>
          <a:p>
            <a:r>
              <a:rPr lang="en-US" altLang="ko-KR" dirty="0" smtClean="0"/>
              <a:t>On-shell action</a:t>
            </a:r>
          </a:p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17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We would like to compute the on-shell action for the hairy BH and compare it to the on-shell action of the BTZ at the same angular momentum and temperature</a:t>
            </a:r>
            <a:endParaRPr lang="ko-KR" alt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588618" cy="29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In </a:t>
            </a:r>
            <a:r>
              <a:rPr lang="en-US" altLang="ko-KR" sz="2000" dirty="0" err="1" smtClean="0"/>
              <a:t>Iizuka</a:t>
            </a:r>
            <a:r>
              <a:rPr lang="en-US" altLang="ko-KR" sz="2000" dirty="0" smtClean="0"/>
              <a:t> et al, they found a </a:t>
            </a:r>
            <a:r>
              <a:rPr lang="en-US" altLang="ko-KR" sz="2000" dirty="0" err="1" smtClean="0"/>
              <a:t>perturbative</a:t>
            </a:r>
            <a:r>
              <a:rPr lang="en-US" altLang="ko-KR" sz="2000" dirty="0" smtClean="0"/>
              <a:t> solution up to </a:t>
            </a:r>
            <a:r>
              <a:rPr lang="el-GR" altLang="ko-KR" sz="2000" dirty="0" smtClean="0"/>
              <a:t>ε</a:t>
            </a:r>
            <a:r>
              <a:rPr lang="en-US" altLang="ko-KR" sz="2000" dirty="0" smtClean="0"/>
              <a:t>^4 to see the phase transition.</a:t>
            </a:r>
          </a:p>
          <a:p>
            <a:r>
              <a:rPr lang="en-US" altLang="ko-KR" sz="2000" dirty="0" smtClean="0"/>
              <a:t>We will consider the solution up to </a:t>
            </a:r>
            <a:r>
              <a:rPr lang="el-GR" altLang="ko-KR" sz="2000" dirty="0" smtClean="0"/>
              <a:t>ε</a:t>
            </a:r>
            <a:r>
              <a:rPr lang="en-US" altLang="ko-KR" sz="2000" dirty="0" smtClean="0"/>
              <a:t>^2 to get the on-shell action.</a:t>
            </a:r>
          </a:p>
          <a:p>
            <a:r>
              <a:rPr lang="en-US" altLang="ko-KR" sz="2000" dirty="0" smtClean="0"/>
              <a:t>Let us start with the following metric </a:t>
            </a:r>
            <a:r>
              <a:rPr lang="en-US" altLang="ko-KR" sz="2000" dirty="0" err="1" smtClean="0"/>
              <a:t>ansatz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Then the </a:t>
            </a:r>
            <a:r>
              <a:rPr lang="en-US" altLang="ko-KR" sz="2000" dirty="0" err="1" smtClean="0"/>
              <a:t>perturbative</a:t>
            </a:r>
            <a:r>
              <a:rPr lang="en-US" altLang="ko-KR" sz="2000" dirty="0" smtClean="0"/>
              <a:t> metric and scalar field are given in the following form.</a:t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Where the coordinate y is given by</a:t>
            </a:r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886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7112"/>
            <a:ext cx="6705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445224"/>
            <a:ext cx="4486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Up to </a:t>
            </a:r>
            <a:r>
              <a:rPr lang="el-GR" altLang="ko-KR" sz="2000" dirty="0" smtClean="0"/>
              <a:t>ε</a:t>
            </a:r>
            <a:r>
              <a:rPr lang="en-US" altLang="ko-KR" sz="2000" dirty="0" smtClean="0"/>
              <a:t>^2 we have an analytic expression</a:t>
            </a:r>
            <a:endParaRPr lang="ko-KR" altLang="en-US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687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89040"/>
            <a:ext cx="4680520" cy="49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132856"/>
            <a:ext cx="188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132856"/>
            <a:ext cx="47063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996952"/>
            <a:ext cx="5982047" cy="74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322213"/>
            <a:ext cx="3600400" cy="241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On-shell action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General expansion including counter term</a:t>
            </a:r>
          </a:p>
          <a:p>
            <a:r>
              <a:rPr lang="en-US" altLang="ko-KR" sz="2000" dirty="0" smtClean="0"/>
              <a:t>Let us start with a general action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Expand the fields</a:t>
            </a:r>
            <a:endParaRPr lang="ko-KR" altLang="en-US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4680520" cy="64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6408712" cy="77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82543"/>
            <a:ext cx="3024336" cy="55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81128"/>
            <a:ext cx="2520280" cy="93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By using the </a:t>
            </a:r>
            <a:r>
              <a:rPr lang="en-US" altLang="ko-KR" sz="2000" dirty="0" err="1" smtClean="0"/>
              <a:t>perturbative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eoms</a:t>
            </a:r>
            <a:r>
              <a:rPr lang="en-US" altLang="ko-KR" sz="2000" dirty="0" smtClean="0"/>
              <a:t>, the on-shell action is given in the following form :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Back to our case</a:t>
            </a:r>
            <a:endParaRPr lang="ko-KR" alt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16306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5444852" cy="81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013176"/>
            <a:ext cx="6780634" cy="163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Plugging the fields into the general on-shell action, we can get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To get more explicit value we have </a:t>
            </a:r>
            <a:r>
              <a:rPr lang="en-US" altLang="ko-KR" sz="2000" dirty="0" err="1" smtClean="0"/>
              <a:t>computded</a:t>
            </a:r>
            <a:r>
              <a:rPr lang="en-US" altLang="ko-KR" sz="2000" dirty="0" smtClean="0"/>
              <a:t> the renormalized </a:t>
            </a:r>
            <a:r>
              <a:rPr lang="en-US" altLang="ko-KR" sz="2000" dirty="0" err="1" smtClean="0"/>
              <a:t>momenta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331174" cy="79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2160240" cy="49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188492"/>
            <a:ext cx="7049815" cy="6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13176"/>
            <a:ext cx="2341041" cy="55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562062"/>
            <a:ext cx="5478189" cy="38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6309320"/>
            <a:ext cx="1393502" cy="39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final on-shell action is</a:t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                             by the boundary conditions</a:t>
            </a:r>
            <a:endParaRPr lang="ko-KR" altLang="en-US" sz="20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666633" cy="121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3600400" cy="6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484784"/>
            <a:ext cx="5256584" cy="5184576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Comparison to the on-shell action of the BTZ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We found that the free energy of the hairy black hole is smaller than the free energy of the BTZ inside of the marginal stability curve.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Therefore, the second order phase transition occurs in small angular momentum and low temperature region.</a:t>
            </a:r>
            <a:endParaRPr lang="ko-KR" altLang="en-US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17307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Interpretation in the boundary theory :</a:t>
            </a:r>
          </a:p>
          <a:p>
            <a:r>
              <a:rPr lang="en-US" altLang="ko-KR" sz="2000" dirty="0" smtClean="0"/>
              <a:t>There is a deformed CFT on S^1 by a double trace operator.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normal state has a momentum flow. The flow is constant. There is no fluctuation in the spatial coordinate.</a:t>
            </a:r>
          </a:p>
          <a:p>
            <a:r>
              <a:rPr lang="en-US" altLang="ko-KR" sz="2000" dirty="0" smtClean="0"/>
              <a:t>In low T and small J, the constant momentum flow changes to a lumpy flow.</a:t>
            </a:r>
          </a:p>
          <a:p>
            <a:pPr>
              <a:buNone/>
            </a:pPr>
            <a:endParaRPr lang="ko-KR" altLang="en-US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178524" cy="7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57192"/>
            <a:ext cx="5365601" cy="15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92514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One interesting point is the zero temperature line.</a:t>
            </a:r>
          </a:p>
          <a:p>
            <a:r>
              <a:rPr lang="en-US" altLang="ko-KR" sz="2000" dirty="0" smtClean="0"/>
              <a:t>This is a quantum phase transition.</a:t>
            </a:r>
          </a:p>
          <a:p>
            <a:r>
              <a:rPr lang="en-US" altLang="ko-KR" sz="2000" dirty="0" smtClean="0"/>
              <a:t>Even the normal state is a </a:t>
            </a:r>
            <a:r>
              <a:rPr lang="en-US" altLang="ko-KR" sz="2000" dirty="0" err="1" smtClean="0"/>
              <a:t>superfluid</a:t>
            </a:r>
            <a:r>
              <a:rPr lang="en-US" altLang="ko-KR" sz="2000" dirty="0" smtClean="0"/>
              <a:t> state because the gravity dual is the </a:t>
            </a:r>
            <a:r>
              <a:rPr lang="en-US" altLang="ko-KR" sz="2000" dirty="0" err="1" smtClean="0"/>
              <a:t>extremal</a:t>
            </a:r>
            <a:r>
              <a:rPr lang="en-US" altLang="ko-KR" sz="2000" dirty="0" smtClean="0"/>
              <a:t> BTZ.</a:t>
            </a:r>
          </a:p>
          <a:p>
            <a:r>
              <a:rPr lang="en-US" altLang="ko-KR" sz="2000" dirty="0" smtClean="0"/>
              <a:t>Thus the phase transition describes a transition between a </a:t>
            </a:r>
            <a:r>
              <a:rPr lang="en-US" altLang="ko-KR" sz="2000" dirty="0" err="1" smtClean="0"/>
              <a:t>superfluid</a:t>
            </a:r>
            <a:r>
              <a:rPr lang="en-US" altLang="ko-KR" sz="2000" dirty="0" smtClean="0"/>
              <a:t> phase to the broken phase.</a:t>
            </a:r>
          </a:p>
          <a:p>
            <a:endParaRPr lang="ko-KR" altLang="en-US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3535660" cy="339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400" dirty="0" smtClean="0"/>
              <a:t>There are many </a:t>
            </a:r>
            <a:r>
              <a:rPr lang="en-US" altLang="ko-KR" sz="2400" dirty="0" smtClean="0"/>
              <a:t>hairy </a:t>
            </a:r>
            <a:r>
              <a:rPr lang="en-US" altLang="ko-KR" sz="2400" dirty="0" smtClean="0"/>
              <a:t>black holes in </a:t>
            </a: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 and </a:t>
            </a:r>
            <a:r>
              <a:rPr lang="en-US" altLang="ko-KR" sz="2400" dirty="0" err="1" smtClean="0"/>
              <a:t>AdS</a:t>
            </a:r>
            <a:r>
              <a:rPr lang="en-US" altLang="ko-KR" sz="2400" dirty="0" smtClean="0"/>
              <a:t>/CFT provides dual meaning to such solutions in the field theory side.</a:t>
            </a:r>
          </a:p>
          <a:p>
            <a:r>
              <a:rPr lang="en-US" altLang="ko-KR" sz="2400" dirty="0" smtClean="0"/>
              <a:t>These hairy solutions can be related to some phase transitions or sourced physics in the field side.</a:t>
            </a:r>
          </a:p>
          <a:p>
            <a:r>
              <a:rPr lang="en-US" altLang="ko-KR" sz="2400" dirty="0" smtClean="0"/>
              <a:t>Recently there have been </a:t>
            </a:r>
            <a:r>
              <a:rPr lang="en-US" altLang="ko-KR" sz="2400" dirty="0" smtClean="0"/>
              <a:t>much of </a:t>
            </a:r>
            <a:r>
              <a:rPr lang="en-US" altLang="ko-KR" sz="2400" dirty="0" smtClean="0"/>
              <a:t>development </a:t>
            </a:r>
            <a:r>
              <a:rPr lang="en-US" altLang="ko-KR" sz="2400" dirty="0" smtClean="0"/>
              <a:t>of rotating hairy black hole solutions and the dynamical </a:t>
            </a:r>
            <a:r>
              <a:rPr lang="en-US" altLang="ko-KR" sz="2400" dirty="0" err="1" smtClean="0"/>
              <a:t>Smarr</a:t>
            </a:r>
            <a:r>
              <a:rPr lang="en-US" altLang="ko-KR" sz="2400" dirty="0" smtClean="0"/>
              <a:t> relation of time dependent black holes.</a:t>
            </a:r>
          </a:p>
          <a:p>
            <a:r>
              <a:rPr lang="en-US" altLang="ko-KR" sz="2400" dirty="0" smtClean="0"/>
              <a:t>Since the low dimensional physics can be understood more consistently than higher dimensional cases, we are interested in AdS_3 black holes.</a:t>
            </a:r>
          </a:p>
          <a:p>
            <a:r>
              <a:rPr lang="en-US" altLang="ko-KR" sz="2400" dirty="0" smtClean="0"/>
              <a:t>The AdS_3 black holes are dual to thermal states of 1+1 dimensional field theory which has </a:t>
            </a:r>
            <a:r>
              <a:rPr lang="en-US" altLang="ko-KR" sz="2400" dirty="0" err="1" smtClean="0"/>
              <a:t>integrable</a:t>
            </a:r>
            <a:r>
              <a:rPr lang="en-US" altLang="ko-KR" sz="2400" dirty="0" smtClean="0"/>
              <a:t> structures in some case. 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ko-KR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Summary and ongoing direction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The rotating BTZ with a scalar field could have instabilities.</a:t>
            </a:r>
          </a:p>
          <a:p>
            <a:r>
              <a:rPr lang="en-US" altLang="ko-KR" sz="2000" dirty="0" smtClean="0"/>
              <a:t>With some generalized boundary condition, there exists hairy configurations with finite energies.</a:t>
            </a:r>
          </a:p>
          <a:p>
            <a:r>
              <a:rPr lang="en-US" altLang="ko-KR" sz="2000" dirty="0" smtClean="0"/>
              <a:t>This bulk physics is dual to a phase transition under the double trace deformation.</a:t>
            </a:r>
          </a:p>
          <a:p>
            <a:r>
              <a:rPr lang="en-US" altLang="ko-KR" sz="2000" dirty="0" smtClean="0"/>
              <a:t>We calculated the on-shell action of the hairy configuration. </a:t>
            </a:r>
          </a:p>
          <a:p>
            <a:r>
              <a:rPr lang="en-US" altLang="ko-KR" sz="2000" dirty="0" smtClean="0"/>
              <a:t>By comparison of free energies, we show that there is a second order phase transition.</a:t>
            </a:r>
          </a:p>
          <a:p>
            <a:r>
              <a:rPr lang="en-US" altLang="ko-KR" sz="2000" dirty="0" smtClean="0"/>
              <a:t>We will investigate the zero-temp phase transition. This is a quantum phase transition.</a:t>
            </a:r>
          </a:p>
          <a:p>
            <a:r>
              <a:rPr lang="en-US" altLang="ko-KR" sz="2000" dirty="0" smtClean="0"/>
              <a:t>We are finding non-</a:t>
            </a:r>
            <a:r>
              <a:rPr lang="en-US" altLang="ko-KR" sz="2000" dirty="0" err="1" smtClean="0"/>
              <a:t>perturbative</a:t>
            </a:r>
            <a:r>
              <a:rPr lang="en-US" altLang="ko-KR" sz="2000" dirty="0" smtClean="0"/>
              <a:t> numerical solutions sitting on deep-inside the phase diagram . 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ko-KR" b="1" dirty="0" smtClean="0"/>
          </a:p>
          <a:p>
            <a:pPr algn="ctr">
              <a:buNone/>
            </a:pPr>
            <a:endParaRPr lang="en-US" altLang="ko-KR" b="1" dirty="0" smtClean="0"/>
          </a:p>
          <a:p>
            <a:pPr algn="ctr">
              <a:buNone/>
            </a:pPr>
            <a:endParaRPr lang="en-US" altLang="ko-KR" b="1" dirty="0" smtClean="0"/>
          </a:p>
          <a:p>
            <a:pPr algn="ctr">
              <a:buNone/>
            </a:pPr>
            <a:endParaRPr lang="en-US" altLang="ko-KR" b="1" dirty="0" smtClean="0"/>
          </a:p>
          <a:p>
            <a:pPr algn="ctr">
              <a:buNone/>
            </a:pPr>
            <a:endParaRPr lang="en-US" altLang="ko-KR" b="1" dirty="0" smtClean="0"/>
          </a:p>
          <a:p>
            <a:pPr algn="ctr">
              <a:buNone/>
            </a:pPr>
            <a:endParaRPr lang="en-US" altLang="ko-KR" b="1" dirty="0" smtClean="0"/>
          </a:p>
          <a:p>
            <a:pPr algn="ctr">
              <a:buNone/>
            </a:pPr>
            <a:r>
              <a:rPr lang="en-US" altLang="ko-KR" b="1" dirty="0" smtClean="0"/>
              <a:t>Thank you for </a:t>
            </a:r>
            <a:r>
              <a:rPr lang="en-US" altLang="ko-KR" b="1" dirty="0" smtClean="0"/>
              <a:t>your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attention !</a:t>
            </a:r>
            <a:endParaRPr lang="ko-KR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5087288" cy="410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 hairy BH </a:t>
            </a:r>
            <a:br>
              <a:rPr lang="en-US" altLang="ko-KR" dirty="0" smtClean="0"/>
            </a:br>
            <a:r>
              <a:rPr lang="en-US" altLang="ko-KR" dirty="0" smtClean="0"/>
              <a:t>in the bulk point of view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The rotating BTZ black hole</a:t>
            </a:r>
            <a:endParaRPr lang="ko-KR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751306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12976"/>
            <a:ext cx="3096344" cy="304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The Action of the system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We would like to add a matter to make a hairy configuration.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This system was studied in </a:t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    Our setup is based on this paper. </a:t>
            </a:r>
            <a:br>
              <a:rPr lang="en-US" altLang="ko-KR" sz="2400" dirty="0" smtClean="0"/>
            </a:br>
            <a:endParaRPr lang="ko-KR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3672408" cy="6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6610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9210" y="5085184"/>
            <a:ext cx="6153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What kind of hairs can exist?</a:t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                              VS 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Let us consider mass of the hairs?</a:t>
            </a:r>
            <a:endParaRPr lang="ko-KR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7"/>
            <a:ext cx="1440160" cy="167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1656184" cy="167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653136"/>
            <a:ext cx="70278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err="1" smtClean="0"/>
              <a:t>Normalizable</a:t>
            </a:r>
            <a:r>
              <a:rPr lang="en-US" altLang="ko-KR" sz="2400" dirty="0" smtClean="0"/>
              <a:t> mode?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err="1" smtClean="0"/>
              <a:t>Normalizable</a:t>
            </a:r>
            <a:r>
              <a:rPr lang="en-US" altLang="ko-KR" sz="2400" dirty="0" smtClean="0"/>
              <a:t> hair, </a:t>
            </a:r>
            <a:r>
              <a:rPr lang="en-US" altLang="ko-KR" sz="2400" dirty="0" err="1" smtClean="0"/>
              <a:t>Normalizable</a:t>
            </a:r>
            <a:r>
              <a:rPr lang="en-US" altLang="ko-KR" sz="2400" dirty="0" smtClean="0"/>
              <a:t> mode, </a:t>
            </a:r>
            <a:br>
              <a:rPr lang="en-US" altLang="ko-KR" sz="2400" dirty="0" smtClean="0"/>
            </a:br>
            <a:r>
              <a:rPr lang="en-US" altLang="ko-KR" sz="2400" dirty="0" err="1" smtClean="0"/>
              <a:t>Normalizable</a:t>
            </a:r>
            <a:r>
              <a:rPr lang="en-US" altLang="ko-KR" sz="2400" dirty="0" smtClean="0"/>
              <a:t> Energy !  </a:t>
            </a:r>
          </a:p>
          <a:p>
            <a:r>
              <a:rPr lang="en-US" altLang="ko-KR" sz="2400" dirty="0" smtClean="0"/>
              <a:t>The </a:t>
            </a:r>
            <a:r>
              <a:rPr lang="en-US" altLang="ko-KR" sz="2400" dirty="0" err="1" smtClean="0"/>
              <a:t>normalizability</a:t>
            </a:r>
            <a:r>
              <a:rPr lang="en-US" altLang="ko-KR" sz="2400" dirty="0" smtClean="0"/>
              <a:t> depends on the asymptotic behavior of the scalar field.</a:t>
            </a:r>
          </a:p>
          <a:p>
            <a:endParaRPr lang="en-US" altLang="ko-KR" sz="2400" dirty="0" smtClean="0"/>
          </a:p>
          <a:p>
            <a:endParaRPr lang="ko-KR" alt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4104456" cy="1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/>
          <a:lstStyle/>
          <a:p>
            <a:r>
              <a:rPr lang="en-US" altLang="ko-KR" sz="2000" dirty="0" smtClean="0"/>
              <a:t>Asymptotic solution of the scalar field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Then the energy or mass of the hair becomes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We are not interested in too heavy hairy configurations.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0528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6336704" cy="81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12976"/>
            <a:ext cx="5256584" cy="109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013176"/>
            <a:ext cx="3881353" cy="16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000" dirty="0" smtClean="0"/>
              <a:t>If the scalar mass  is between -1 and 0, a hairy BH has finite energy.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When do the hairy configurations appear?</a:t>
            </a:r>
          </a:p>
          <a:p>
            <a:r>
              <a:rPr lang="en-US" altLang="ko-KR" sz="2000" dirty="0" smtClean="0"/>
              <a:t>In order to see this, we need to investigate the instability of the Rotating BTZ. </a:t>
            </a:r>
          </a:p>
          <a:p>
            <a:r>
              <a:rPr lang="en-US" altLang="ko-KR" sz="2000" dirty="0" smtClean="0"/>
              <a:t>Instability of a black hole? Quasi-normal mode!</a:t>
            </a:r>
          </a:p>
          <a:p>
            <a:r>
              <a:rPr lang="en-US" altLang="ko-KR" sz="2000" dirty="0" smtClean="0"/>
              <a:t>Quasi normal mode of the scalar is given by</a:t>
            </a:r>
            <a:br>
              <a:rPr lang="en-US" altLang="ko-KR" sz="2000" dirty="0" smtClean="0"/>
            </a:br>
            <a:r>
              <a:rPr lang="en-US" altLang="ko-KR" sz="2000" dirty="0" smtClean="0"/>
              <a:t>          Linear fluctuation in the rotating BTZ background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err="1" smtClean="0"/>
              <a:t>Ansatz</a:t>
            </a:r>
            <a:r>
              <a:rPr lang="en-US" altLang="ko-KR" sz="2000" dirty="0" smtClean="0"/>
              <a:t> for the scalar field</a:t>
            </a:r>
            <a:endParaRPr lang="ko-KR" alt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17238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97152"/>
            <a:ext cx="1943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517232"/>
            <a:ext cx="2376264" cy="46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1155</Words>
  <Application>Microsoft Office PowerPoint</Application>
  <PresentationFormat>화면 슬라이드 쇼(4:3)</PresentationFormat>
  <Paragraphs>203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슬라이드 1</vt:lpstr>
      <vt:lpstr>Outline</vt:lpstr>
      <vt:lpstr>Motivation</vt:lpstr>
      <vt:lpstr>A hairy BH  in the bulk point of view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A hairy BH  in the boundary point of view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On-shell action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Summary and ongoing direction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</dc:creator>
  <cp:lastModifiedBy>I</cp:lastModifiedBy>
  <cp:revision>215</cp:revision>
  <dcterms:created xsi:type="dcterms:W3CDTF">2016-08-16T03:22:18Z</dcterms:created>
  <dcterms:modified xsi:type="dcterms:W3CDTF">2016-11-11T01:58:21Z</dcterms:modified>
</cp:coreProperties>
</file>