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0"/>
  </p:notesMasterIdLst>
  <p:sldIdLst>
    <p:sldId id="256" r:id="rId2"/>
    <p:sldId id="313" r:id="rId3"/>
    <p:sldId id="333" r:id="rId4"/>
    <p:sldId id="359" r:id="rId5"/>
    <p:sldId id="358" r:id="rId6"/>
    <p:sldId id="347" r:id="rId7"/>
    <p:sldId id="350" r:id="rId8"/>
    <p:sldId id="337" r:id="rId9"/>
    <p:sldId id="351" r:id="rId10"/>
    <p:sldId id="360" r:id="rId11"/>
    <p:sldId id="352" r:id="rId12"/>
    <p:sldId id="353" r:id="rId13"/>
    <p:sldId id="357" r:id="rId14"/>
    <p:sldId id="354" r:id="rId15"/>
    <p:sldId id="355" r:id="rId16"/>
    <p:sldId id="356" r:id="rId17"/>
    <p:sldId id="346" r:id="rId18"/>
    <p:sldId id="292" r:id="rId1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45" autoAdjust="0"/>
    <p:restoredTop sz="75931" autoAdjust="0"/>
  </p:normalViewPr>
  <p:slideViewPr>
    <p:cSldViewPr snapToGrid="0">
      <p:cViewPr varScale="1">
        <p:scale>
          <a:sx n="71" d="100"/>
          <a:sy n="71" d="100"/>
        </p:scale>
        <p:origin x="196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42D90E-5ABB-4A57-B2E2-782B596ED9EB}" type="datetimeFigureOut">
              <a:rPr kumimoji="1" lang="ja-JP" altLang="en-US" smtClean="0"/>
              <a:t>2016/11/11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3A7C49-82CF-4AF5-B880-C340FAAF82D9}" type="slidenum">
              <a:rPr kumimoji="1" lang="ja-JP" altLang="en-US" smtClean="0"/>
              <a:t>‹#›</a:t>
            </a:fld>
            <a:endParaRPr kumimoji="1" lang="ja-JP" altLang="en-US"/>
          </a:p>
        </p:txBody>
      </p:sp>
    </p:spTree>
    <p:extLst>
      <p:ext uri="{BB962C8B-B14F-4D97-AF65-F5344CB8AC3E}">
        <p14:creationId xmlns:p14="http://schemas.microsoft.com/office/powerpoint/2010/main" val="27215653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13A7C49-82CF-4AF5-B880-C340FAAF82D9}" type="slidenum">
              <a:rPr kumimoji="1" lang="ja-JP" altLang="en-US" smtClean="0"/>
              <a:t>1</a:t>
            </a:fld>
            <a:endParaRPr kumimoji="1" lang="ja-JP" altLang="en-US"/>
          </a:p>
        </p:txBody>
      </p:sp>
    </p:spTree>
    <p:extLst>
      <p:ext uri="{BB962C8B-B14F-4D97-AF65-F5344CB8AC3E}">
        <p14:creationId xmlns:p14="http://schemas.microsoft.com/office/powerpoint/2010/main" val="30504312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28600" indent="-228600">
              <a:buAutoNum type="arabicPeriod"/>
            </a:pPr>
            <a:r>
              <a:rPr kumimoji="1" lang="en-US" altLang="ja-JP" baseline="0" dirty="0" smtClean="0"/>
              <a:t>Next, we consider the </a:t>
            </a:r>
            <a:r>
              <a:rPr kumimoji="1" lang="en-US" altLang="ja-JP" baseline="0" dirty="0" err="1" smtClean="0"/>
              <a:t>Lifshitz</a:t>
            </a:r>
            <a:r>
              <a:rPr kumimoji="1" lang="en-US" altLang="ja-JP" baseline="0" dirty="0" smtClean="0"/>
              <a:t> theory with </a:t>
            </a:r>
            <a:r>
              <a:rPr kumimoji="1" lang="en-US" altLang="ja-JP" baseline="0" dirty="0" err="1" smtClean="0"/>
              <a:t>hyperscaling</a:t>
            </a:r>
            <a:r>
              <a:rPr kumimoji="1" lang="en-US" altLang="ja-JP" baseline="0" dirty="0" smtClean="0"/>
              <a:t>-violation. In this case, we introduce additional coupling with </a:t>
            </a:r>
            <a:r>
              <a:rPr kumimoji="1" lang="en-US" altLang="ja-JP" baseline="0" dirty="0" err="1" smtClean="0"/>
              <a:t>dilaton</a:t>
            </a:r>
            <a:r>
              <a:rPr kumimoji="1" lang="en-US" altLang="ja-JP" baseline="0" dirty="0" smtClean="0"/>
              <a:t> to cosmological constant.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Then, we have this solution. Now, because of the additional factor, the metric is not invariant under the </a:t>
            </a:r>
            <a:r>
              <a:rPr kumimoji="1" lang="en-US" altLang="ja-JP" baseline="0" dirty="0" err="1" smtClean="0"/>
              <a:t>Lifshitz</a:t>
            </a:r>
            <a:r>
              <a:rPr kumimoji="1" lang="en-US" altLang="ja-JP" baseline="0" dirty="0" smtClean="0"/>
              <a:t> symmetry. </a:t>
            </a:r>
            <a:endParaRPr kumimoji="1" lang="ja-JP" altLang="en-US" dirty="0"/>
          </a:p>
        </p:txBody>
      </p:sp>
      <p:sp>
        <p:nvSpPr>
          <p:cNvPr id="4" name="スライド番号プレースホルダー 3"/>
          <p:cNvSpPr>
            <a:spLocks noGrp="1"/>
          </p:cNvSpPr>
          <p:nvPr>
            <p:ph type="sldNum" sz="quarter" idx="10"/>
          </p:nvPr>
        </p:nvSpPr>
        <p:spPr/>
        <p:txBody>
          <a:bodyPr/>
          <a:lstStyle/>
          <a:p>
            <a:fld id="{313A7C49-82CF-4AF5-B880-C340FAAF82D9}" type="slidenum">
              <a:rPr kumimoji="1" lang="ja-JP" altLang="en-US" smtClean="0"/>
              <a:t>10</a:t>
            </a:fld>
            <a:endParaRPr kumimoji="1" lang="ja-JP" altLang="en-US"/>
          </a:p>
        </p:txBody>
      </p:sp>
    </p:spTree>
    <p:extLst>
      <p:ext uri="{BB962C8B-B14F-4D97-AF65-F5344CB8AC3E}">
        <p14:creationId xmlns:p14="http://schemas.microsoft.com/office/powerpoint/2010/main" val="20850970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28600" indent="-228600">
              <a:buAutoNum type="arabicPeriod"/>
            </a:pPr>
            <a:r>
              <a:rPr kumimoji="1" lang="en-US" altLang="ja-JP" baseline="0" dirty="0" smtClean="0"/>
              <a:t>For fluid/gravity correspondence, we consider the black hole geometry and introduce x-dependence into the parameters r0, v and a. The parameter a(x) appears in the overall factor of the metric. Then, this factor also appears in the background geometry on the boundary, and then, it becomes non-flat.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In order to have flat background on the boundary, we consider the coordinate redefinition.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Then, the fluid variables are also rescaled. For example, temperature has additional factor, like this. </a:t>
            </a:r>
            <a:endParaRPr kumimoji="1" lang="ja-JP" altLang="en-US" dirty="0"/>
          </a:p>
        </p:txBody>
      </p:sp>
      <p:sp>
        <p:nvSpPr>
          <p:cNvPr id="4" name="スライド番号プレースホルダー 3"/>
          <p:cNvSpPr>
            <a:spLocks noGrp="1"/>
          </p:cNvSpPr>
          <p:nvPr>
            <p:ph type="sldNum" sz="quarter" idx="10"/>
          </p:nvPr>
        </p:nvSpPr>
        <p:spPr/>
        <p:txBody>
          <a:bodyPr/>
          <a:lstStyle/>
          <a:p>
            <a:fld id="{313A7C49-82CF-4AF5-B880-C340FAAF82D9}" type="slidenum">
              <a:rPr kumimoji="1" lang="ja-JP" altLang="en-US" smtClean="0"/>
              <a:t>11</a:t>
            </a:fld>
            <a:endParaRPr kumimoji="1" lang="ja-JP" altLang="en-US"/>
          </a:p>
        </p:txBody>
      </p:sp>
    </p:spTree>
    <p:extLst>
      <p:ext uri="{BB962C8B-B14F-4D97-AF65-F5344CB8AC3E}">
        <p14:creationId xmlns:p14="http://schemas.microsoft.com/office/powerpoint/2010/main" val="18335160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28600" indent="-228600">
              <a:buAutoNum type="arabicPeriod"/>
            </a:pPr>
            <a:r>
              <a:rPr kumimoji="1" lang="en-US" altLang="ja-JP" baseline="0" dirty="0" smtClean="0"/>
              <a:t>We consider the thermodynamic relation. In this case, the energy also has an additional factor and because of this, it depends on the charge.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This means that the chemical potential for the charge is non-zero.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From the first law, we calculate temperature, pressure and chemical potential as this. </a:t>
            </a:r>
            <a:endParaRPr kumimoji="1" lang="ja-JP" altLang="en-US" dirty="0"/>
          </a:p>
        </p:txBody>
      </p:sp>
      <p:sp>
        <p:nvSpPr>
          <p:cNvPr id="4" name="スライド番号プレースホルダー 3"/>
          <p:cNvSpPr>
            <a:spLocks noGrp="1"/>
          </p:cNvSpPr>
          <p:nvPr>
            <p:ph type="sldNum" sz="quarter" idx="10"/>
          </p:nvPr>
        </p:nvSpPr>
        <p:spPr/>
        <p:txBody>
          <a:bodyPr/>
          <a:lstStyle/>
          <a:p>
            <a:fld id="{313A7C49-82CF-4AF5-B880-C340FAAF82D9}" type="slidenum">
              <a:rPr kumimoji="1" lang="ja-JP" altLang="en-US" smtClean="0"/>
              <a:t>12</a:t>
            </a:fld>
            <a:endParaRPr kumimoji="1" lang="ja-JP" altLang="en-US"/>
          </a:p>
        </p:txBody>
      </p:sp>
    </p:spTree>
    <p:extLst>
      <p:ext uri="{BB962C8B-B14F-4D97-AF65-F5344CB8AC3E}">
        <p14:creationId xmlns:p14="http://schemas.microsoft.com/office/powerpoint/2010/main" val="26370732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28600" indent="-228600">
              <a:buAutoNum type="arabicPeriod"/>
            </a:pPr>
            <a:r>
              <a:rPr kumimoji="1" lang="en-US" altLang="ja-JP" baseline="0" dirty="0" smtClean="0"/>
              <a:t>The coordinate redefinition gives the </a:t>
            </a:r>
            <a:r>
              <a:rPr kumimoji="1" lang="en-US" altLang="ja-JP" baseline="0" dirty="0" err="1" smtClean="0"/>
              <a:t>hyperscaling</a:t>
            </a:r>
            <a:r>
              <a:rPr kumimoji="1" lang="en-US" altLang="ja-JP" baseline="0" dirty="0" smtClean="0"/>
              <a:t>-violation. The </a:t>
            </a:r>
            <a:r>
              <a:rPr kumimoji="1" lang="en-US" altLang="ja-JP" baseline="0" dirty="0" err="1" smtClean="0"/>
              <a:t>Lifshitz</a:t>
            </a:r>
            <a:r>
              <a:rPr kumimoji="1" lang="en-US" altLang="ja-JP" baseline="0" dirty="0" smtClean="0"/>
              <a:t> theories originally has these scaling dimensions.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Due to the coordinate redefinition, the scaling dimensions are modified as this.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The ward identity for the </a:t>
            </a:r>
            <a:r>
              <a:rPr kumimoji="1" lang="en-US" altLang="ja-JP" baseline="0" dirty="0" err="1" smtClean="0"/>
              <a:t>Lifshitz</a:t>
            </a:r>
            <a:r>
              <a:rPr kumimoji="1" lang="en-US" altLang="ja-JP" baseline="0" dirty="0" smtClean="0"/>
              <a:t> symmetry is also modified as this. </a:t>
            </a:r>
            <a:endParaRPr kumimoji="1" lang="ja-JP" altLang="en-US" dirty="0"/>
          </a:p>
        </p:txBody>
      </p:sp>
      <p:sp>
        <p:nvSpPr>
          <p:cNvPr id="4" name="スライド番号プレースホルダー 3"/>
          <p:cNvSpPr>
            <a:spLocks noGrp="1"/>
          </p:cNvSpPr>
          <p:nvPr>
            <p:ph type="sldNum" sz="quarter" idx="10"/>
          </p:nvPr>
        </p:nvSpPr>
        <p:spPr/>
        <p:txBody>
          <a:bodyPr/>
          <a:lstStyle/>
          <a:p>
            <a:fld id="{313A7C49-82CF-4AF5-B880-C340FAAF82D9}" type="slidenum">
              <a:rPr kumimoji="1" lang="ja-JP" altLang="en-US" smtClean="0"/>
              <a:t>13</a:t>
            </a:fld>
            <a:endParaRPr kumimoji="1" lang="ja-JP" altLang="en-US"/>
          </a:p>
        </p:txBody>
      </p:sp>
    </p:spTree>
    <p:extLst>
      <p:ext uri="{BB962C8B-B14F-4D97-AF65-F5344CB8AC3E}">
        <p14:creationId xmlns:p14="http://schemas.microsoft.com/office/powerpoint/2010/main" val="28663054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28600" indent="-228600">
              <a:buAutoNum type="arabicPeriod"/>
            </a:pPr>
            <a:r>
              <a:rPr kumimoji="1" lang="en-US" altLang="ja-JP" dirty="0" smtClean="0"/>
              <a:t>In this case, stress-energy tensor takes the same form to that</a:t>
            </a:r>
            <a:r>
              <a:rPr kumimoji="1" lang="en-US" altLang="ja-JP" baseline="0" dirty="0" smtClean="0"/>
              <a:t> without </a:t>
            </a:r>
            <a:r>
              <a:rPr kumimoji="1" lang="en-US" altLang="ja-JP" baseline="0" dirty="0" err="1" smtClean="0"/>
              <a:t>hyperscaling</a:t>
            </a:r>
            <a:r>
              <a:rPr kumimoji="1" lang="en-US" altLang="ja-JP" baseline="0" dirty="0" smtClean="0"/>
              <a:t>-violation.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The transport coefficient are calculated as this, and the bulk viscosity is zero, again.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The fluid equations are calculated as this, and it contain the effect of the non-zero chemical potential. </a:t>
            </a:r>
            <a:endParaRPr kumimoji="1" lang="ja-JP" altLang="en-US" dirty="0"/>
          </a:p>
        </p:txBody>
      </p:sp>
      <p:sp>
        <p:nvSpPr>
          <p:cNvPr id="4" name="スライド番号プレースホルダー 3"/>
          <p:cNvSpPr>
            <a:spLocks noGrp="1"/>
          </p:cNvSpPr>
          <p:nvPr>
            <p:ph type="sldNum" sz="quarter" idx="10"/>
          </p:nvPr>
        </p:nvSpPr>
        <p:spPr/>
        <p:txBody>
          <a:bodyPr/>
          <a:lstStyle/>
          <a:p>
            <a:fld id="{313A7C49-82CF-4AF5-B880-C340FAAF82D9}" type="slidenum">
              <a:rPr kumimoji="1" lang="ja-JP" altLang="en-US" smtClean="0"/>
              <a:t>14</a:t>
            </a:fld>
            <a:endParaRPr kumimoji="1" lang="ja-JP" altLang="en-US"/>
          </a:p>
        </p:txBody>
      </p:sp>
    </p:spTree>
    <p:extLst>
      <p:ext uri="{BB962C8B-B14F-4D97-AF65-F5344CB8AC3E}">
        <p14:creationId xmlns:p14="http://schemas.microsoft.com/office/powerpoint/2010/main" val="22721087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28600" indent="-228600">
              <a:buAutoNum type="arabicPeriod"/>
            </a:pPr>
            <a:r>
              <a:rPr kumimoji="1" lang="en-US" altLang="ja-JP" dirty="0" smtClean="0"/>
              <a:t>It is however strange that the</a:t>
            </a:r>
            <a:r>
              <a:rPr kumimoji="1" lang="en-US" altLang="ja-JP" baseline="0" dirty="0" smtClean="0"/>
              <a:t> bulk viscosity is still zero even with the </a:t>
            </a:r>
            <a:r>
              <a:rPr kumimoji="1" lang="en-US" altLang="ja-JP" baseline="0" dirty="0" err="1" smtClean="0"/>
              <a:t>hyperscaling</a:t>
            </a:r>
            <a:r>
              <a:rPr kumimoji="1" lang="en-US" altLang="ja-JP" baseline="0" dirty="0" smtClean="0"/>
              <a:t>-violation.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The </a:t>
            </a:r>
            <a:r>
              <a:rPr kumimoji="1" lang="en-US" altLang="ja-JP" baseline="0" dirty="0" err="1" smtClean="0"/>
              <a:t>Lifshitz</a:t>
            </a:r>
            <a:r>
              <a:rPr kumimoji="1" lang="en-US" altLang="ja-JP" baseline="0" dirty="0" smtClean="0"/>
              <a:t> </a:t>
            </a:r>
            <a:r>
              <a:rPr kumimoji="1" lang="en-US" altLang="ja-JP" baseline="0" dirty="0" err="1" smtClean="0"/>
              <a:t>spacetime</a:t>
            </a:r>
            <a:r>
              <a:rPr kumimoji="1" lang="en-US" altLang="ja-JP" baseline="0" dirty="0" smtClean="0"/>
              <a:t> with </a:t>
            </a:r>
            <a:r>
              <a:rPr kumimoji="1" lang="en-US" altLang="ja-JP" baseline="0" dirty="0" err="1" smtClean="0"/>
              <a:t>hyperscaling</a:t>
            </a:r>
            <a:r>
              <a:rPr kumimoji="1" lang="en-US" altLang="ja-JP" baseline="0" dirty="0" smtClean="0"/>
              <a:t>-violation can be obtained by the dimensional reduction of the </a:t>
            </a:r>
            <a:r>
              <a:rPr kumimoji="1" lang="en-US" altLang="ja-JP" baseline="0" dirty="0" err="1" smtClean="0"/>
              <a:t>Lifshits</a:t>
            </a:r>
            <a:r>
              <a:rPr kumimoji="1" lang="en-US" altLang="ja-JP" baseline="0" dirty="0" smtClean="0"/>
              <a:t> </a:t>
            </a:r>
            <a:r>
              <a:rPr kumimoji="1" lang="en-US" altLang="ja-JP" baseline="0" dirty="0" err="1" smtClean="0"/>
              <a:t>spacetime</a:t>
            </a:r>
            <a:r>
              <a:rPr kumimoji="1" lang="en-US" altLang="ja-JP" baseline="0" dirty="0" smtClean="0"/>
              <a:t> without </a:t>
            </a:r>
            <a:r>
              <a:rPr kumimoji="1" lang="en-US" altLang="ja-JP" baseline="0" dirty="0" err="1" smtClean="0"/>
              <a:t>hyperscaling</a:t>
            </a:r>
            <a:r>
              <a:rPr kumimoji="1" lang="en-US" altLang="ja-JP" baseline="0" dirty="0" smtClean="0"/>
              <a:t> violation.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If both of the </a:t>
            </a:r>
            <a:r>
              <a:rPr kumimoji="1" lang="en-US" altLang="ja-JP" baseline="0" dirty="0" err="1" smtClean="0"/>
              <a:t>Lifshitz</a:t>
            </a:r>
            <a:r>
              <a:rPr kumimoji="1" lang="en-US" altLang="ja-JP" baseline="0" dirty="0" smtClean="0"/>
              <a:t> </a:t>
            </a:r>
            <a:r>
              <a:rPr kumimoji="1" lang="en-US" altLang="ja-JP" baseline="0" dirty="0" err="1" smtClean="0"/>
              <a:t>spacetime</a:t>
            </a:r>
            <a:r>
              <a:rPr kumimoji="1" lang="en-US" altLang="ja-JP" baseline="0" dirty="0" smtClean="0"/>
              <a:t> with and without </a:t>
            </a:r>
            <a:r>
              <a:rPr kumimoji="1" lang="en-US" altLang="ja-JP" baseline="0" dirty="0" err="1" smtClean="0"/>
              <a:t>hyperscaling</a:t>
            </a:r>
            <a:r>
              <a:rPr kumimoji="1" lang="en-US" altLang="ja-JP" baseline="0" dirty="0" smtClean="0"/>
              <a:t>-violation correspond to fluids with zero bulk viscosity, this implies that the dimensional reduction of fluids with zero bulk viscosity gives fluids with zero bulk viscosity again. </a:t>
            </a:r>
            <a:endParaRPr kumimoji="1" lang="ja-JP" altLang="en-US" dirty="0"/>
          </a:p>
        </p:txBody>
      </p:sp>
      <p:sp>
        <p:nvSpPr>
          <p:cNvPr id="4" name="スライド番号プレースホルダー 3"/>
          <p:cNvSpPr>
            <a:spLocks noGrp="1"/>
          </p:cNvSpPr>
          <p:nvPr>
            <p:ph type="sldNum" sz="quarter" idx="10"/>
          </p:nvPr>
        </p:nvSpPr>
        <p:spPr/>
        <p:txBody>
          <a:bodyPr/>
          <a:lstStyle/>
          <a:p>
            <a:fld id="{313A7C49-82CF-4AF5-B880-C340FAAF82D9}" type="slidenum">
              <a:rPr kumimoji="1" lang="ja-JP" altLang="en-US" smtClean="0"/>
              <a:t>15</a:t>
            </a:fld>
            <a:endParaRPr kumimoji="1" lang="ja-JP" altLang="en-US"/>
          </a:p>
        </p:txBody>
      </p:sp>
    </p:spTree>
    <p:extLst>
      <p:ext uri="{BB962C8B-B14F-4D97-AF65-F5344CB8AC3E}">
        <p14:creationId xmlns:p14="http://schemas.microsoft.com/office/powerpoint/2010/main" val="39268750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28600" indent="-228600">
              <a:buAutoNum type="arabicPeriod"/>
            </a:pPr>
            <a:r>
              <a:rPr kumimoji="1" lang="en-US" altLang="ja-JP" dirty="0" smtClean="0"/>
              <a:t>However,</a:t>
            </a:r>
            <a:r>
              <a:rPr kumimoji="1" lang="en-US" altLang="ja-JP" baseline="0" dirty="0" smtClean="0"/>
              <a:t> naively, the dimensional reduction of fluids with zero bulk viscosity gives fluid with non-zero bulk viscosity.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The bulk viscosity is the coefficient of the trace part. The traceless shear tensor in higher dimension is given by this. This is not traceless after the dimensional reduction, and gives an additional trace part, which gives the non-zero bulk viscosity.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We have checked the dimensional reduction explicitly, and then, found that the compactification radius is not constant but depends on x. Then, the expansion appear in this combination. Here, b is related to the radius and if it is related to a, which is related to the charge density, then, This combination vanishes because of the conservation of the charge. On the other hand, if radius is constant, then, b is constant and gives non-zero bulk viscosity. </a:t>
            </a:r>
            <a:endParaRPr kumimoji="1" lang="ja-JP" altLang="en-US" dirty="0"/>
          </a:p>
        </p:txBody>
      </p:sp>
      <p:sp>
        <p:nvSpPr>
          <p:cNvPr id="4" name="スライド番号プレースホルダー 3"/>
          <p:cNvSpPr>
            <a:spLocks noGrp="1"/>
          </p:cNvSpPr>
          <p:nvPr>
            <p:ph type="sldNum" sz="quarter" idx="10"/>
          </p:nvPr>
        </p:nvSpPr>
        <p:spPr/>
        <p:txBody>
          <a:bodyPr/>
          <a:lstStyle/>
          <a:p>
            <a:fld id="{313A7C49-82CF-4AF5-B880-C340FAAF82D9}" type="slidenum">
              <a:rPr kumimoji="1" lang="ja-JP" altLang="en-US" smtClean="0"/>
              <a:t>16</a:t>
            </a:fld>
            <a:endParaRPr kumimoji="1" lang="ja-JP" altLang="en-US"/>
          </a:p>
        </p:txBody>
      </p:sp>
    </p:spTree>
    <p:extLst>
      <p:ext uri="{BB962C8B-B14F-4D97-AF65-F5344CB8AC3E}">
        <p14:creationId xmlns:p14="http://schemas.microsoft.com/office/powerpoint/2010/main" val="31542294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13A7C49-82CF-4AF5-B880-C340FAAF82D9}" type="slidenum">
              <a:rPr kumimoji="1" lang="ja-JP" altLang="en-US" smtClean="0"/>
              <a:t>17</a:t>
            </a:fld>
            <a:endParaRPr kumimoji="1" lang="ja-JP" altLang="en-US"/>
          </a:p>
        </p:txBody>
      </p:sp>
    </p:spTree>
    <p:extLst>
      <p:ext uri="{BB962C8B-B14F-4D97-AF65-F5344CB8AC3E}">
        <p14:creationId xmlns:p14="http://schemas.microsoft.com/office/powerpoint/2010/main" val="2435489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28600" indent="-228600">
              <a:buAutoNum type="arabicPeriod"/>
            </a:pPr>
            <a:r>
              <a:rPr kumimoji="1" lang="en-US" altLang="ja-JP" dirty="0" smtClean="0"/>
              <a:t>In </a:t>
            </a:r>
            <a:r>
              <a:rPr kumimoji="1" lang="en-US" altLang="ja-JP" dirty="0" err="1" smtClean="0"/>
              <a:t>AdS</a:t>
            </a:r>
            <a:r>
              <a:rPr kumimoji="1" lang="en-US" altLang="ja-JP" dirty="0" smtClean="0"/>
              <a:t>/CFT correspondence, correspondence between black</a:t>
            </a:r>
            <a:r>
              <a:rPr kumimoji="1" lang="en-US" altLang="ja-JP" baseline="0" dirty="0" smtClean="0"/>
              <a:t> holes and fluids are studied. </a:t>
            </a:r>
            <a:endParaRPr kumimoji="1" lang="en-US" altLang="ja-JP" dirty="0" smtClean="0"/>
          </a:p>
          <a:p>
            <a:pPr marL="228600" indent="-228600">
              <a:buAutoNum type="arabicPeriod"/>
            </a:pPr>
            <a:endParaRPr kumimoji="1" lang="en-US" altLang="ja-JP" dirty="0" smtClean="0"/>
          </a:p>
          <a:p>
            <a:pPr marL="228600" indent="-228600">
              <a:buAutoNum type="arabicPeriod"/>
            </a:pPr>
            <a:r>
              <a:rPr kumimoji="1" lang="en-US" altLang="ja-JP" dirty="0" smtClean="0"/>
              <a:t>By using the </a:t>
            </a:r>
            <a:r>
              <a:rPr kumimoji="1" lang="en-US" altLang="ja-JP" dirty="0" err="1" smtClean="0"/>
              <a:t>Lifshitz</a:t>
            </a:r>
            <a:r>
              <a:rPr kumimoji="1" lang="en-US" altLang="ja-JP" dirty="0" smtClean="0"/>
              <a:t> </a:t>
            </a:r>
            <a:r>
              <a:rPr kumimoji="1" lang="en-US" altLang="ja-JP" dirty="0" err="1" smtClean="0"/>
              <a:t>spacetime</a:t>
            </a:r>
            <a:r>
              <a:rPr kumimoji="1" lang="en-US" altLang="ja-JP" dirty="0" smtClean="0"/>
              <a:t>, we can consider the correspondence with anisotropic symmetry</a:t>
            </a:r>
            <a:r>
              <a:rPr kumimoji="1" lang="en-US" altLang="ja-JP" baseline="0" dirty="0" smtClean="0"/>
              <a:t> in temporal and spatial directions. </a:t>
            </a:r>
            <a:endParaRPr kumimoji="1" lang="en-US" altLang="ja-JP" dirty="0" smtClean="0"/>
          </a:p>
          <a:p>
            <a:pPr marL="228600" indent="-228600">
              <a:buAutoNum type="arabicPeriod"/>
            </a:pPr>
            <a:endParaRPr kumimoji="1" lang="en-US" altLang="ja-JP" dirty="0" smtClean="0"/>
          </a:p>
          <a:p>
            <a:pPr marL="228600" indent="-228600">
              <a:buAutoNum type="arabicPeriod"/>
            </a:pPr>
            <a:r>
              <a:rPr kumimoji="1" lang="en-US" altLang="ja-JP" dirty="0" smtClean="0"/>
              <a:t>F</a:t>
            </a:r>
            <a:r>
              <a:rPr kumimoji="1" lang="en-US" altLang="ja-JP" baseline="0" dirty="0" smtClean="0"/>
              <a:t>ield theories with </a:t>
            </a:r>
            <a:r>
              <a:rPr kumimoji="1" lang="en-US" altLang="ja-JP" baseline="0" dirty="0" err="1" smtClean="0"/>
              <a:t>Lifshitz</a:t>
            </a:r>
            <a:r>
              <a:rPr kumimoji="1" lang="en-US" altLang="ja-JP" baseline="0" dirty="0" smtClean="0"/>
              <a:t> symmetry will be non-relativistic. </a:t>
            </a:r>
            <a:r>
              <a:rPr kumimoji="1" lang="en-US" altLang="ja-JP" dirty="0" smtClean="0"/>
              <a:t>Then, the background in the boundary</a:t>
            </a:r>
            <a:r>
              <a:rPr kumimoji="1" lang="en-US" altLang="ja-JP" baseline="0" dirty="0" smtClean="0"/>
              <a:t> field theory in holography for </a:t>
            </a:r>
            <a:r>
              <a:rPr kumimoji="1" lang="en-US" altLang="ja-JP" baseline="0" dirty="0" err="1" smtClean="0"/>
              <a:t>Lifshitz</a:t>
            </a:r>
            <a:r>
              <a:rPr kumimoji="1" lang="en-US" altLang="ja-JP" baseline="0" dirty="0" smtClean="0"/>
              <a:t> </a:t>
            </a:r>
            <a:r>
              <a:rPr kumimoji="1" lang="en-US" altLang="ja-JP" baseline="0" dirty="0" err="1" smtClean="0"/>
              <a:t>spacetime</a:t>
            </a:r>
            <a:r>
              <a:rPr kumimoji="1" lang="en-US" altLang="ja-JP" baseline="0" dirty="0" smtClean="0"/>
              <a:t> will be the Newton-</a:t>
            </a:r>
            <a:r>
              <a:rPr kumimoji="1" lang="en-US" altLang="ja-JP" baseline="0" dirty="0" err="1" smtClean="0"/>
              <a:t>Cartan</a:t>
            </a:r>
            <a:r>
              <a:rPr kumimoji="1" lang="en-US" altLang="ja-JP" baseline="0" dirty="0" smtClean="0"/>
              <a:t> geometry which is a non-relativistic gravity. </a:t>
            </a:r>
            <a:endParaRPr kumimoji="1" lang="en-US" altLang="ja-JP" dirty="0" smtClean="0"/>
          </a:p>
          <a:p>
            <a:pPr marL="228600" indent="-228600">
              <a:buAutoNum type="arabicPeriod"/>
            </a:pPr>
            <a:endParaRPr kumimoji="1" lang="en-US" altLang="ja-JP" dirty="0" smtClean="0"/>
          </a:p>
          <a:p>
            <a:pPr marL="228600" indent="-228600">
              <a:buAutoNum type="arabicPeriod"/>
            </a:pPr>
            <a:r>
              <a:rPr kumimoji="1" lang="en-US" altLang="ja-JP" dirty="0" smtClean="0"/>
              <a:t>We consider the correspondence</a:t>
            </a:r>
            <a:r>
              <a:rPr kumimoji="1" lang="en-US" altLang="ja-JP" baseline="0" dirty="0" smtClean="0"/>
              <a:t> between black holes and fluids in holography with </a:t>
            </a:r>
            <a:r>
              <a:rPr kumimoji="1" lang="en-US" altLang="ja-JP" baseline="0" dirty="0" err="1" smtClean="0"/>
              <a:t>Lifshitz</a:t>
            </a:r>
            <a:r>
              <a:rPr kumimoji="1" lang="en-US" altLang="ja-JP" baseline="0" dirty="0" smtClean="0"/>
              <a:t> symmetry and see how the Newton-</a:t>
            </a:r>
            <a:r>
              <a:rPr kumimoji="1" lang="en-US" altLang="ja-JP" baseline="0" dirty="0" err="1" smtClean="0"/>
              <a:t>Cartan</a:t>
            </a:r>
            <a:r>
              <a:rPr kumimoji="1" lang="en-US" altLang="ja-JP" baseline="0" dirty="0" smtClean="0"/>
              <a:t> geometry appears. </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13A7C49-82CF-4AF5-B880-C340FAAF82D9}" type="slidenum">
              <a:rPr kumimoji="1" lang="ja-JP" altLang="en-US" smtClean="0"/>
              <a:t>2</a:t>
            </a:fld>
            <a:endParaRPr kumimoji="1" lang="ja-JP" altLang="en-US"/>
          </a:p>
        </p:txBody>
      </p:sp>
    </p:spTree>
    <p:extLst>
      <p:ext uri="{BB962C8B-B14F-4D97-AF65-F5344CB8AC3E}">
        <p14:creationId xmlns:p14="http://schemas.microsoft.com/office/powerpoint/2010/main" val="3715771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28600" indent="-228600">
              <a:buAutoNum type="arabicPeriod"/>
            </a:pPr>
            <a:r>
              <a:rPr kumimoji="1" lang="en-US" altLang="ja-JP" dirty="0" smtClean="0"/>
              <a:t>The correspondence</a:t>
            </a:r>
            <a:r>
              <a:rPr kumimoji="1" lang="en-US" altLang="ja-JP" baseline="0" dirty="0" smtClean="0"/>
              <a:t> between black holes and fluids can be seen in the finite temperature.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In field theory side, matters behaves as a fluid at finite temperature. In gravity side, there is a black hole.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Then, at finite temperature, fluids correspond black holes.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More precisely, in order to consider fluids, we have to modify black holes.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For fluids, the energy density </a:t>
            </a:r>
            <a:r>
              <a:rPr kumimoji="1" lang="en-US" altLang="ja-JP" baseline="0" dirty="0" err="1" smtClean="0"/>
              <a:t>shoud</a:t>
            </a:r>
            <a:r>
              <a:rPr kumimoji="1" lang="en-US" altLang="ja-JP" baseline="0" dirty="0" smtClean="0"/>
              <a:t> depend on position, and hence, the horizon radius of the black hole also must depend on x. In order to consider the flow of the fluid, we have to boost the black hole geometry.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After these modification, the modified black hole solution corresponds to the fluid.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We generalize this correspondence to the case of </a:t>
            </a:r>
            <a:r>
              <a:rPr kumimoji="1" lang="en-US" altLang="ja-JP" baseline="0" dirty="0" err="1" smtClean="0"/>
              <a:t>Lifshitz</a:t>
            </a:r>
            <a:r>
              <a:rPr kumimoji="1" lang="en-US" altLang="ja-JP" baseline="0" dirty="0" smtClean="0"/>
              <a:t> </a:t>
            </a:r>
            <a:r>
              <a:rPr kumimoji="1" lang="en-US" altLang="ja-JP" baseline="0" dirty="0" err="1" smtClean="0"/>
              <a:t>spacetime</a:t>
            </a:r>
            <a:r>
              <a:rPr kumimoji="1" lang="en-US" altLang="ja-JP" baseline="0" dirty="0" smtClean="0"/>
              <a:t>. </a:t>
            </a:r>
          </a:p>
          <a:p>
            <a:pPr marL="228600" indent="-228600">
              <a:buAutoNum type="arabicPeriod"/>
            </a:pPr>
            <a:endParaRPr kumimoji="1" lang="en-US" altLang="ja-JP" baseline="0" dirty="0" smtClean="0"/>
          </a:p>
          <a:p>
            <a:pPr marL="228600" indent="-228600">
              <a:buAutoNum type="arabicPeriod"/>
            </a:pPr>
            <a:endParaRPr kumimoji="1" lang="ja-JP" altLang="en-US" dirty="0"/>
          </a:p>
        </p:txBody>
      </p:sp>
      <p:sp>
        <p:nvSpPr>
          <p:cNvPr id="4" name="スライド番号プレースホルダー 3"/>
          <p:cNvSpPr>
            <a:spLocks noGrp="1"/>
          </p:cNvSpPr>
          <p:nvPr>
            <p:ph type="sldNum" sz="quarter" idx="10"/>
          </p:nvPr>
        </p:nvSpPr>
        <p:spPr/>
        <p:txBody>
          <a:bodyPr/>
          <a:lstStyle/>
          <a:p>
            <a:fld id="{313A7C49-82CF-4AF5-B880-C340FAAF82D9}" type="slidenum">
              <a:rPr kumimoji="1" lang="ja-JP" altLang="en-US" smtClean="0"/>
              <a:t>3</a:t>
            </a:fld>
            <a:endParaRPr kumimoji="1" lang="ja-JP" altLang="en-US"/>
          </a:p>
        </p:txBody>
      </p:sp>
    </p:spTree>
    <p:extLst>
      <p:ext uri="{BB962C8B-B14F-4D97-AF65-F5344CB8AC3E}">
        <p14:creationId xmlns:p14="http://schemas.microsoft.com/office/powerpoint/2010/main" val="1657040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28600" indent="-228600">
              <a:buAutoNum type="arabicPeriod"/>
            </a:pPr>
            <a:r>
              <a:rPr kumimoji="1" lang="en-US" altLang="ja-JP" baseline="0" dirty="0" smtClean="0"/>
              <a:t>We consider the following action; it has the Einstein gravity, U(1) gauge field and </a:t>
            </a:r>
            <a:r>
              <a:rPr kumimoji="1" lang="en-US" altLang="ja-JP" baseline="0" dirty="0" err="1" smtClean="0"/>
              <a:t>dilaton</a:t>
            </a:r>
            <a:r>
              <a:rPr kumimoji="1" lang="en-US" altLang="ja-JP" baseline="0" dirty="0" smtClean="0"/>
              <a:t>.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This model has the </a:t>
            </a:r>
            <a:r>
              <a:rPr kumimoji="1" lang="en-US" altLang="ja-JP" baseline="0" dirty="0" err="1" smtClean="0"/>
              <a:t>Lifshitz</a:t>
            </a:r>
            <a:r>
              <a:rPr kumimoji="1" lang="en-US" altLang="ja-JP" baseline="0" dirty="0" smtClean="0"/>
              <a:t> </a:t>
            </a:r>
            <a:r>
              <a:rPr kumimoji="1" lang="en-US" altLang="ja-JP" baseline="0" dirty="0" err="1" smtClean="0"/>
              <a:t>spacetime</a:t>
            </a:r>
            <a:r>
              <a:rPr kumimoji="1" lang="en-US" altLang="ja-JP" baseline="0" dirty="0" smtClean="0"/>
              <a:t> as a solution.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In this solution, the metric has the </a:t>
            </a:r>
            <a:r>
              <a:rPr kumimoji="1" lang="en-US" altLang="ja-JP" baseline="0" dirty="0" err="1" smtClean="0"/>
              <a:t>Lifshitz</a:t>
            </a:r>
            <a:r>
              <a:rPr kumimoji="1" lang="en-US" altLang="ja-JP" baseline="0" dirty="0" smtClean="0"/>
              <a:t> symmetry. This symmetry has different scaling factor in time and spatial directions. </a:t>
            </a:r>
            <a:endParaRPr kumimoji="1" lang="ja-JP" altLang="en-US" dirty="0"/>
          </a:p>
        </p:txBody>
      </p:sp>
      <p:sp>
        <p:nvSpPr>
          <p:cNvPr id="4" name="スライド番号プレースホルダー 3"/>
          <p:cNvSpPr>
            <a:spLocks noGrp="1"/>
          </p:cNvSpPr>
          <p:nvPr>
            <p:ph type="sldNum" sz="quarter" idx="10"/>
          </p:nvPr>
        </p:nvSpPr>
        <p:spPr/>
        <p:txBody>
          <a:bodyPr/>
          <a:lstStyle/>
          <a:p>
            <a:fld id="{313A7C49-82CF-4AF5-B880-C340FAAF82D9}" type="slidenum">
              <a:rPr kumimoji="1" lang="ja-JP" altLang="en-US" smtClean="0"/>
              <a:t>4</a:t>
            </a:fld>
            <a:endParaRPr kumimoji="1" lang="ja-JP" altLang="en-US"/>
          </a:p>
        </p:txBody>
      </p:sp>
    </p:spTree>
    <p:extLst>
      <p:ext uri="{BB962C8B-B14F-4D97-AF65-F5344CB8AC3E}">
        <p14:creationId xmlns:p14="http://schemas.microsoft.com/office/powerpoint/2010/main" val="4075917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28600" indent="-228600">
              <a:buAutoNum type="arabicPeriod"/>
            </a:pPr>
            <a:r>
              <a:rPr kumimoji="1" lang="en-US" altLang="ja-JP" baseline="0" dirty="0" smtClean="0"/>
              <a:t>We modify the black hole solution. We boost the metric and also introduce x-dependences into the parameters as velocity of boost, horizon radius and so on.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If we only introduce the x-dependence, the metric is no longer a solution of EOM. So, we consider the long wave length expansion, and add the correction terms, which are shown in red.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In order for the metric to be a solution, the parameters, which now depends on x, also must satisfy these equations. </a:t>
            </a:r>
            <a:endParaRPr kumimoji="1" lang="ja-JP" altLang="en-US" dirty="0"/>
          </a:p>
        </p:txBody>
      </p:sp>
      <p:sp>
        <p:nvSpPr>
          <p:cNvPr id="4" name="スライド番号プレースホルダー 3"/>
          <p:cNvSpPr>
            <a:spLocks noGrp="1"/>
          </p:cNvSpPr>
          <p:nvPr>
            <p:ph type="sldNum" sz="quarter" idx="10"/>
          </p:nvPr>
        </p:nvSpPr>
        <p:spPr/>
        <p:txBody>
          <a:bodyPr/>
          <a:lstStyle/>
          <a:p>
            <a:fld id="{313A7C49-82CF-4AF5-B880-C340FAAF82D9}" type="slidenum">
              <a:rPr kumimoji="1" lang="ja-JP" altLang="en-US" smtClean="0"/>
              <a:t>5</a:t>
            </a:fld>
            <a:endParaRPr kumimoji="1" lang="ja-JP" altLang="en-US"/>
          </a:p>
        </p:txBody>
      </p:sp>
    </p:spTree>
    <p:extLst>
      <p:ext uri="{BB962C8B-B14F-4D97-AF65-F5344CB8AC3E}">
        <p14:creationId xmlns:p14="http://schemas.microsoft.com/office/powerpoint/2010/main" val="27722820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28600" indent="-228600">
              <a:buAutoNum type="arabicPeriod"/>
            </a:pPr>
            <a:r>
              <a:rPr kumimoji="1" lang="en-US" altLang="ja-JP" baseline="0" dirty="0" smtClean="0"/>
              <a:t>Since we have obtained the solution for fluid in gravity side, we calculate the stress-energy tensor on the boundary.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We calculate the stress-energy tensor by using the GKPW relation, or in more detail, by using the formula by </a:t>
            </a:r>
            <a:r>
              <a:rPr kumimoji="1" lang="en-US" altLang="ja-JP" baseline="0" dirty="0" err="1" smtClean="0"/>
              <a:t>Balasubramanian</a:t>
            </a:r>
            <a:r>
              <a:rPr kumimoji="1" lang="en-US" altLang="ja-JP" baseline="0" dirty="0" smtClean="0"/>
              <a:t> and Kraus.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Then, we get this stress-energy tensor. From this, we can read off the energy density, pressure and charge density.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Also, we find the transport coefficient, shear viscosity and heat conductivity are calculated as this. The shear tensor sigma is traceless part and there are no trace part, which implies that the bulk viscosity is zero.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The energy density and pressure satisfies the ward identity for the </a:t>
            </a:r>
            <a:r>
              <a:rPr kumimoji="1" lang="en-US" altLang="ja-JP" baseline="0" dirty="0" err="1" smtClean="0"/>
              <a:t>Lifshitz</a:t>
            </a:r>
            <a:r>
              <a:rPr kumimoji="1" lang="en-US" altLang="ja-JP" baseline="0" dirty="0" smtClean="0"/>
              <a:t> scaling symmetry. </a:t>
            </a:r>
            <a:endParaRPr kumimoji="1" lang="ja-JP" altLang="en-US" dirty="0"/>
          </a:p>
        </p:txBody>
      </p:sp>
      <p:sp>
        <p:nvSpPr>
          <p:cNvPr id="4" name="スライド番号プレースホルダー 3"/>
          <p:cNvSpPr>
            <a:spLocks noGrp="1"/>
          </p:cNvSpPr>
          <p:nvPr>
            <p:ph type="sldNum" sz="quarter" idx="10"/>
          </p:nvPr>
        </p:nvSpPr>
        <p:spPr/>
        <p:txBody>
          <a:bodyPr/>
          <a:lstStyle/>
          <a:p>
            <a:fld id="{313A7C49-82CF-4AF5-B880-C340FAAF82D9}" type="slidenum">
              <a:rPr kumimoji="1" lang="ja-JP" altLang="en-US" smtClean="0"/>
              <a:t>6</a:t>
            </a:fld>
            <a:endParaRPr kumimoji="1" lang="ja-JP" altLang="en-US"/>
          </a:p>
        </p:txBody>
      </p:sp>
    </p:spTree>
    <p:extLst>
      <p:ext uri="{BB962C8B-B14F-4D97-AF65-F5344CB8AC3E}">
        <p14:creationId xmlns:p14="http://schemas.microsoft.com/office/powerpoint/2010/main" val="2385019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28600" indent="-228600">
              <a:buAutoNum type="arabicPeriod"/>
            </a:pPr>
            <a:r>
              <a:rPr kumimoji="1" lang="en-US" altLang="ja-JP" dirty="0" smtClean="0"/>
              <a:t>We can also calculate the equations for fluid. The parameters in</a:t>
            </a:r>
            <a:r>
              <a:rPr kumimoji="1" lang="en-US" altLang="ja-JP" baseline="0" dirty="0" smtClean="0"/>
              <a:t> the modified black hole solution must satisfy some conditions. They are actually, equivalent to the equations of motion for the fluid. We obtain the following equations.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They are similar to the equations for ordinary non-relativistic fluids; energy conservation, </a:t>
            </a:r>
            <a:r>
              <a:rPr kumimoji="1" lang="en-US" altLang="ja-JP" baseline="0" dirty="0" err="1" smtClean="0"/>
              <a:t>Navier</a:t>
            </a:r>
            <a:r>
              <a:rPr kumimoji="1" lang="en-US" altLang="ja-JP" baseline="0" dirty="0" smtClean="0"/>
              <a:t>-Stokes equation and continuity equation. The continuity equation and energy conservation equation agree. But our result does not have the terms which are indicated by red in the Naiver-Stokes equation.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This can be understood by using the Newton-</a:t>
            </a:r>
            <a:r>
              <a:rPr kumimoji="1" lang="en-US" altLang="ja-JP" baseline="0" dirty="0" err="1" smtClean="0"/>
              <a:t>Cartan</a:t>
            </a:r>
            <a:r>
              <a:rPr kumimoji="1" lang="en-US" altLang="ja-JP" baseline="0" dirty="0" smtClean="0"/>
              <a:t> theory. </a:t>
            </a:r>
            <a:endParaRPr kumimoji="1" lang="ja-JP" altLang="en-US" dirty="0"/>
          </a:p>
        </p:txBody>
      </p:sp>
      <p:sp>
        <p:nvSpPr>
          <p:cNvPr id="4" name="スライド番号プレースホルダー 3"/>
          <p:cNvSpPr>
            <a:spLocks noGrp="1"/>
          </p:cNvSpPr>
          <p:nvPr>
            <p:ph type="sldNum" sz="quarter" idx="10"/>
          </p:nvPr>
        </p:nvSpPr>
        <p:spPr/>
        <p:txBody>
          <a:bodyPr/>
          <a:lstStyle/>
          <a:p>
            <a:fld id="{313A7C49-82CF-4AF5-B880-C340FAAF82D9}" type="slidenum">
              <a:rPr kumimoji="1" lang="ja-JP" altLang="en-US" smtClean="0"/>
              <a:t>7</a:t>
            </a:fld>
            <a:endParaRPr kumimoji="1" lang="ja-JP" altLang="en-US"/>
          </a:p>
        </p:txBody>
      </p:sp>
    </p:spTree>
    <p:extLst>
      <p:ext uri="{BB962C8B-B14F-4D97-AF65-F5344CB8AC3E}">
        <p14:creationId xmlns:p14="http://schemas.microsoft.com/office/powerpoint/2010/main" val="3407995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28600" indent="-228600">
              <a:buAutoNum type="arabicPeriod"/>
            </a:pPr>
            <a:r>
              <a:rPr kumimoji="1" lang="en-US" altLang="ja-JP" dirty="0" smtClean="0"/>
              <a:t>The Newton-</a:t>
            </a:r>
            <a:r>
              <a:rPr kumimoji="1" lang="en-US" altLang="ja-JP" dirty="0" err="1" smtClean="0"/>
              <a:t>Cartan</a:t>
            </a:r>
            <a:r>
              <a:rPr kumimoji="1" lang="en-US" altLang="ja-JP" baseline="0" dirty="0" smtClean="0"/>
              <a:t> theory is a non-relativistic theory of gravity, and described by Newton-</a:t>
            </a:r>
            <a:r>
              <a:rPr kumimoji="1" lang="en-US" altLang="ja-JP" baseline="0" dirty="0" err="1" smtClean="0"/>
              <a:t>Cartan</a:t>
            </a:r>
            <a:r>
              <a:rPr kumimoji="1" lang="en-US" altLang="ja-JP" baseline="0" dirty="0" smtClean="0"/>
              <a:t> data; tau, h, v-bar, and A. tau is the 1-form which define the time direction, h is the induced metric on the time-slice, v is something like a velocity of the space, and A is the gauge field of the Newton gravity.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In Einstein gravity, the stress-energy tensor is associated to the metric. In a similar fashion, we have 4 quantities which are related to the Newton-</a:t>
            </a:r>
            <a:r>
              <a:rPr kumimoji="1" lang="en-US" altLang="ja-JP" baseline="0" dirty="0" err="1" smtClean="0"/>
              <a:t>Cartan</a:t>
            </a:r>
            <a:r>
              <a:rPr kumimoji="1" lang="en-US" altLang="ja-JP" baseline="0" dirty="0" smtClean="0"/>
              <a:t> data. The energy density is related to the 1-form of the time direction, tau. The momentum density is related to the velocity of space v-bar. The stress-tensor is related to the spatial metric h. And, the mass current is related to the gauge field of gravity A.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This theory also has the symmetry which is called “Milne boost.” If we transform the velocity and the gauge field together, the theory is invariant. </a:t>
            </a:r>
          </a:p>
        </p:txBody>
      </p:sp>
      <p:sp>
        <p:nvSpPr>
          <p:cNvPr id="4" name="スライド番号プレースホルダー 3"/>
          <p:cNvSpPr>
            <a:spLocks noGrp="1"/>
          </p:cNvSpPr>
          <p:nvPr>
            <p:ph type="sldNum" sz="quarter" idx="10"/>
          </p:nvPr>
        </p:nvSpPr>
        <p:spPr/>
        <p:txBody>
          <a:bodyPr/>
          <a:lstStyle/>
          <a:p>
            <a:fld id="{313A7C49-82CF-4AF5-B880-C340FAAF82D9}" type="slidenum">
              <a:rPr kumimoji="1" lang="ja-JP" altLang="en-US" smtClean="0"/>
              <a:t>8</a:t>
            </a:fld>
            <a:endParaRPr kumimoji="1" lang="ja-JP" altLang="en-US"/>
          </a:p>
        </p:txBody>
      </p:sp>
    </p:spTree>
    <p:extLst>
      <p:ext uri="{BB962C8B-B14F-4D97-AF65-F5344CB8AC3E}">
        <p14:creationId xmlns:p14="http://schemas.microsoft.com/office/powerpoint/2010/main" val="35531531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28600" indent="-228600">
              <a:buAutoNum type="arabicPeriod"/>
            </a:pPr>
            <a:r>
              <a:rPr kumimoji="1" lang="en-US" altLang="ja-JP" baseline="0" dirty="0" smtClean="0"/>
              <a:t>If we consider the flat </a:t>
            </a:r>
            <a:r>
              <a:rPr kumimoji="1" lang="en-US" altLang="ja-JP" baseline="0" dirty="0" err="1" smtClean="0"/>
              <a:t>spacetime</a:t>
            </a:r>
            <a:r>
              <a:rPr kumimoji="1" lang="en-US" altLang="ja-JP" baseline="0" dirty="0" smtClean="0"/>
              <a:t>, it is natural that the velocity of space is v=(1,0). However, on our result from the gravity side, the velocity of space is same to the velocity of fluid.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By using the Milne boost, it is always possible to make the velocity of space to be same to the velocity of the fluid. Then, the gauge field is also transforms in this way.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Then, the gauge field in our result must be identified to after the transformation. This contains some terms with fluid velocity. Then, this gives these terms in the Naiver-Stokes equation which are absent in our result. </a:t>
            </a:r>
          </a:p>
          <a:p>
            <a:pPr marL="228600" indent="-228600">
              <a:buAutoNum type="arabicPeriod"/>
            </a:pPr>
            <a:endParaRPr kumimoji="1" lang="en-US" altLang="ja-JP" baseline="0" dirty="0" smtClean="0"/>
          </a:p>
          <a:p>
            <a:pPr marL="228600" indent="-228600">
              <a:buAutoNum type="arabicPeriod"/>
            </a:pPr>
            <a:r>
              <a:rPr kumimoji="1" lang="en-US" altLang="ja-JP" baseline="0" dirty="0" smtClean="0"/>
              <a:t>This implies that the gauge field A in the black hole solution must be identified to the gauge field in the Newton-</a:t>
            </a:r>
            <a:r>
              <a:rPr kumimoji="1" lang="en-US" altLang="ja-JP" baseline="0" dirty="0" err="1" smtClean="0"/>
              <a:t>Cartan</a:t>
            </a:r>
            <a:r>
              <a:rPr kumimoji="1" lang="en-US" altLang="ja-JP" baseline="0" dirty="0" smtClean="0"/>
              <a:t> theory. Otherwise, the black hole solution does not reproduce the fluid. </a:t>
            </a:r>
          </a:p>
        </p:txBody>
      </p:sp>
      <p:sp>
        <p:nvSpPr>
          <p:cNvPr id="4" name="スライド番号プレースホルダー 3"/>
          <p:cNvSpPr>
            <a:spLocks noGrp="1"/>
          </p:cNvSpPr>
          <p:nvPr>
            <p:ph type="sldNum" sz="quarter" idx="10"/>
          </p:nvPr>
        </p:nvSpPr>
        <p:spPr/>
        <p:txBody>
          <a:bodyPr/>
          <a:lstStyle/>
          <a:p>
            <a:fld id="{313A7C49-82CF-4AF5-B880-C340FAAF82D9}" type="slidenum">
              <a:rPr kumimoji="1" lang="ja-JP" altLang="en-US" smtClean="0"/>
              <a:t>9</a:t>
            </a:fld>
            <a:endParaRPr kumimoji="1" lang="ja-JP" altLang="en-US"/>
          </a:p>
        </p:txBody>
      </p:sp>
    </p:spTree>
    <p:extLst>
      <p:ext uri="{BB962C8B-B14F-4D97-AF65-F5344CB8AC3E}">
        <p14:creationId xmlns:p14="http://schemas.microsoft.com/office/powerpoint/2010/main" val="3325680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491A5B8-6CC5-4959-BDF0-48659E516424}" type="datetimeFigureOut">
              <a:rPr kumimoji="1" lang="ja-JP" altLang="en-US" smtClean="0"/>
              <a:t>2016/11/11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037EF7-9EBA-471C-A9D3-31FAACF17764}" type="slidenum">
              <a:rPr kumimoji="1" lang="ja-JP" altLang="en-US" smtClean="0"/>
              <a:t>‹#›</a:t>
            </a:fld>
            <a:endParaRPr kumimoji="1" lang="ja-JP" altLang="en-US"/>
          </a:p>
        </p:txBody>
      </p:sp>
    </p:spTree>
    <p:extLst>
      <p:ext uri="{BB962C8B-B14F-4D97-AF65-F5344CB8AC3E}">
        <p14:creationId xmlns:p14="http://schemas.microsoft.com/office/powerpoint/2010/main" val="335816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491A5B8-6CC5-4959-BDF0-48659E516424}" type="datetimeFigureOut">
              <a:rPr kumimoji="1" lang="ja-JP" altLang="en-US" smtClean="0"/>
              <a:t>2016/11/11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037EF7-9EBA-471C-A9D3-31FAACF17764}" type="slidenum">
              <a:rPr kumimoji="1" lang="ja-JP" altLang="en-US" smtClean="0"/>
              <a:t>‹#›</a:t>
            </a:fld>
            <a:endParaRPr kumimoji="1" lang="ja-JP" altLang="en-US"/>
          </a:p>
        </p:txBody>
      </p:sp>
    </p:spTree>
    <p:extLst>
      <p:ext uri="{BB962C8B-B14F-4D97-AF65-F5344CB8AC3E}">
        <p14:creationId xmlns:p14="http://schemas.microsoft.com/office/powerpoint/2010/main" val="2329393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491A5B8-6CC5-4959-BDF0-48659E516424}" type="datetimeFigureOut">
              <a:rPr kumimoji="1" lang="ja-JP" altLang="en-US" smtClean="0"/>
              <a:t>2016/11/11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037EF7-9EBA-471C-A9D3-31FAACF17764}" type="slidenum">
              <a:rPr kumimoji="1" lang="ja-JP" altLang="en-US" smtClean="0"/>
              <a:t>‹#›</a:t>
            </a:fld>
            <a:endParaRPr kumimoji="1" lang="ja-JP" altLang="en-US"/>
          </a:p>
        </p:txBody>
      </p:sp>
    </p:spTree>
    <p:extLst>
      <p:ext uri="{BB962C8B-B14F-4D97-AF65-F5344CB8AC3E}">
        <p14:creationId xmlns:p14="http://schemas.microsoft.com/office/powerpoint/2010/main" val="3462384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491A5B8-6CC5-4959-BDF0-48659E516424}" type="datetimeFigureOut">
              <a:rPr kumimoji="1" lang="ja-JP" altLang="en-US" smtClean="0"/>
              <a:t>2016/11/11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037EF7-9EBA-471C-A9D3-31FAACF17764}" type="slidenum">
              <a:rPr kumimoji="1" lang="ja-JP" altLang="en-US" smtClean="0"/>
              <a:t>‹#›</a:t>
            </a:fld>
            <a:endParaRPr kumimoji="1" lang="ja-JP" altLang="en-US"/>
          </a:p>
        </p:txBody>
      </p:sp>
    </p:spTree>
    <p:extLst>
      <p:ext uri="{BB962C8B-B14F-4D97-AF65-F5344CB8AC3E}">
        <p14:creationId xmlns:p14="http://schemas.microsoft.com/office/powerpoint/2010/main" val="4059905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491A5B8-6CC5-4959-BDF0-48659E516424}" type="datetimeFigureOut">
              <a:rPr kumimoji="1" lang="ja-JP" altLang="en-US" smtClean="0"/>
              <a:t>2016/11/11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B037EF7-9EBA-471C-A9D3-31FAACF17764}" type="slidenum">
              <a:rPr kumimoji="1" lang="ja-JP" altLang="en-US" smtClean="0"/>
              <a:t>‹#›</a:t>
            </a:fld>
            <a:endParaRPr kumimoji="1" lang="ja-JP" altLang="en-US"/>
          </a:p>
        </p:txBody>
      </p:sp>
    </p:spTree>
    <p:extLst>
      <p:ext uri="{BB962C8B-B14F-4D97-AF65-F5344CB8AC3E}">
        <p14:creationId xmlns:p14="http://schemas.microsoft.com/office/powerpoint/2010/main" val="1098752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491A5B8-6CC5-4959-BDF0-48659E516424}" type="datetimeFigureOut">
              <a:rPr kumimoji="1" lang="ja-JP" altLang="en-US" smtClean="0"/>
              <a:t>2016/11/11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B037EF7-9EBA-471C-A9D3-31FAACF17764}" type="slidenum">
              <a:rPr kumimoji="1" lang="ja-JP" altLang="en-US" smtClean="0"/>
              <a:t>‹#›</a:t>
            </a:fld>
            <a:endParaRPr kumimoji="1" lang="ja-JP" altLang="en-US"/>
          </a:p>
        </p:txBody>
      </p:sp>
    </p:spTree>
    <p:extLst>
      <p:ext uri="{BB962C8B-B14F-4D97-AF65-F5344CB8AC3E}">
        <p14:creationId xmlns:p14="http://schemas.microsoft.com/office/powerpoint/2010/main" val="4114111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491A5B8-6CC5-4959-BDF0-48659E516424}" type="datetimeFigureOut">
              <a:rPr kumimoji="1" lang="ja-JP" altLang="en-US" smtClean="0"/>
              <a:t>2016/11/11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B037EF7-9EBA-471C-A9D3-31FAACF17764}" type="slidenum">
              <a:rPr kumimoji="1" lang="ja-JP" altLang="en-US" smtClean="0"/>
              <a:t>‹#›</a:t>
            </a:fld>
            <a:endParaRPr kumimoji="1" lang="ja-JP" altLang="en-US"/>
          </a:p>
        </p:txBody>
      </p:sp>
    </p:spTree>
    <p:extLst>
      <p:ext uri="{BB962C8B-B14F-4D97-AF65-F5344CB8AC3E}">
        <p14:creationId xmlns:p14="http://schemas.microsoft.com/office/powerpoint/2010/main" val="737032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491A5B8-6CC5-4959-BDF0-48659E516424}" type="datetimeFigureOut">
              <a:rPr kumimoji="1" lang="ja-JP" altLang="en-US" smtClean="0"/>
              <a:t>2016/11/11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B037EF7-9EBA-471C-A9D3-31FAACF17764}" type="slidenum">
              <a:rPr kumimoji="1" lang="ja-JP" altLang="en-US" smtClean="0"/>
              <a:t>‹#›</a:t>
            </a:fld>
            <a:endParaRPr kumimoji="1" lang="ja-JP" altLang="en-US"/>
          </a:p>
        </p:txBody>
      </p:sp>
    </p:spTree>
    <p:extLst>
      <p:ext uri="{BB962C8B-B14F-4D97-AF65-F5344CB8AC3E}">
        <p14:creationId xmlns:p14="http://schemas.microsoft.com/office/powerpoint/2010/main" val="873088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491A5B8-6CC5-4959-BDF0-48659E516424}" type="datetimeFigureOut">
              <a:rPr kumimoji="1" lang="ja-JP" altLang="en-US" smtClean="0"/>
              <a:t>2016/11/11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B037EF7-9EBA-471C-A9D3-31FAACF17764}" type="slidenum">
              <a:rPr kumimoji="1" lang="ja-JP" altLang="en-US" smtClean="0"/>
              <a:t>‹#›</a:t>
            </a:fld>
            <a:endParaRPr kumimoji="1" lang="ja-JP" altLang="en-US"/>
          </a:p>
        </p:txBody>
      </p:sp>
    </p:spTree>
    <p:extLst>
      <p:ext uri="{BB962C8B-B14F-4D97-AF65-F5344CB8AC3E}">
        <p14:creationId xmlns:p14="http://schemas.microsoft.com/office/powerpoint/2010/main" val="788193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491A5B8-6CC5-4959-BDF0-48659E516424}" type="datetimeFigureOut">
              <a:rPr kumimoji="1" lang="ja-JP" altLang="en-US" smtClean="0"/>
              <a:t>2016/11/11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B037EF7-9EBA-471C-A9D3-31FAACF17764}" type="slidenum">
              <a:rPr kumimoji="1" lang="ja-JP" altLang="en-US" smtClean="0"/>
              <a:t>‹#›</a:t>
            </a:fld>
            <a:endParaRPr kumimoji="1" lang="ja-JP" altLang="en-US"/>
          </a:p>
        </p:txBody>
      </p:sp>
    </p:spTree>
    <p:extLst>
      <p:ext uri="{BB962C8B-B14F-4D97-AF65-F5344CB8AC3E}">
        <p14:creationId xmlns:p14="http://schemas.microsoft.com/office/powerpoint/2010/main" val="4262698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491A5B8-6CC5-4959-BDF0-48659E516424}" type="datetimeFigureOut">
              <a:rPr kumimoji="1" lang="ja-JP" altLang="en-US" smtClean="0"/>
              <a:t>2016/11/11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B037EF7-9EBA-471C-A9D3-31FAACF17764}" type="slidenum">
              <a:rPr kumimoji="1" lang="ja-JP" altLang="en-US" smtClean="0"/>
              <a:t>‹#›</a:t>
            </a:fld>
            <a:endParaRPr kumimoji="1" lang="ja-JP" altLang="en-US"/>
          </a:p>
        </p:txBody>
      </p:sp>
    </p:spTree>
    <p:extLst>
      <p:ext uri="{BB962C8B-B14F-4D97-AF65-F5344CB8AC3E}">
        <p14:creationId xmlns:p14="http://schemas.microsoft.com/office/powerpoint/2010/main" val="3691954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491A5B8-6CC5-4959-BDF0-48659E516424}" type="datetimeFigureOut">
              <a:rPr kumimoji="1" lang="ja-JP" altLang="en-US" smtClean="0"/>
              <a:t>2016/11/11</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037EF7-9EBA-471C-A9D3-31FAACF17764}" type="slidenum">
              <a:rPr kumimoji="1" lang="ja-JP" altLang="en-US" smtClean="0"/>
              <a:t>‹#›</a:t>
            </a:fld>
            <a:endParaRPr kumimoji="1" lang="ja-JP" altLang="en-US"/>
          </a:p>
        </p:txBody>
      </p:sp>
    </p:spTree>
    <p:extLst>
      <p:ext uri="{BB962C8B-B14F-4D97-AF65-F5344CB8AC3E}">
        <p14:creationId xmlns:p14="http://schemas.microsoft.com/office/powerpoint/2010/main" val="371862654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4.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s>
</file>

<file path=ppt/slides/_rels/slide11.xml.rels><?xml version="1.0" encoding="UTF-8" standalone="yes"?>
<Relationships xmlns="http://schemas.openxmlformats.org/package/2006/relationships"><Relationship Id="rId8" Type="http://schemas.openxmlformats.org/officeDocument/2006/relationships/image" Target="../media/image151.png"/><Relationship Id="rId3" Type="http://schemas.openxmlformats.org/officeDocument/2006/relationships/image" Target="../media/image40.png"/><Relationship Id="rId7" Type="http://schemas.openxmlformats.org/officeDocument/2006/relationships/image" Target="../media/image149.png"/><Relationship Id="rId2" Type="http://schemas.openxmlformats.org/officeDocument/2006/relationships/notesSlide" Target="../notesSlides/notesSlide11.xml"/><Relationship Id="rId1" Type="http://schemas.openxmlformats.org/officeDocument/2006/relationships/slideLayout" Target="../slideLayouts/slideLayout2.xml"/><Relationship Id="rId10" Type="http://schemas.openxmlformats.org/officeDocument/2006/relationships/image" Target="../media/image42.png"/><Relationship Id="rId4" Type="http://schemas.openxmlformats.org/officeDocument/2006/relationships/image" Target="../media/image41.png"/><Relationship Id="rId9" Type="http://schemas.openxmlformats.org/officeDocument/2006/relationships/image" Target="../media/image410.png"/></Relationships>
</file>

<file path=ppt/slides/_rels/slide12.xml.rels><?xml version="1.0" encoding="UTF-8" standalone="yes"?>
<Relationships xmlns="http://schemas.openxmlformats.org/package/2006/relationships"><Relationship Id="rId8" Type="http://schemas.openxmlformats.org/officeDocument/2006/relationships/image" Target="../media/image46.png"/><Relationship Id="rId3" Type="http://schemas.openxmlformats.org/officeDocument/2006/relationships/image" Target="../media/image1530.png"/><Relationship Id="rId7" Type="http://schemas.openxmlformats.org/officeDocument/2006/relationships/image" Target="../media/image158.png"/><Relationship Id="rId12" Type="http://schemas.openxmlformats.org/officeDocument/2006/relationships/image" Target="../media/image50.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45.png"/><Relationship Id="rId11" Type="http://schemas.openxmlformats.org/officeDocument/2006/relationships/image" Target="../media/image49.png"/><Relationship Id="rId5" Type="http://schemas.openxmlformats.org/officeDocument/2006/relationships/image" Target="../media/image156.png"/><Relationship Id="rId10" Type="http://schemas.openxmlformats.org/officeDocument/2006/relationships/image" Target="../media/image48.png"/><Relationship Id="rId4" Type="http://schemas.openxmlformats.org/officeDocument/2006/relationships/image" Target="../media/image43.png"/><Relationship Id="rId9" Type="http://schemas.openxmlformats.org/officeDocument/2006/relationships/image" Target="../media/image47.png"/></Relationships>
</file>

<file path=ppt/slides/_rels/slide13.xml.rels><?xml version="1.0" encoding="UTF-8" standalone="yes"?>
<Relationships xmlns="http://schemas.openxmlformats.org/package/2006/relationships"><Relationship Id="rId8" Type="http://schemas.openxmlformats.org/officeDocument/2006/relationships/image" Target="../media/image56.png"/><Relationship Id="rId13" Type="http://schemas.openxmlformats.org/officeDocument/2006/relationships/image" Target="../media/image62.png"/><Relationship Id="rId3" Type="http://schemas.openxmlformats.org/officeDocument/2006/relationships/image" Target="../media/image51.png"/><Relationship Id="rId7" Type="http://schemas.openxmlformats.org/officeDocument/2006/relationships/image" Target="../media/image55.png"/><Relationship Id="rId12" Type="http://schemas.openxmlformats.org/officeDocument/2006/relationships/image" Target="../media/image61.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54.png"/><Relationship Id="rId11" Type="http://schemas.openxmlformats.org/officeDocument/2006/relationships/image" Target="../media/image59.png"/><Relationship Id="rId5" Type="http://schemas.openxmlformats.org/officeDocument/2006/relationships/image" Target="../media/image53.png"/><Relationship Id="rId15" Type="http://schemas.openxmlformats.org/officeDocument/2006/relationships/image" Target="../media/image64.png"/><Relationship Id="rId10" Type="http://schemas.openxmlformats.org/officeDocument/2006/relationships/image" Target="../media/image58.png"/><Relationship Id="rId4" Type="http://schemas.openxmlformats.org/officeDocument/2006/relationships/image" Target="../media/image52.png"/><Relationship Id="rId9" Type="http://schemas.openxmlformats.org/officeDocument/2006/relationships/image" Target="../media/image57.png"/><Relationship Id="rId14" Type="http://schemas.openxmlformats.org/officeDocument/2006/relationships/image" Target="../media/image63.png"/></Relationships>
</file>

<file path=ppt/slides/_rels/slide14.xml.rels><?xml version="1.0" encoding="UTF-8" standalone="yes"?>
<Relationships xmlns="http://schemas.openxmlformats.org/package/2006/relationships"><Relationship Id="rId8" Type="http://schemas.openxmlformats.org/officeDocument/2006/relationships/image" Target="../media/image69.png"/><Relationship Id="rId3" Type="http://schemas.openxmlformats.org/officeDocument/2006/relationships/image" Target="../media/image640.png"/><Relationship Id="rId7" Type="http://schemas.openxmlformats.org/officeDocument/2006/relationships/image" Target="../media/image68.png"/><Relationship Id="rId12" Type="http://schemas.openxmlformats.org/officeDocument/2006/relationships/image" Target="../media/image74.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7.png"/><Relationship Id="rId11" Type="http://schemas.openxmlformats.org/officeDocument/2006/relationships/image" Target="../media/image73.png"/><Relationship Id="rId5" Type="http://schemas.openxmlformats.org/officeDocument/2006/relationships/image" Target="../media/image66.png"/><Relationship Id="rId10" Type="http://schemas.openxmlformats.org/officeDocument/2006/relationships/image" Target="../media/image72.png"/><Relationship Id="rId4" Type="http://schemas.openxmlformats.org/officeDocument/2006/relationships/image" Target="../media/image65.png"/><Relationship Id="rId9" Type="http://schemas.openxmlformats.org/officeDocument/2006/relationships/image" Target="../media/image71.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5.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78.png"/><Relationship Id="rId5" Type="http://schemas.openxmlformats.org/officeDocument/2006/relationships/image" Target="../media/image77.png"/><Relationship Id="rId4" Type="http://schemas.openxmlformats.org/officeDocument/2006/relationships/image" Target="../media/image76.png"/></Relationships>
</file>

<file path=ppt/slides/_rels/slide17.xml.rels><?xml version="1.0" encoding="UTF-8" standalone="yes"?>
<Relationships xmlns="http://schemas.openxmlformats.org/package/2006/relationships"><Relationship Id="rId3" Type="http://schemas.openxmlformats.org/officeDocument/2006/relationships/image" Target="../media/image7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10.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4.png"/><Relationship Id="rId4" Type="http://schemas.openxmlformats.org/officeDocument/2006/relationships/image" Target="../media/image310.png"/></Relationships>
</file>

<file path=ppt/slides/_rels/slide4.xml.rels><?xml version="1.0" encoding="UTF-8" standalone="yes"?>
<Relationships xmlns="http://schemas.openxmlformats.org/package/2006/relationships"><Relationship Id="rId8" Type="http://schemas.openxmlformats.org/officeDocument/2006/relationships/image" Target="../media/image60.png"/><Relationship Id="rId3" Type="http://schemas.openxmlformats.org/officeDocument/2006/relationships/image" Target="../media/image110.png"/><Relationship Id="rId7" Type="http://schemas.openxmlformats.org/officeDocument/2006/relationships/image" Target="../media/image500.png"/><Relationship Id="rId12" Type="http://schemas.openxmlformats.org/officeDocument/2006/relationships/image" Target="../media/image10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00.png"/><Relationship Id="rId11" Type="http://schemas.openxmlformats.org/officeDocument/2006/relationships/image" Target="../media/image90.png"/><Relationship Id="rId5" Type="http://schemas.openxmlformats.org/officeDocument/2006/relationships/image" Target="../media/image340.png"/><Relationship Id="rId10" Type="http://schemas.openxmlformats.org/officeDocument/2006/relationships/image" Target="../media/image80.png"/><Relationship Id="rId4" Type="http://schemas.openxmlformats.org/officeDocument/2006/relationships/image" Target="../media/image210.png"/><Relationship Id="rId9" Type="http://schemas.openxmlformats.org/officeDocument/2006/relationships/image" Target="../media/image70.pn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270.png"/><Relationship Id="rId12"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8.png"/><Relationship Id="rId5" Type="http://schemas.openxmlformats.org/officeDocument/2006/relationships/image" Target="../media/image4.png"/><Relationship Id="rId10" Type="http://schemas.openxmlformats.org/officeDocument/2006/relationships/image" Target="../media/image351.png"/><Relationship Id="rId4" Type="http://schemas.openxmlformats.org/officeDocument/2006/relationships/image" Target="../media/image3.png"/><Relationship Id="rId9" Type="http://schemas.openxmlformats.org/officeDocument/2006/relationships/image" Target="../media/image7.png"/></Relationships>
</file>

<file path=ppt/slides/_rels/slide6.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s>
</file>

<file path=ppt/slides/_rels/slide7.xml.rels><?xml version="1.0" encoding="UTF-8" standalone="yes"?>
<Relationships xmlns="http://schemas.openxmlformats.org/package/2006/relationships"><Relationship Id="rId8" Type="http://schemas.openxmlformats.org/officeDocument/2006/relationships/image" Target="../media/image119.png"/><Relationship Id="rId3" Type="http://schemas.openxmlformats.org/officeDocument/2006/relationships/image" Target="../media/image770.png"/><Relationship Id="rId7" Type="http://schemas.openxmlformats.org/officeDocument/2006/relationships/image" Target="../media/image11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830.png"/><Relationship Id="rId5" Type="http://schemas.openxmlformats.org/officeDocument/2006/relationships/image" Target="../media/image813.png"/><Relationship Id="rId4" Type="http://schemas.openxmlformats.org/officeDocument/2006/relationships/image" Target="../media/image117.png"/><Relationship Id="rId9" Type="http://schemas.openxmlformats.org/officeDocument/2006/relationships/image" Target="../media/image21.png"/></Relationships>
</file>

<file path=ppt/slides/_rels/slide8.xml.rels><?xml version="1.0" encoding="UTF-8" standalone="yes"?>
<Relationships xmlns="http://schemas.openxmlformats.org/package/2006/relationships"><Relationship Id="rId8" Type="http://schemas.openxmlformats.org/officeDocument/2006/relationships/image" Target="../media/image26.png"/><Relationship Id="rId13" Type="http://schemas.openxmlformats.org/officeDocument/2006/relationships/image" Target="../media/image31.png"/><Relationship Id="rId3" Type="http://schemas.openxmlformats.org/officeDocument/2006/relationships/image" Target="../media/image211.png"/><Relationship Id="rId7" Type="http://schemas.openxmlformats.org/officeDocument/2006/relationships/image" Target="../media/image25.png"/><Relationship Id="rId12" Type="http://schemas.openxmlformats.org/officeDocument/2006/relationships/image" Target="../media/image30.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4.png"/><Relationship Id="rId11" Type="http://schemas.openxmlformats.org/officeDocument/2006/relationships/image" Target="../media/image29.png"/><Relationship Id="rId5" Type="http://schemas.openxmlformats.org/officeDocument/2006/relationships/image" Target="../media/image23.png"/><Relationship Id="rId15" Type="http://schemas.openxmlformats.org/officeDocument/2006/relationships/image" Target="../media/image33.png"/><Relationship Id="rId10" Type="http://schemas.openxmlformats.org/officeDocument/2006/relationships/image" Target="../media/image28.png"/><Relationship Id="rId4" Type="http://schemas.openxmlformats.org/officeDocument/2006/relationships/image" Target="../media/image22.png"/><Relationship Id="rId9" Type="http://schemas.openxmlformats.org/officeDocument/2006/relationships/image" Target="../media/image27.png"/><Relationship Id="rId14" Type="http://schemas.openxmlformats.org/officeDocument/2006/relationships/image" Target="../media/image32.png"/></Relationships>
</file>

<file path=ppt/slides/_rels/slide9.xml.rels><?xml version="1.0" encoding="UTF-8" standalone="yes"?>
<Relationships xmlns="http://schemas.openxmlformats.org/package/2006/relationships"><Relationship Id="rId8" Type="http://schemas.openxmlformats.org/officeDocument/2006/relationships/image" Target="../media/image860.png"/><Relationship Id="rId3" Type="http://schemas.openxmlformats.org/officeDocument/2006/relationships/image" Target="../media/image34.png"/><Relationship Id="rId7" Type="http://schemas.openxmlformats.org/officeDocument/2006/relationships/image" Target="../media/image780.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36.png"/><Relationship Id="rId5" Type="http://schemas.openxmlformats.org/officeDocument/2006/relationships/image" Target="../media/image122.png"/><Relationship Id="rId10" Type="http://schemas.openxmlformats.org/officeDocument/2006/relationships/image" Target="../media/image880.png"/><Relationship Id="rId4" Type="http://schemas.openxmlformats.org/officeDocument/2006/relationships/image" Target="../media/image35.png"/><Relationship Id="rId9" Type="http://schemas.openxmlformats.org/officeDocument/2006/relationships/image" Target="../media/image87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456822" y="1948131"/>
            <a:ext cx="8229600" cy="1077218"/>
          </a:xfrm>
          <a:prstGeom prst="rect">
            <a:avLst/>
          </a:prstGeom>
          <a:noFill/>
        </p:spPr>
        <p:txBody>
          <a:bodyPr wrap="square" rtlCol="0">
            <a:spAutoFit/>
          </a:bodyPr>
          <a:lstStyle/>
          <a:p>
            <a:pPr algn="ctr"/>
            <a:r>
              <a:rPr kumimoji="1" lang="en-US" altLang="ja-JP" sz="3200" dirty="0" err="1" smtClean="0">
                <a:solidFill>
                  <a:srgbClr val="0070C0"/>
                </a:solidFill>
              </a:rPr>
              <a:t>Hyperscaling</a:t>
            </a:r>
            <a:r>
              <a:rPr kumimoji="1" lang="en-US" altLang="ja-JP" sz="3200" dirty="0" smtClean="0">
                <a:solidFill>
                  <a:srgbClr val="0070C0"/>
                </a:solidFill>
              </a:rPr>
              <a:t>-violating </a:t>
            </a:r>
            <a:r>
              <a:rPr kumimoji="1" lang="en-US" altLang="ja-JP" sz="3200" dirty="0" err="1" smtClean="0">
                <a:solidFill>
                  <a:srgbClr val="0070C0"/>
                </a:solidFill>
              </a:rPr>
              <a:t>Li</a:t>
            </a:r>
            <a:r>
              <a:rPr lang="en-US" altLang="ja-JP" sz="3200" dirty="0" err="1">
                <a:solidFill>
                  <a:srgbClr val="0070C0"/>
                </a:solidFill>
              </a:rPr>
              <a:t>f</a:t>
            </a:r>
            <a:r>
              <a:rPr kumimoji="1" lang="en-US" altLang="ja-JP" sz="3200" dirty="0" err="1" smtClean="0">
                <a:solidFill>
                  <a:srgbClr val="0070C0"/>
                </a:solidFill>
              </a:rPr>
              <a:t>shitz</a:t>
            </a:r>
            <a:r>
              <a:rPr kumimoji="1" lang="en-US" altLang="ja-JP" sz="3200" dirty="0" smtClean="0">
                <a:solidFill>
                  <a:srgbClr val="0070C0"/>
                </a:solidFill>
              </a:rPr>
              <a:t> hydrodynamics from black holes</a:t>
            </a:r>
            <a:endParaRPr kumimoji="1" lang="ja-JP" altLang="en-US" sz="3200" dirty="0">
              <a:solidFill>
                <a:srgbClr val="0070C0"/>
              </a:solidFill>
            </a:endParaRPr>
          </a:p>
        </p:txBody>
      </p:sp>
      <p:sp>
        <p:nvSpPr>
          <p:cNvPr id="8" name="テキスト ボックス 7"/>
          <p:cNvSpPr txBox="1"/>
          <p:nvPr/>
        </p:nvSpPr>
        <p:spPr>
          <a:xfrm>
            <a:off x="2132747" y="4664747"/>
            <a:ext cx="4965590" cy="523220"/>
          </a:xfrm>
          <a:prstGeom prst="rect">
            <a:avLst/>
          </a:prstGeom>
          <a:noFill/>
        </p:spPr>
        <p:txBody>
          <a:bodyPr wrap="none" rtlCol="0">
            <a:spAutoFit/>
          </a:bodyPr>
          <a:lstStyle/>
          <a:p>
            <a:r>
              <a:rPr kumimoji="1" lang="en-US" altLang="ja-JP" sz="2800" dirty="0" smtClean="0"/>
              <a:t>In collaboration with </a:t>
            </a:r>
            <a:r>
              <a:rPr lang="en-US" altLang="ja-JP" sz="2800" dirty="0" smtClean="0"/>
              <a:t>Elias </a:t>
            </a:r>
            <a:r>
              <a:rPr lang="en-US" altLang="ja-JP" sz="2800" dirty="0" err="1" smtClean="0"/>
              <a:t>Kiritsis</a:t>
            </a:r>
            <a:endParaRPr kumimoji="1" lang="ja-JP" altLang="en-US" sz="2800" dirty="0"/>
          </a:p>
        </p:txBody>
      </p:sp>
      <p:sp>
        <p:nvSpPr>
          <p:cNvPr id="10" name="正方形/長方形 9"/>
          <p:cNvSpPr/>
          <p:nvPr/>
        </p:nvSpPr>
        <p:spPr>
          <a:xfrm>
            <a:off x="3567981" y="5338858"/>
            <a:ext cx="2007281" cy="400110"/>
          </a:xfrm>
          <a:prstGeom prst="rect">
            <a:avLst/>
          </a:prstGeom>
        </p:spPr>
        <p:txBody>
          <a:bodyPr wrap="none">
            <a:spAutoFit/>
          </a:bodyPr>
          <a:lstStyle/>
          <a:p>
            <a:r>
              <a:rPr lang="en-US" altLang="ja-JP" sz="2000" dirty="0" smtClean="0"/>
              <a:t>arXiv:1508.02494</a:t>
            </a:r>
            <a:endParaRPr lang="ja-JP" altLang="en-US" sz="2000" dirty="0"/>
          </a:p>
        </p:txBody>
      </p:sp>
      <p:sp>
        <p:nvSpPr>
          <p:cNvPr id="2" name="テキスト ボックス 1"/>
          <p:cNvSpPr txBox="1"/>
          <p:nvPr/>
        </p:nvSpPr>
        <p:spPr>
          <a:xfrm>
            <a:off x="3213557" y="3176240"/>
            <a:ext cx="2716128" cy="523220"/>
          </a:xfrm>
          <a:prstGeom prst="rect">
            <a:avLst/>
          </a:prstGeom>
          <a:noFill/>
        </p:spPr>
        <p:txBody>
          <a:bodyPr wrap="none" rtlCol="0">
            <a:spAutoFit/>
          </a:bodyPr>
          <a:lstStyle/>
          <a:p>
            <a:r>
              <a:rPr kumimoji="1" lang="en-US" altLang="ja-JP" sz="2800" dirty="0" smtClean="0"/>
              <a:t>Yoshinori Matsuo</a:t>
            </a:r>
            <a:endParaRPr kumimoji="1" lang="ja-JP" altLang="en-US" sz="2800" dirty="0"/>
          </a:p>
        </p:txBody>
      </p:sp>
      <p:sp>
        <p:nvSpPr>
          <p:cNvPr id="3" name="テキスト ボックス 2"/>
          <p:cNvSpPr txBox="1"/>
          <p:nvPr/>
        </p:nvSpPr>
        <p:spPr>
          <a:xfrm>
            <a:off x="2570783" y="3828359"/>
            <a:ext cx="4089517" cy="523220"/>
          </a:xfrm>
          <a:prstGeom prst="rect">
            <a:avLst/>
          </a:prstGeom>
          <a:noFill/>
        </p:spPr>
        <p:txBody>
          <a:bodyPr wrap="none" rtlCol="0">
            <a:spAutoFit/>
          </a:bodyPr>
          <a:lstStyle/>
          <a:p>
            <a:r>
              <a:rPr kumimoji="1" lang="en-US" altLang="ja-JP" sz="2800" i="1" dirty="0" smtClean="0"/>
              <a:t>National Taiwan University</a:t>
            </a:r>
            <a:endParaRPr kumimoji="1" lang="ja-JP" altLang="en-US" sz="2800" i="1" dirty="0"/>
          </a:p>
        </p:txBody>
      </p:sp>
      <p:sp>
        <p:nvSpPr>
          <p:cNvPr id="7" name="正方形/長方形 6"/>
          <p:cNvSpPr/>
          <p:nvPr/>
        </p:nvSpPr>
        <p:spPr>
          <a:xfrm>
            <a:off x="3567980" y="5689804"/>
            <a:ext cx="2031325" cy="400110"/>
          </a:xfrm>
          <a:prstGeom prst="rect">
            <a:avLst/>
          </a:prstGeom>
        </p:spPr>
        <p:txBody>
          <a:bodyPr wrap="none">
            <a:spAutoFit/>
          </a:bodyPr>
          <a:lstStyle/>
          <a:p>
            <a:r>
              <a:rPr lang="en-US" altLang="ja-JP" sz="2000" dirty="0" smtClean="0"/>
              <a:t>arXiv:1611.nnnnn</a:t>
            </a:r>
            <a:endParaRPr lang="ja-JP" altLang="en-US" sz="2000" dirty="0"/>
          </a:p>
        </p:txBody>
      </p:sp>
    </p:spTree>
    <p:extLst>
      <p:ext uri="{BB962C8B-B14F-4D97-AF65-F5344CB8AC3E}">
        <p14:creationId xmlns:p14="http://schemas.microsoft.com/office/powerpoint/2010/main" val="38963309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4479" y="365126"/>
            <a:ext cx="7886700" cy="694417"/>
          </a:xfrm>
        </p:spPr>
        <p:txBody>
          <a:bodyPr>
            <a:normAutofit/>
          </a:bodyPr>
          <a:lstStyle/>
          <a:p>
            <a:r>
              <a:rPr lang="en-US" altLang="ja-JP" sz="3200" dirty="0" err="1" smtClean="0">
                <a:solidFill>
                  <a:srgbClr val="0070C0"/>
                </a:solidFill>
              </a:rPr>
              <a:t>Hyperscaling</a:t>
            </a:r>
            <a:r>
              <a:rPr lang="en-US" altLang="ja-JP" sz="3200" dirty="0" smtClean="0">
                <a:solidFill>
                  <a:srgbClr val="0070C0"/>
                </a:solidFill>
              </a:rPr>
              <a:t>-violation in geometry</a:t>
            </a:r>
            <a:endParaRPr kumimoji="1" lang="ja-JP" altLang="en-US" sz="3200" dirty="0">
              <a:solidFill>
                <a:srgbClr val="0070C0"/>
              </a:solidFill>
            </a:endParaRPr>
          </a:p>
        </p:txBody>
      </p:sp>
      <p:sp>
        <p:nvSpPr>
          <p:cNvPr id="5" name="テキスト ボックス 4"/>
          <p:cNvSpPr txBox="1"/>
          <p:nvPr/>
        </p:nvSpPr>
        <p:spPr>
          <a:xfrm>
            <a:off x="725714" y="1059543"/>
            <a:ext cx="7369774" cy="400110"/>
          </a:xfrm>
          <a:prstGeom prst="rect">
            <a:avLst/>
          </a:prstGeom>
          <a:noFill/>
        </p:spPr>
        <p:txBody>
          <a:bodyPr wrap="none" rtlCol="0">
            <a:spAutoFit/>
          </a:bodyPr>
          <a:lstStyle/>
          <a:p>
            <a:r>
              <a:rPr lang="en-US" altLang="ja-JP" sz="2000" dirty="0"/>
              <a:t>T</a:t>
            </a:r>
            <a:r>
              <a:rPr lang="en-US" altLang="ja-JP" sz="2000" dirty="0" smtClean="0"/>
              <a:t>o consider </a:t>
            </a:r>
            <a:r>
              <a:rPr lang="en-US" altLang="ja-JP" sz="2000" dirty="0" err="1" smtClean="0"/>
              <a:t>hyperscaling</a:t>
            </a:r>
            <a:r>
              <a:rPr lang="en-US" altLang="ja-JP" sz="2000" dirty="0" smtClean="0"/>
              <a:t>-violation, we consider the following action</a:t>
            </a:r>
            <a:endParaRPr kumimoji="1" lang="ja-JP" altLang="en-US" sz="2000" dirty="0"/>
          </a:p>
        </p:txBody>
      </p:sp>
      <mc:AlternateContent xmlns:mc="http://schemas.openxmlformats.org/markup-compatibility/2006" xmlns:a14="http://schemas.microsoft.com/office/drawing/2010/main">
        <mc:Choice Requires="a14">
          <p:sp>
            <p:nvSpPr>
              <p:cNvPr id="6" name="テキスト ボックス 5"/>
              <p:cNvSpPr txBox="1"/>
              <p:nvPr/>
            </p:nvSpPr>
            <p:spPr>
              <a:xfrm>
                <a:off x="1330579" y="1607906"/>
                <a:ext cx="6861686" cy="69153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𝑆</m:t>
                      </m:r>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16</m:t>
                          </m:r>
                          <m:r>
                            <a:rPr kumimoji="1" lang="en-US" altLang="ja-JP" sz="2000" b="0" i="1" smtClean="0">
                              <a:latin typeface="Cambria Math" panose="02040503050406030204" pitchFamily="18" charset="0"/>
                            </a:rPr>
                            <m:t>𝜋</m:t>
                          </m:r>
                          <m:r>
                            <a:rPr kumimoji="1" lang="en-US" altLang="ja-JP" sz="2000" b="0" i="1" smtClean="0">
                              <a:latin typeface="Cambria Math" panose="02040503050406030204" pitchFamily="18" charset="0"/>
                            </a:rPr>
                            <m:t>𝐺</m:t>
                          </m:r>
                        </m:den>
                      </m:f>
                      <m:nary>
                        <m:naryPr>
                          <m:subHide m:val="on"/>
                          <m:supHide m:val="on"/>
                          <m:ctrlPr>
                            <a:rPr kumimoji="1" lang="en-US" altLang="ja-JP" sz="2000" b="0" i="1" smtClean="0">
                              <a:latin typeface="Cambria Math" panose="02040503050406030204" pitchFamily="18" charset="0"/>
                            </a:rPr>
                          </m:ctrlPr>
                        </m:naryPr>
                        <m:sub/>
                        <m:sup/>
                        <m:e>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𝑑</m:t>
                              </m:r>
                            </m:e>
                            <m:sup>
                              <m:r>
                                <a:rPr kumimoji="1" lang="en-US" altLang="ja-JP" sz="2000" b="0" i="1" smtClean="0">
                                  <a:latin typeface="Cambria Math" panose="02040503050406030204" pitchFamily="18" charset="0"/>
                                </a:rPr>
                                <m:t>𝑑</m:t>
                              </m:r>
                              <m:r>
                                <a:rPr kumimoji="1" lang="en-US" altLang="ja-JP" sz="2000" b="0" i="1" smtClean="0">
                                  <a:latin typeface="Cambria Math" panose="02040503050406030204" pitchFamily="18" charset="0"/>
                                </a:rPr>
                                <m:t>+1</m:t>
                              </m:r>
                            </m:sup>
                          </m:sSup>
                          <m:r>
                            <a:rPr kumimoji="1" lang="en-US" altLang="ja-JP" sz="2000" b="0" i="1" smtClean="0">
                              <a:latin typeface="Cambria Math" panose="02040503050406030204" pitchFamily="18" charset="0"/>
                            </a:rPr>
                            <m:t>𝑥</m:t>
                          </m:r>
                          <m:r>
                            <a:rPr kumimoji="1" lang="en-US" altLang="ja-JP" sz="2000" b="0" i="1" smtClean="0">
                              <a:latin typeface="Cambria Math" panose="02040503050406030204" pitchFamily="18" charset="0"/>
                            </a:rPr>
                            <m:t> </m:t>
                          </m:r>
                          <m:rad>
                            <m:radPr>
                              <m:degHide m:val="on"/>
                              <m:ctrlPr>
                                <a:rPr kumimoji="1" lang="en-US" altLang="ja-JP" sz="2000" b="0" i="1" smtClean="0">
                                  <a:latin typeface="Cambria Math" panose="02040503050406030204" pitchFamily="18" charset="0"/>
                                </a:rPr>
                              </m:ctrlPr>
                            </m:radPr>
                            <m:deg/>
                            <m:e>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𝑔</m:t>
                              </m:r>
                            </m:e>
                          </m:rad>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𝑅</m:t>
                              </m:r>
                              <m:r>
                                <a:rPr kumimoji="1" lang="en-US" altLang="ja-JP" sz="2000" b="0" i="1" smtClean="0">
                                  <a:latin typeface="Cambria Math" panose="02040503050406030204" pitchFamily="18" charset="0"/>
                                </a:rPr>
                                <m:t>−</m:t>
                              </m:r>
                              <m:r>
                                <a:rPr kumimoji="1" lang="en-US" altLang="ja-JP" sz="2000" b="0" i="0" smtClean="0">
                                  <a:latin typeface="Cambria Math" panose="02040503050406030204" pitchFamily="18" charset="0"/>
                                </a:rPr>
                                <m:t>2</m:t>
                              </m:r>
                              <m:r>
                                <m:rPr>
                                  <m:sty m:val="p"/>
                                </m:rPr>
                                <a:rPr kumimoji="1" lang="en-US" altLang="ja-JP" sz="2000" b="0" i="0" smtClean="0">
                                  <a:latin typeface="Cambria Math" panose="02040503050406030204" pitchFamily="18" charset="0"/>
                                </a:rPr>
                                <m:t>Λ</m:t>
                              </m:r>
                              <m:sSup>
                                <m:sSupPr>
                                  <m:ctrlPr>
                                    <a:rPr kumimoji="1" lang="en-US" altLang="ja-JP" sz="2000" b="0" i="1" smtClean="0">
                                      <a:solidFill>
                                        <a:srgbClr val="FF0000"/>
                                      </a:solidFill>
                                      <a:latin typeface="Cambria Math" panose="02040503050406030204" pitchFamily="18" charset="0"/>
                                    </a:rPr>
                                  </m:ctrlPr>
                                </m:sSupPr>
                                <m:e>
                                  <m:r>
                                    <m:rPr>
                                      <m:sty m:val="p"/>
                                    </m:rPr>
                                    <a:rPr kumimoji="1" lang="en-US" altLang="ja-JP" sz="2000" b="0" i="0" smtClean="0">
                                      <a:solidFill>
                                        <a:srgbClr val="FF0000"/>
                                      </a:solidFill>
                                      <a:latin typeface="Cambria Math" panose="02040503050406030204" pitchFamily="18" charset="0"/>
                                    </a:rPr>
                                    <m:t>e</m:t>
                                  </m:r>
                                </m:e>
                                <m:sup>
                                  <m:r>
                                    <a:rPr kumimoji="1" lang="en-US" altLang="ja-JP" sz="2000" b="0" i="0" smtClean="0">
                                      <a:solidFill>
                                        <a:srgbClr val="FF0000"/>
                                      </a:solidFill>
                                      <a:latin typeface="Cambria Math" panose="02040503050406030204" pitchFamily="18" charset="0"/>
                                    </a:rPr>
                                    <m:t>−</m:t>
                                  </m:r>
                                  <m:r>
                                    <a:rPr kumimoji="1" lang="en-US" altLang="ja-JP" sz="2000" b="0" i="1" smtClean="0">
                                      <a:solidFill>
                                        <a:srgbClr val="FF0000"/>
                                      </a:solidFill>
                                      <a:latin typeface="Cambria Math" panose="02040503050406030204" pitchFamily="18" charset="0"/>
                                    </a:rPr>
                                    <m:t>𝜈𝜙</m:t>
                                  </m:r>
                                </m:sup>
                              </m:sSup>
                              <m:r>
                                <a:rPr kumimoji="1" lang="en-US" altLang="ja-JP" sz="2000" b="0" i="0"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0" smtClean="0">
                                      <a:latin typeface="Cambria Math" panose="02040503050406030204" pitchFamily="18" charset="0"/>
                                    </a:rPr>
                                    <m:t>1</m:t>
                                  </m:r>
                                </m:num>
                                <m:den>
                                  <m:r>
                                    <a:rPr kumimoji="1" lang="en-US" altLang="ja-JP" sz="2000" b="0" i="0" smtClean="0">
                                      <a:latin typeface="Cambria Math" panose="02040503050406030204" pitchFamily="18" charset="0"/>
                                    </a:rPr>
                                    <m:t>4</m:t>
                                  </m:r>
                                </m:den>
                              </m:f>
                              <m:sSup>
                                <m:sSupPr>
                                  <m:ctrlPr>
                                    <a:rPr kumimoji="1" lang="en-US" altLang="ja-JP" sz="2000" b="0" i="1" smtClean="0">
                                      <a:latin typeface="Cambria Math" panose="02040503050406030204" pitchFamily="18" charset="0"/>
                                    </a:rPr>
                                  </m:ctrlPr>
                                </m:sSupPr>
                                <m:e>
                                  <m:r>
                                    <m:rPr>
                                      <m:sty m:val="p"/>
                                    </m:rPr>
                                    <a:rPr kumimoji="1" lang="en-US" altLang="ja-JP" sz="2000" b="0" i="0" smtClean="0">
                                      <a:latin typeface="Cambria Math" panose="02040503050406030204" pitchFamily="18" charset="0"/>
                                    </a:rPr>
                                    <m:t>e</m:t>
                                  </m:r>
                                </m:e>
                                <m:sup>
                                  <m:r>
                                    <a:rPr kumimoji="1" lang="en-US" altLang="ja-JP" sz="2000" b="0" i="1" smtClean="0">
                                      <a:latin typeface="Cambria Math" panose="02040503050406030204" pitchFamily="18" charset="0"/>
                                    </a:rPr>
                                    <m:t>𝜆𝜙</m:t>
                                  </m:r>
                                </m:sup>
                              </m:sSup>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𝐹</m:t>
                                  </m:r>
                                </m:e>
                                <m:sup>
                                  <m:r>
                                    <a:rPr kumimoji="1" lang="en-US" altLang="ja-JP" sz="2000" b="0" i="1" smtClean="0">
                                      <a:latin typeface="Cambria Math" panose="02040503050406030204" pitchFamily="18" charset="0"/>
                                    </a:rPr>
                                    <m:t>2</m:t>
                                  </m:r>
                                </m:sup>
                              </m:sSup>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2</m:t>
                                  </m:r>
                                </m:den>
                              </m:f>
                              <m:sSup>
                                <m:sSupPr>
                                  <m:ctrlPr>
                                    <a:rPr kumimoji="1" lang="en-US" altLang="ja-JP" sz="2000" b="0" i="1" smtClean="0">
                                      <a:latin typeface="Cambria Math" panose="02040503050406030204" pitchFamily="18" charset="0"/>
                                    </a:rPr>
                                  </m:ctrlPr>
                                </m:sSupPr>
                                <m:e>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𝜕𝜙</m:t>
                                      </m:r>
                                    </m:e>
                                  </m:d>
                                </m:e>
                                <m:sup>
                                  <m:r>
                                    <a:rPr kumimoji="1" lang="en-US" altLang="ja-JP" sz="2000" b="0" i="1" smtClean="0">
                                      <a:latin typeface="Cambria Math" panose="02040503050406030204" pitchFamily="18" charset="0"/>
                                    </a:rPr>
                                    <m:t>2</m:t>
                                  </m:r>
                                </m:sup>
                              </m:sSup>
                            </m:e>
                          </m:d>
                        </m:e>
                      </m:nary>
                    </m:oMath>
                  </m:oMathPara>
                </a14:m>
                <a:endParaRPr kumimoji="1" lang="ja-JP" altLang="en-US" sz="1600" dirty="0"/>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1330579" y="1607906"/>
                <a:ext cx="6861686" cy="691536"/>
              </a:xfrm>
              <a:prstGeom prst="rect">
                <a:avLst/>
              </a:prstGeom>
              <a:blipFill rotWithShape="0">
                <a:blip r:embed="rId3"/>
                <a:stretch>
                  <a:fillRect/>
                </a:stretch>
              </a:blipFill>
            </p:spPr>
            <p:txBody>
              <a:bodyPr/>
              <a:lstStyle/>
              <a:p>
                <a:r>
                  <a:rPr lang="ja-JP" altLang="en-US">
                    <a:noFill/>
                  </a:rPr>
                  <a:t> </a:t>
                </a:r>
              </a:p>
            </p:txBody>
          </p:sp>
        </mc:Fallback>
      </mc:AlternateContent>
      <p:sp>
        <p:nvSpPr>
          <p:cNvPr id="7" name="テキスト ボックス 6"/>
          <p:cNvSpPr txBox="1"/>
          <p:nvPr/>
        </p:nvSpPr>
        <p:spPr>
          <a:xfrm>
            <a:off x="725714" y="2464000"/>
            <a:ext cx="5804089" cy="400110"/>
          </a:xfrm>
          <a:prstGeom prst="rect">
            <a:avLst/>
          </a:prstGeom>
          <a:noFill/>
        </p:spPr>
        <p:txBody>
          <a:bodyPr wrap="none" rtlCol="0">
            <a:spAutoFit/>
          </a:bodyPr>
          <a:lstStyle/>
          <a:p>
            <a:r>
              <a:rPr kumimoji="1" lang="en-US" altLang="ja-JP" sz="2000" dirty="0" err="1" smtClean="0"/>
              <a:t>Lifshitz</a:t>
            </a:r>
            <a:r>
              <a:rPr kumimoji="1" lang="en-US" altLang="ja-JP" sz="2000" dirty="0" smtClean="0"/>
              <a:t> </a:t>
            </a:r>
            <a:r>
              <a:rPr kumimoji="1" lang="en-US" altLang="ja-JP" sz="2000" dirty="0" err="1" smtClean="0"/>
              <a:t>spacetime</a:t>
            </a:r>
            <a:r>
              <a:rPr kumimoji="1" lang="en-US" altLang="ja-JP" sz="2000" dirty="0" smtClean="0"/>
              <a:t> solution with </a:t>
            </a:r>
            <a:r>
              <a:rPr kumimoji="1" lang="en-US" altLang="ja-JP" sz="2000" dirty="0" err="1" smtClean="0"/>
              <a:t>hyperscaling</a:t>
            </a:r>
            <a:r>
              <a:rPr kumimoji="1" lang="en-US" altLang="ja-JP" sz="2000" dirty="0" smtClean="0"/>
              <a:t>-violation</a:t>
            </a:r>
            <a:endParaRPr kumimoji="1" lang="ja-JP" altLang="en-US" sz="2000" dirty="0"/>
          </a:p>
        </p:txBody>
      </p:sp>
      <mc:AlternateContent xmlns:mc="http://schemas.openxmlformats.org/markup-compatibility/2006" xmlns:a14="http://schemas.microsoft.com/office/drawing/2010/main">
        <mc:Choice Requires="a14">
          <p:sp>
            <p:nvSpPr>
              <p:cNvPr id="8" name="テキスト ボックス 7"/>
              <p:cNvSpPr txBox="1"/>
              <p:nvPr/>
            </p:nvSpPr>
            <p:spPr>
              <a:xfrm>
                <a:off x="908873" y="3131909"/>
                <a:ext cx="6302559" cy="73654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𝑑</m:t>
                      </m:r>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rPr>
                            <m:t>𝑠</m:t>
                          </m:r>
                        </m:e>
                        <m:sup>
                          <m:r>
                            <a:rPr kumimoji="1" lang="en-US" altLang="ja-JP" b="0" i="1" smtClean="0">
                              <a:latin typeface="Cambria Math" panose="02040503050406030204" pitchFamily="18" charset="0"/>
                            </a:rPr>
                            <m:t>2</m:t>
                          </m:r>
                        </m:sup>
                      </m:sSup>
                      <m:r>
                        <a:rPr kumimoji="1" lang="en-US" altLang="ja-JP" b="0" i="1" smtClean="0">
                          <a:latin typeface="Cambria Math" panose="02040503050406030204" pitchFamily="18" charset="0"/>
                        </a:rPr>
                        <m:t>=</m:t>
                      </m:r>
                      <m:sSup>
                        <m:sSupPr>
                          <m:ctrlPr>
                            <a:rPr lang="en-US" altLang="ja-JP" i="1">
                              <a:latin typeface="Cambria Math" panose="02040503050406030204" pitchFamily="18" charset="0"/>
                            </a:rPr>
                          </m:ctrlPr>
                        </m:sSupPr>
                        <m:e>
                          <m:r>
                            <a:rPr lang="en-US" altLang="ja-JP" i="1">
                              <a:latin typeface="Cambria Math" panose="02040503050406030204" pitchFamily="18" charset="0"/>
                            </a:rPr>
                            <m:t>𝑎</m:t>
                          </m:r>
                        </m:e>
                        <m:sup>
                          <m:r>
                            <a:rPr lang="en-US" altLang="ja-JP" i="1">
                              <a:latin typeface="Cambria Math" panose="02040503050406030204" pitchFamily="18" charset="0"/>
                            </a:rPr>
                            <m:t>−</m:t>
                          </m:r>
                          <m:f>
                            <m:fPr>
                              <m:ctrlPr>
                                <a:rPr lang="en-US" altLang="ja-JP" i="1">
                                  <a:latin typeface="Cambria Math" panose="02040503050406030204" pitchFamily="18" charset="0"/>
                                </a:rPr>
                              </m:ctrlPr>
                            </m:fPr>
                            <m:num>
                              <m:r>
                                <a:rPr lang="en-US" altLang="ja-JP" i="1">
                                  <a:latin typeface="Cambria Math" panose="02040503050406030204" pitchFamily="18" charset="0"/>
                                </a:rPr>
                                <m:t>2</m:t>
                              </m:r>
                              <m:r>
                                <a:rPr lang="en-US" altLang="ja-JP" i="1">
                                  <a:latin typeface="Cambria Math" panose="02040503050406030204" pitchFamily="18" charset="0"/>
                                </a:rPr>
                                <m:t>𝜃</m:t>
                              </m:r>
                            </m:num>
                            <m:den>
                              <m:r>
                                <a:rPr lang="en-US" altLang="ja-JP" i="1">
                                  <a:latin typeface="Cambria Math" panose="02040503050406030204" pitchFamily="18" charset="0"/>
                                </a:rPr>
                                <m:t>(</m:t>
                              </m:r>
                              <m:r>
                                <a:rPr lang="en-US" altLang="ja-JP" i="1">
                                  <a:latin typeface="Cambria Math" panose="02040503050406030204" pitchFamily="18" charset="0"/>
                                </a:rPr>
                                <m:t>𝑑</m:t>
                              </m:r>
                              <m:r>
                                <a:rPr lang="en-US" altLang="ja-JP" i="1">
                                  <a:latin typeface="Cambria Math" panose="02040503050406030204" pitchFamily="18" charset="0"/>
                                </a:rPr>
                                <m:t>−1)</m:t>
                              </m:r>
                              <m:d>
                                <m:dPr>
                                  <m:ctrlPr>
                                    <a:rPr lang="en-US" altLang="ja-JP" i="1">
                                      <a:latin typeface="Cambria Math" panose="02040503050406030204" pitchFamily="18" charset="0"/>
                                    </a:rPr>
                                  </m:ctrlPr>
                                </m:dPr>
                                <m:e>
                                  <m:r>
                                    <a:rPr lang="en-US" altLang="ja-JP" i="1">
                                      <a:latin typeface="Cambria Math" panose="02040503050406030204" pitchFamily="18" charset="0"/>
                                    </a:rPr>
                                    <m:t>𝑑</m:t>
                                  </m:r>
                                  <m:r>
                                    <a:rPr lang="en-US" altLang="ja-JP" i="1">
                                      <a:latin typeface="Cambria Math" panose="02040503050406030204" pitchFamily="18" charset="0"/>
                                    </a:rPr>
                                    <m:t>−1−</m:t>
                                  </m:r>
                                  <m:r>
                                    <a:rPr lang="en-US" altLang="ja-JP" i="1">
                                      <a:latin typeface="Cambria Math" panose="02040503050406030204" pitchFamily="18" charset="0"/>
                                    </a:rPr>
                                    <m:t>𝜃</m:t>
                                  </m:r>
                                </m:e>
                              </m:d>
                            </m:den>
                          </m:f>
                        </m:sup>
                      </m:sSup>
                      <m:sSup>
                        <m:sSupPr>
                          <m:ctrlPr>
                            <a:rPr lang="en-US" altLang="ja-JP" i="1">
                              <a:latin typeface="Cambria Math" panose="02040503050406030204" pitchFamily="18" charset="0"/>
                            </a:rPr>
                          </m:ctrlPr>
                        </m:sSupPr>
                        <m:e>
                          <m:r>
                            <a:rPr lang="en-US" altLang="ja-JP" i="1">
                              <a:latin typeface="Cambria Math" panose="02040503050406030204" pitchFamily="18" charset="0"/>
                            </a:rPr>
                            <m:t>𝑟</m:t>
                          </m:r>
                        </m:e>
                        <m:sup>
                          <m:r>
                            <a:rPr lang="en-US" altLang="ja-JP" i="1">
                              <a:latin typeface="Cambria Math" panose="02040503050406030204" pitchFamily="18" charset="0"/>
                            </a:rPr>
                            <m:t>−</m:t>
                          </m:r>
                          <m:f>
                            <m:fPr>
                              <m:ctrlPr>
                                <a:rPr lang="en-US" altLang="ja-JP" i="1">
                                  <a:latin typeface="Cambria Math" panose="02040503050406030204" pitchFamily="18" charset="0"/>
                                </a:rPr>
                              </m:ctrlPr>
                            </m:fPr>
                            <m:num>
                              <m:r>
                                <a:rPr lang="en-US" altLang="ja-JP" i="1">
                                  <a:latin typeface="Cambria Math" panose="02040503050406030204" pitchFamily="18" charset="0"/>
                                </a:rPr>
                                <m:t>𝜃</m:t>
                              </m:r>
                            </m:num>
                            <m:den>
                              <m:r>
                                <a:rPr lang="en-US" altLang="ja-JP" i="1">
                                  <a:latin typeface="Cambria Math" panose="02040503050406030204" pitchFamily="18" charset="0"/>
                                </a:rPr>
                                <m:t>𝑑</m:t>
                              </m:r>
                              <m:r>
                                <a:rPr lang="en-US" altLang="ja-JP" i="1">
                                  <a:latin typeface="Cambria Math" panose="02040503050406030204" pitchFamily="18" charset="0"/>
                                </a:rPr>
                                <m:t>−1</m:t>
                              </m:r>
                            </m:den>
                          </m:f>
                        </m:sup>
                      </m:sSup>
                      <m:d>
                        <m:dPr>
                          <m:ctrlPr>
                            <a:rPr kumimoji="1" lang="en-US" altLang="ja-JP" b="0" i="1" smtClean="0">
                              <a:latin typeface="Cambria Math" panose="02040503050406030204" pitchFamily="18" charset="0"/>
                            </a:rPr>
                          </m:ctrlPr>
                        </m:dPr>
                        <m:e>
                          <m:r>
                            <a:rPr kumimoji="1" lang="en-US" altLang="ja-JP" b="0" i="1" smtClean="0">
                              <a:latin typeface="Cambria Math" panose="02040503050406030204" pitchFamily="18" charset="0"/>
                            </a:rPr>
                            <m:t>−</m:t>
                          </m:r>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rPr>
                                <m:t>𝑟</m:t>
                              </m:r>
                            </m:e>
                            <m:sup>
                              <m:r>
                                <a:rPr kumimoji="1" lang="en-US" altLang="ja-JP" b="0" i="1" smtClean="0">
                                  <a:latin typeface="Cambria Math" panose="02040503050406030204" pitchFamily="18" charset="0"/>
                                </a:rPr>
                                <m:t>2</m:t>
                              </m:r>
                              <m:r>
                                <a:rPr kumimoji="1" lang="en-US" altLang="ja-JP" b="0" i="1" smtClean="0">
                                  <a:latin typeface="Cambria Math" panose="02040503050406030204" pitchFamily="18" charset="0"/>
                                </a:rPr>
                                <m:t>𝑧</m:t>
                              </m:r>
                            </m:sup>
                          </m:sSup>
                          <m:r>
                            <a:rPr kumimoji="1" lang="en-US" altLang="ja-JP" b="0" i="1" smtClean="0">
                              <a:latin typeface="Cambria Math" panose="02040503050406030204" pitchFamily="18" charset="0"/>
                            </a:rPr>
                            <m:t>𝑑</m:t>
                          </m:r>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rPr>
                                <m:t>𝑡</m:t>
                              </m:r>
                            </m:e>
                            <m:sup>
                              <m:r>
                                <a:rPr kumimoji="1" lang="en-US" altLang="ja-JP" b="0" i="1" smtClean="0">
                                  <a:latin typeface="Cambria Math" panose="02040503050406030204" pitchFamily="18" charset="0"/>
                                </a:rPr>
                                <m:t>2</m:t>
                              </m:r>
                            </m:sup>
                          </m:sSup>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𝑑</m:t>
                              </m:r>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rPr>
                                    <m:t>𝑟</m:t>
                                  </m:r>
                                </m:e>
                                <m:sup>
                                  <m:r>
                                    <a:rPr kumimoji="1" lang="en-US" altLang="ja-JP" b="0" i="1" smtClean="0">
                                      <a:latin typeface="Cambria Math" panose="02040503050406030204" pitchFamily="18" charset="0"/>
                                    </a:rPr>
                                    <m:t>2</m:t>
                                  </m:r>
                                </m:sup>
                              </m:sSup>
                            </m:num>
                            <m:den>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rPr>
                                    <m:t>𝑟</m:t>
                                  </m:r>
                                </m:e>
                                <m:sup>
                                  <m:r>
                                    <a:rPr kumimoji="1" lang="en-US" altLang="ja-JP" b="0" i="1" smtClean="0">
                                      <a:latin typeface="Cambria Math" panose="02040503050406030204" pitchFamily="18" charset="0"/>
                                    </a:rPr>
                                    <m:t>2</m:t>
                                  </m:r>
                                </m:sup>
                              </m:sSup>
                            </m:den>
                          </m:f>
                          <m:r>
                            <a:rPr kumimoji="1" lang="en-US" altLang="ja-JP" b="0" i="1" smtClean="0">
                              <a:latin typeface="Cambria Math" panose="02040503050406030204" pitchFamily="18" charset="0"/>
                            </a:rPr>
                            <m:t>+</m:t>
                          </m:r>
                          <m:nary>
                            <m:naryPr>
                              <m:chr m:val="∑"/>
                              <m:supHide m:val="on"/>
                              <m:ctrlPr>
                                <a:rPr kumimoji="1" lang="en-US" altLang="ja-JP" b="0" i="1" smtClean="0">
                                  <a:latin typeface="Cambria Math" panose="02040503050406030204" pitchFamily="18" charset="0"/>
                                </a:rPr>
                              </m:ctrlPr>
                            </m:naryPr>
                            <m:sub>
                              <m:r>
                                <a:rPr kumimoji="1" lang="en-US" altLang="ja-JP" b="0" i="1" smtClean="0">
                                  <a:latin typeface="Cambria Math" panose="02040503050406030204" pitchFamily="18" charset="0"/>
                                </a:rPr>
                                <m:t>𝑖</m:t>
                              </m:r>
                            </m:sub>
                            <m:sup/>
                            <m:e>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rPr>
                                    <m:t>𝑟</m:t>
                                  </m:r>
                                </m:e>
                                <m:sup>
                                  <m:r>
                                    <a:rPr kumimoji="1" lang="en-US" altLang="ja-JP" b="0" i="1" smtClean="0">
                                      <a:latin typeface="Cambria Math" panose="02040503050406030204" pitchFamily="18" charset="0"/>
                                    </a:rPr>
                                    <m:t>2</m:t>
                                  </m:r>
                                </m:sup>
                              </m:sSup>
                              <m:sSup>
                                <m:sSupPr>
                                  <m:ctrlPr>
                                    <a:rPr kumimoji="1" lang="en-US" altLang="ja-JP" b="0" i="1" smtClean="0">
                                      <a:latin typeface="Cambria Math" panose="02040503050406030204" pitchFamily="18" charset="0"/>
                                    </a:rPr>
                                  </m:ctrlPr>
                                </m:sSupPr>
                                <m:e>
                                  <m:d>
                                    <m:dPr>
                                      <m:ctrlPr>
                                        <a:rPr kumimoji="1" lang="en-US" altLang="ja-JP" b="0" i="1" smtClean="0">
                                          <a:latin typeface="Cambria Math" panose="02040503050406030204" pitchFamily="18" charset="0"/>
                                        </a:rPr>
                                      </m:ctrlPr>
                                    </m:dPr>
                                    <m:e>
                                      <m:r>
                                        <a:rPr kumimoji="1" lang="en-US" altLang="ja-JP" b="0" i="1" smtClean="0">
                                          <a:latin typeface="Cambria Math" panose="02040503050406030204" pitchFamily="18" charset="0"/>
                                        </a:rPr>
                                        <m:t>𝑑</m:t>
                                      </m:r>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rPr>
                                            <m:t>𝑥</m:t>
                                          </m:r>
                                        </m:e>
                                        <m:sup>
                                          <m:r>
                                            <a:rPr kumimoji="1" lang="en-US" altLang="ja-JP" b="0" i="1" smtClean="0">
                                              <a:latin typeface="Cambria Math" panose="02040503050406030204" pitchFamily="18" charset="0"/>
                                            </a:rPr>
                                            <m:t>𝑖</m:t>
                                          </m:r>
                                        </m:sup>
                                      </m:sSup>
                                    </m:e>
                                  </m:d>
                                </m:e>
                                <m:sup>
                                  <m:r>
                                    <a:rPr kumimoji="1" lang="en-US" altLang="ja-JP" b="0" i="1" smtClean="0">
                                      <a:latin typeface="Cambria Math" panose="02040503050406030204" pitchFamily="18" charset="0"/>
                                    </a:rPr>
                                    <m:t>2</m:t>
                                  </m:r>
                                </m:sup>
                              </m:sSup>
                            </m:e>
                          </m:nary>
                        </m:e>
                      </m:d>
                    </m:oMath>
                  </m:oMathPara>
                </a14:m>
                <a:endParaRPr kumimoji="1" lang="ja-JP" altLang="en-US" dirty="0"/>
              </a:p>
            </p:txBody>
          </p:sp>
        </mc:Choice>
        <mc:Fallback xmlns="">
          <p:sp>
            <p:nvSpPr>
              <p:cNvPr id="8" name="テキスト ボックス 7"/>
              <p:cNvSpPr txBox="1">
                <a:spLocks noRot="1" noChangeAspect="1" noMove="1" noResize="1" noEditPoints="1" noAdjustHandles="1" noChangeArrowheads="1" noChangeShapeType="1" noTextEdit="1"/>
              </p:cNvSpPr>
              <p:nvPr/>
            </p:nvSpPr>
            <p:spPr>
              <a:xfrm>
                <a:off x="908873" y="3131909"/>
                <a:ext cx="6302559" cy="736548"/>
              </a:xfrm>
              <a:prstGeom prst="rect">
                <a:avLst/>
              </a:prstGeom>
              <a:blipFill rotWithShape="0">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 name="テキスト ボックス 8"/>
              <p:cNvSpPr txBox="1"/>
              <p:nvPr/>
            </p:nvSpPr>
            <p:spPr>
              <a:xfrm>
                <a:off x="1152636" y="4136256"/>
                <a:ext cx="2358594" cy="33162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𝐴</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𝑎</m:t>
                      </m:r>
                      <m:rad>
                        <m:radPr>
                          <m:degHide m:val="on"/>
                          <m:ctrlPr>
                            <a:rPr kumimoji="1" lang="en-US" altLang="ja-JP" sz="2000" b="0" i="1" smtClean="0">
                              <a:latin typeface="Cambria Math" panose="02040503050406030204" pitchFamily="18" charset="0"/>
                            </a:rPr>
                          </m:ctrlPr>
                        </m:radPr>
                        <m:deg/>
                        <m:e>
                          <m:r>
                            <a:rPr kumimoji="1" lang="en-US" altLang="ja-JP" sz="2000" b="0" i="1" smtClean="0">
                              <a:latin typeface="Cambria Math" panose="02040503050406030204" pitchFamily="18" charset="0"/>
                            </a:rPr>
                            <m:t>𝜇</m:t>
                          </m:r>
                        </m:e>
                      </m:rad>
                      <m:r>
                        <a:rPr kumimoji="1" lang="en-US" altLang="ja-JP" sz="2000" b="0" i="1" smtClean="0">
                          <a:latin typeface="Cambria Math" panose="02040503050406030204" pitchFamily="18" charset="0"/>
                        </a:rPr>
                        <m:t> </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𝑟</m:t>
                          </m:r>
                        </m:e>
                        <m:sup>
                          <m:r>
                            <a:rPr kumimoji="1" lang="en-US" altLang="ja-JP" sz="2000" b="0" i="1" smtClean="0">
                              <a:latin typeface="Cambria Math" panose="02040503050406030204" pitchFamily="18" charset="0"/>
                            </a:rPr>
                            <m:t>𝑧</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𝑑</m:t>
                          </m:r>
                          <m:r>
                            <a:rPr kumimoji="1" lang="en-US" altLang="ja-JP" sz="2000" b="0" i="1" smtClean="0">
                              <a:latin typeface="Cambria Math" panose="02040503050406030204" pitchFamily="18" charset="0"/>
                            </a:rPr>
                            <m:t>−1−</m:t>
                          </m:r>
                          <m:r>
                            <a:rPr kumimoji="1" lang="en-US" altLang="ja-JP" sz="2000" b="0" i="1" smtClean="0">
                              <a:latin typeface="Cambria Math" panose="02040503050406030204" pitchFamily="18" charset="0"/>
                            </a:rPr>
                            <m:t>𝜃</m:t>
                          </m:r>
                        </m:sup>
                      </m:sSup>
                      <m:r>
                        <a:rPr kumimoji="1" lang="en-US" altLang="ja-JP" sz="2000" b="0" i="1" smtClean="0">
                          <a:latin typeface="Cambria Math" panose="02040503050406030204" pitchFamily="18" charset="0"/>
                        </a:rPr>
                        <m:t>𝑑𝑡</m:t>
                      </m:r>
                    </m:oMath>
                  </m:oMathPara>
                </a14:m>
                <a:endParaRPr kumimoji="1" lang="ja-JP" altLang="en-US" dirty="0"/>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1152636" y="4136256"/>
                <a:ext cx="2358594" cy="331629"/>
              </a:xfrm>
              <a:prstGeom prst="rect">
                <a:avLst/>
              </a:prstGeom>
              <a:blipFill rotWithShape="0">
                <a:blip r:embed="rId5"/>
                <a:stretch>
                  <a:fillRect l="-2067" r="-2067" b="-2037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2" name="テキスト ボックス 21"/>
              <p:cNvSpPr txBox="1"/>
              <p:nvPr/>
            </p:nvSpPr>
            <p:spPr>
              <a:xfrm>
                <a:off x="4060152" y="3954475"/>
                <a:ext cx="3268587" cy="51341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𝑒</m:t>
                          </m:r>
                        </m:e>
                        <m:sup>
                          <m:r>
                            <a:rPr kumimoji="1" lang="en-US" altLang="ja-JP" sz="2000" b="0" i="1" smtClean="0">
                              <a:latin typeface="Cambria Math" panose="02040503050406030204" pitchFamily="18" charset="0"/>
                            </a:rPr>
                            <m:t>𝜆𝜙</m:t>
                          </m:r>
                        </m:sup>
                      </m:sSup>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𝑎</m:t>
                          </m:r>
                        </m:e>
                        <m:sup>
                          <m:r>
                            <a:rPr kumimoji="1" lang="en-US" altLang="ja-JP" sz="2000" b="0" i="1" smtClean="0">
                              <a:latin typeface="Cambria Math" panose="02040503050406030204" pitchFamily="18" charset="0"/>
                            </a:rPr>
                            <m:t>−2−</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2</m:t>
                              </m:r>
                              <m:r>
                                <a:rPr kumimoji="1" lang="en-US" altLang="ja-JP" sz="2000" b="0" i="1" smtClean="0">
                                  <a:latin typeface="Cambria Math" panose="02040503050406030204" pitchFamily="18" charset="0"/>
                                </a:rPr>
                                <m:t>𝜃</m:t>
                              </m:r>
                            </m:num>
                            <m:den>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𝑑</m:t>
                              </m:r>
                              <m:r>
                                <a:rPr kumimoji="1" lang="en-US" altLang="ja-JP" sz="2000" b="0" i="1" smtClean="0">
                                  <a:latin typeface="Cambria Math" panose="02040503050406030204" pitchFamily="18" charset="0"/>
                                </a:rPr>
                                <m:t>−1)</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𝑑</m:t>
                                  </m:r>
                                  <m:r>
                                    <a:rPr kumimoji="1" lang="en-US" altLang="ja-JP" sz="2000" b="0" i="1" smtClean="0">
                                      <a:latin typeface="Cambria Math" panose="02040503050406030204" pitchFamily="18" charset="0"/>
                                    </a:rPr>
                                    <m:t>−1−</m:t>
                                  </m:r>
                                  <m:r>
                                    <a:rPr kumimoji="1" lang="en-US" altLang="ja-JP" sz="2000" b="0" i="1" smtClean="0">
                                      <a:latin typeface="Cambria Math" panose="02040503050406030204" pitchFamily="18" charset="0"/>
                                    </a:rPr>
                                    <m:t>𝜃</m:t>
                                  </m:r>
                                </m:e>
                              </m:d>
                            </m:den>
                          </m:f>
                        </m:sup>
                      </m:sSup>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𝑟</m:t>
                          </m:r>
                        </m:e>
                        <m:sup>
                          <m:r>
                            <a:rPr kumimoji="1" lang="en-US" altLang="ja-JP" sz="2000" b="0" i="1" smtClean="0">
                              <a:latin typeface="Cambria Math" panose="02040503050406030204" pitchFamily="18" charset="0"/>
                            </a:rPr>
                            <m:t>−2</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𝑑</m:t>
                              </m:r>
                            </m:e>
                            <m:sub>
                              <m:r>
                                <a:rPr kumimoji="1" lang="en-US" altLang="ja-JP" sz="2000" b="0" i="1" smtClean="0">
                                  <a:latin typeface="Cambria Math" panose="02040503050406030204" pitchFamily="18" charset="0"/>
                                </a:rPr>
                                <m:t>1</m:t>
                              </m:r>
                            </m:sub>
                          </m:sSub>
                        </m:sup>
                      </m:sSup>
                    </m:oMath>
                  </m:oMathPara>
                </a14:m>
                <a:endParaRPr kumimoji="1" lang="ja-JP" altLang="en-US" dirty="0"/>
              </a:p>
            </p:txBody>
          </p:sp>
        </mc:Choice>
        <mc:Fallback xmlns="">
          <p:sp>
            <p:nvSpPr>
              <p:cNvPr id="22" name="テキスト ボックス 21"/>
              <p:cNvSpPr txBox="1">
                <a:spLocks noRot="1" noChangeAspect="1" noMove="1" noResize="1" noEditPoints="1" noAdjustHandles="1" noChangeArrowheads="1" noChangeShapeType="1" noTextEdit="1"/>
              </p:cNvSpPr>
              <p:nvPr/>
            </p:nvSpPr>
            <p:spPr>
              <a:xfrm>
                <a:off x="4060152" y="3954475"/>
                <a:ext cx="3268587" cy="513410"/>
              </a:xfrm>
              <a:prstGeom prst="rect">
                <a:avLst/>
              </a:prstGeom>
              <a:blipFill rotWithShape="0">
                <a:blip r:embed="rId6"/>
                <a:stretch>
                  <a:fillRect/>
                </a:stretch>
              </a:blipFill>
            </p:spPr>
            <p:txBody>
              <a:bodyPr/>
              <a:lstStyle/>
              <a:p>
                <a:r>
                  <a:rPr lang="ja-JP" altLang="en-US">
                    <a:noFill/>
                  </a:rPr>
                  <a:t> </a:t>
                </a:r>
              </a:p>
            </p:txBody>
          </p:sp>
        </mc:Fallback>
      </mc:AlternateContent>
      <p:sp>
        <p:nvSpPr>
          <p:cNvPr id="2" name="テキスト ボックス 1"/>
          <p:cNvSpPr txBox="1"/>
          <p:nvPr/>
        </p:nvSpPr>
        <p:spPr>
          <a:xfrm>
            <a:off x="725714" y="4735684"/>
            <a:ext cx="7543283" cy="400110"/>
          </a:xfrm>
          <a:prstGeom prst="rect">
            <a:avLst/>
          </a:prstGeom>
          <a:noFill/>
        </p:spPr>
        <p:txBody>
          <a:bodyPr wrap="none" rtlCol="0">
            <a:spAutoFit/>
          </a:bodyPr>
          <a:lstStyle/>
          <a:p>
            <a:r>
              <a:rPr kumimoji="1" lang="en-US" altLang="ja-JP" sz="2000" dirty="0" smtClean="0"/>
              <a:t>The additional factor in the metric breaks the </a:t>
            </a:r>
            <a:r>
              <a:rPr kumimoji="1" lang="en-US" altLang="ja-JP" sz="2000" dirty="0" err="1" smtClean="0"/>
              <a:t>Lifshitz</a:t>
            </a:r>
            <a:r>
              <a:rPr kumimoji="1" lang="en-US" altLang="ja-JP" sz="2000" dirty="0" smtClean="0"/>
              <a:t> scaling symmetry</a:t>
            </a:r>
            <a:endParaRPr kumimoji="1" lang="ja-JP" altLang="en-US" sz="2000" dirty="0"/>
          </a:p>
        </p:txBody>
      </p:sp>
    </p:spTree>
    <p:extLst>
      <p:ext uri="{BB962C8B-B14F-4D97-AF65-F5344CB8AC3E}">
        <p14:creationId xmlns:p14="http://schemas.microsoft.com/office/powerpoint/2010/main" val="2933043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4479" y="365126"/>
            <a:ext cx="7886700" cy="694417"/>
          </a:xfrm>
        </p:spPr>
        <p:txBody>
          <a:bodyPr>
            <a:normAutofit/>
          </a:bodyPr>
          <a:lstStyle/>
          <a:p>
            <a:r>
              <a:rPr lang="en-US" altLang="ja-JP" sz="3200" dirty="0" smtClean="0">
                <a:solidFill>
                  <a:srgbClr val="0070C0"/>
                </a:solidFill>
              </a:rPr>
              <a:t>Coordinate redefinition</a:t>
            </a:r>
            <a:endParaRPr kumimoji="1" lang="ja-JP" altLang="en-US" sz="3200" dirty="0">
              <a:solidFill>
                <a:srgbClr val="0070C0"/>
              </a:solidFill>
            </a:endParaRPr>
          </a:p>
        </p:txBody>
      </p:sp>
      <mc:AlternateContent xmlns:mc="http://schemas.openxmlformats.org/markup-compatibility/2006" xmlns:a14="http://schemas.microsoft.com/office/drawing/2010/main">
        <mc:Choice Requires="a14">
          <p:sp>
            <p:nvSpPr>
              <p:cNvPr id="22" name="テキスト ボックス 21"/>
              <p:cNvSpPr txBox="1"/>
              <p:nvPr/>
            </p:nvSpPr>
            <p:spPr>
              <a:xfrm>
                <a:off x="959020" y="1567704"/>
                <a:ext cx="7500771" cy="73654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𝑑</m:t>
                      </m:r>
                      <m:sSup>
                        <m:sSupPr>
                          <m:ctrlPr>
                            <a:rPr kumimoji="1" lang="en-US" altLang="ja-JP" b="0" i="1" smtClean="0">
                              <a:latin typeface="Cambria Math" panose="02040503050406030204" pitchFamily="18" charset="0"/>
                            </a:rPr>
                          </m:ctrlPr>
                        </m:sSupPr>
                        <m:e>
                          <m:acc>
                            <m:accPr>
                              <m:chr m:val="̃"/>
                              <m:ctrlPr>
                                <a:rPr kumimoji="1" lang="en-US" altLang="ja-JP" b="0" i="1" smtClean="0">
                                  <a:latin typeface="Cambria Math" panose="02040503050406030204" pitchFamily="18" charset="0"/>
                                </a:rPr>
                              </m:ctrlPr>
                            </m:accPr>
                            <m:e>
                              <m:r>
                                <a:rPr kumimoji="1" lang="en-US" altLang="ja-JP" b="0" i="1" smtClean="0">
                                  <a:latin typeface="Cambria Math" panose="02040503050406030204" pitchFamily="18" charset="0"/>
                                </a:rPr>
                                <m:t>𝑠</m:t>
                              </m:r>
                            </m:e>
                          </m:acc>
                        </m:e>
                        <m:sup>
                          <m:r>
                            <a:rPr kumimoji="1" lang="en-US" altLang="ja-JP" b="0" i="1" smtClean="0">
                              <a:latin typeface="Cambria Math" panose="02040503050406030204" pitchFamily="18" charset="0"/>
                            </a:rPr>
                            <m:t>2</m:t>
                          </m:r>
                        </m:sup>
                      </m:sSup>
                      <m:r>
                        <a:rPr kumimoji="1" lang="en-US" altLang="ja-JP" b="0" i="1" smtClean="0">
                          <a:latin typeface="Cambria Math" panose="02040503050406030204" pitchFamily="18" charset="0"/>
                        </a:rPr>
                        <m:t>=</m:t>
                      </m:r>
                      <m:sSup>
                        <m:sSupPr>
                          <m:ctrlPr>
                            <a:rPr lang="en-US" altLang="ja-JP" i="1">
                              <a:latin typeface="Cambria Math" panose="02040503050406030204" pitchFamily="18" charset="0"/>
                            </a:rPr>
                          </m:ctrlPr>
                        </m:sSupPr>
                        <m:e>
                          <m:r>
                            <a:rPr lang="en-US" altLang="ja-JP" i="1">
                              <a:latin typeface="Cambria Math" panose="02040503050406030204" pitchFamily="18" charset="0"/>
                            </a:rPr>
                            <m:t>𝑎</m:t>
                          </m:r>
                        </m:e>
                        <m:sup>
                          <m:r>
                            <a:rPr lang="en-US" altLang="ja-JP" i="1">
                              <a:latin typeface="Cambria Math" panose="02040503050406030204" pitchFamily="18" charset="0"/>
                            </a:rPr>
                            <m:t>−</m:t>
                          </m:r>
                          <m:f>
                            <m:fPr>
                              <m:ctrlPr>
                                <a:rPr lang="en-US" altLang="ja-JP" i="1">
                                  <a:latin typeface="Cambria Math" panose="02040503050406030204" pitchFamily="18" charset="0"/>
                                </a:rPr>
                              </m:ctrlPr>
                            </m:fPr>
                            <m:num>
                              <m:r>
                                <a:rPr lang="en-US" altLang="ja-JP" i="1">
                                  <a:latin typeface="Cambria Math" panose="02040503050406030204" pitchFamily="18" charset="0"/>
                                </a:rPr>
                                <m:t>2</m:t>
                              </m:r>
                              <m:r>
                                <a:rPr lang="en-US" altLang="ja-JP" i="1">
                                  <a:latin typeface="Cambria Math" panose="02040503050406030204" pitchFamily="18" charset="0"/>
                                </a:rPr>
                                <m:t>𝜃</m:t>
                              </m:r>
                            </m:num>
                            <m:den>
                              <m:r>
                                <a:rPr lang="en-US" altLang="ja-JP" i="1">
                                  <a:latin typeface="Cambria Math" panose="02040503050406030204" pitchFamily="18" charset="0"/>
                                </a:rPr>
                                <m:t>3</m:t>
                              </m:r>
                              <m:d>
                                <m:dPr>
                                  <m:ctrlPr>
                                    <a:rPr lang="en-US" altLang="ja-JP" i="1">
                                      <a:latin typeface="Cambria Math" panose="02040503050406030204" pitchFamily="18" charset="0"/>
                                    </a:rPr>
                                  </m:ctrlPr>
                                </m:dPr>
                                <m:e>
                                  <m:r>
                                    <a:rPr lang="en-US" altLang="ja-JP" i="1">
                                      <a:latin typeface="Cambria Math" panose="02040503050406030204" pitchFamily="18" charset="0"/>
                                    </a:rPr>
                                    <m:t>3−</m:t>
                                  </m:r>
                                  <m:r>
                                    <a:rPr lang="en-US" altLang="ja-JP" i="1">
                                      <a:latin typeface="Cambria Math" panose="02040503050406030204" pitchFamily="18" charset="0"/>
                                    </a:rPr>
                                    <m:t>𝜃</m:t>
                                  </m:r>
                                </m:e>
                              </m:d>
                            </m:den>
                          </m:f>
                        </m:sup>
                      </m:sSup>
                      <m:sSup>
                        <m:sSupPr>
                          <m:ctrlPr>
                            <a:rPr lang="en-US" altLang="ja-JP" i="1">
                              <a:latin typeface="Cambria Math" panose="02040503050406030204" pitchFamily="18" charset="0"/>
                            </a:rPr>
                          </m:ctrlPr>
                        </m:sSupPr>
                        <m:e>
                          <m:r>
                            <a:rPr lang="en-US" altLang="ja-JP" i="1">
                              <a:latin typeface="Cambria Math" panose="02040503050406030204" pitchFamily="18" charset="0"/>
                            </a:rPr>
                            <m:t>𝑟</m:t>
                          </m:r>
                        </m:e>
                        <m:sup>
                          <m:r>
                            <a:rPr lang="en-US" altLang="ja-JP" i="1">
                              <a:latin typeface="Cambria Math" panose="02040503050406030204" pitchFamily="18" charset="0"/>
                            </a:rPr>
                            <m:t>−</m:t>
                          </m:r>
                          <m:f>
                            <m:fPr>
                              <m:ctrlPr>
                                <a:rPr lang="en-US" altLang="ja-JP" i="1">
                                  <a:latin typeface="Cambria Math" panose="02040503050406030204" pitchFamily="18" charset="0"/>
                                </a:rPr>
                              </m:ctrlPr>
                            </m:fPr>
                            <m:num>
                              <m:r>
                                <a:rPr lang="en-US" altLang="ja-JP" i="1">
                                  <a:latin typeface="Cambria Math" panose="02040503050406030204" pitchFamily="18" charset="0"/>
                                </a:rPr>
                                <m:t>𝜃</m:t>
                              </m:r>
                            </m:num>
                            <m:den>
                              <m:r>
                                <a:rPr lang="en-US" altLang="ja-JP" i="1">
                                  <a:latin typeface="Cambria Math" panose="02040503050406030204" pitchFamily="18" charset="0"/>
                                </a:rPr>
                                <m:t>𝑑</m:t>
                              </m:r>
                              <m:r>
                                <a:rPr lang="en-US" altLang="ja-JP" i="1">
                                  <a:latin typeface="Cambria Math" panose="02040503050406030204" pitchFamily="18" charset="0"/>
                                </a:rPr>
                                <m:t>−1</m:t>
                              </m:r>
                            </m:den>
                          </m:f>
                        </m:sup>
                      </m:sSup>
                      <m:d>
                        <m:dPr>
                          <m:ctrlPr>
                            <a:rPr lang="en-US" altLang="ja-JP" b="0" i="1" smtClean="0">
                              <a:latin typeface="Cambria Math" panose="02040503050406030204" pitchFamily="18" charset="0"/>
                            </a:rPr>
                          </m:ctrlPr>
                        </m:dPr>
                        <m:e>
                          <m:r>
                            <a:rPr kumimoji="1" lang="en-US" altLang="ja-JP" b="0" i="1" smtClean="0">
                              <a:latin typeface="Cambria Math" panose="02040503050406030204" pitchFamily="18" charset="0"/>
                            </a:rPr>
                            <m:t>−</m:t>
                          </m:r>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rPr>
                                <m:t>𝑟</m:t>
                              </m:r>
                            </m:e>
                            <m:sup>
                              <m:r>
                                <a:rPr kumimoji="1" lang="en-US" altLang="ja-JP" b="0" i="1" smtClean="0">
                                  <a:latin typeface="Cambria Math" panose="02040503050406030204" pitchFamily="18" charset="0"/>
                                </a:rPr>
                                <m:t>2</m:t>
                              </m:r>
                              <m:r>
                                <a:rPr kumimoji="1" lang="en-US" altLang="ja-JP" b="0" i="1" smtClean="0">
                                  <a:latin typeface="Cambria Math" panose="02040503050406030204" pitchFamily="18" charset="0"/>
                                </a:rPr>
                                <m:t>𝑧</m:t>
                              </m:r>
                            </m:sup>
                          </m:sSup>
                          <m:r>
                            <a:rPr kumimoji="1" lang="en-US" altLang="ja-JP" b="0" i="1" smtClean="0">
                              <a:latin typeface="Cambria Math" panose="02040503050406030204" pitchFamily="18" charset="0"/>
                            </a:rPr>
                            <m:t>𝑓𝑑</m:t>
                          </m:r>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rPr>
                                <m:t>𝑡</m:t>
                              </m:r>
                            </m:e>
                            <m:sup>
                              <m:r>
                                <a:rPr kumimoji="1" lang="en-US" altLang="ja-JP" b="0" i="1" smtClean="0">
                                  <a:latin typeface="Cambria Math" panose="02040503050406030204" pitchFamily="18" charset="0"/>
                                </a:rPr>
                                <m:t>2</m:t>
                              </m:r>
                            </m:sup>
                          </m:sSup>
                          <m:r>
                            <a:rPr kumimoji="1" lang="en-US" altLang="ja-JP" b="0" i="1" smtClean="0">
                              <a:latin typeface="Cambria Math" panose="02040503050406030204" pitchFamily="18" charset="0"/>
                            </a:rPr>
                            <m:t>+2</m:t>
                          </m:r>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rPr>
                                <m:t>𝑟</m:t>
                              </m:r>
                            </m:e>
                            <m:sup>
                              <m:r>
                                <a:rPr kumimoji="1" lang="en-US" altLang="ja-JP" b="0" i="1" smtClean="0">
                                  <a:latin typeface="Cambria Math" panose="02040503050406030204" pitchFamily="18" charset="0"/>
                                </a:rPr>
                                <m:t>𝑧</m:t>
                              </m:r>
                              <m:r>
                                <a:rPr kumimoji="1" lang="en-US" altLang="ja-JP" b="0" i="1" smtClean="0">
                                  <a:latin typeface="Cambria Math" panose="02040503050406030204" pitchFamily="18" charset="0"/>
                                </a:rPr>
                                <m:t>−1</m:t>
                              </m:r>
                            </m:sup>
                          </m:sSup>
                          <m:r>
                            <a:rPr kumimoji="1" lang="en-US" altLang="ja-JP" b="0" i="1" smtClean="0">
                              <a:latin typeface="Cambria Math" panose="02040503050406030204" pitchFamily="18" charset="0"/>
                            </a:rPr>
                            <m:t>𝑑𝑡𝑑𝑟</m:t>
                          </m:r>
                          <m:r>
                            <a:rPr kumimoji="1" lang="en-US" altLang="ja-JP" b="0" i="1" smtClean="0">
                              <a:latin typeface="Cambria Math" panose="02040503050406030204" pitchFamily="18" charset="0"/>
                            </a:rPr>
                            <m:t>+</m:t>
                          </m:r>
                          <m:nary>
                            <m:naryPr>
                              <m:chr m:val="∑"/>
                              <m:supHide m:val="on"/>
                              <m:ctrlPr>
                                <a:rPr kumimoji="1" lang="en-US" altLang="ja-JP" b="0" i="1" smtClean="0">
                                  <a:latin typeface="Cambria Math" panose="02040503050406030204" pitchFamily="18" charset="0"/>
                                </a:rPr>
                              </m:ctrlPr>
                            </m:naryPr>
                            <m:sub>
                              <m:r>
                                <a:rPr kumimoji="1" lang="en-US" altLang="ja-JP" b="0" i="1" smtClean="0">
                                  <a:latin typeface="Cambria Math" panose="02040503050406030204" pitchFamily="18" charset="0"/>
                                </a:rPr>
                                <m:t>𝑖</m:t>
                              </m:r>
                            </m:sub>
                            <m:sup/>
                            <m:e>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rPr>
                                    <m:t>𝑟</m:t>
                                  </m:r>
                                </m:e>
                                <m:sup>
                                  <m:r>
                                    <a:rPr kumimoji="1" lang="en-US" altLang="ja-JP" b="0" i="1" smtClean="0">
                                      <a:latin typeface="Cambria Math" panose="02040503050406030204" pitchFamily="18" charset="0"/>
                                    </a:rPr>
                                    <m:t>2</m:t>
                                  </m:r>
                                </m:sup>
                              </m:sSup>
                              <m:sSup>
                                <m:sSupPr>
                                  <m:ctrlPr>
                                    <a:rPr kumimoji="1" lang="en-US" altLang="ja-JP" b="0" i="1" smtClean="0">
                                      <a:latin typeface="Cambria Math" panose="02040503050406030204" pitchFamily="18" charset="0"/>
                                    </a:rPr>
                                  </m:ctrlPr>
                                </m:sSupPr>
                                <m:e>
                                  <m:d>
                                    <m:dPr>
                                      <m:ctrlPr>
                                        <a:rPr kumimoji="1" lang="en-US" altLang="ja-JP" b="0" i="1" smtClean="0">
                                          <a:latin typeface="Cambria Math" panose="02040503050406030204" pitchFamily="18" charset="0"/>
                                        </a:rPr>
                                      </m:ctrlPr>
                                    </m:dPr>
                                    <m:e>
                                      <m:r>
                                        <a:rPr kumimoji="1" lang="en-US" altLang="ja-JP" b="0" i="1" smtClean="0">
                                          <a:latin typeface="Cambria Math" panose="02040503050406030204" pitchFamily="18" charset="0"/>
                                        </a:rPr>
                                        <m:t>𝑑</m:t>
                                      </m:r>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rPr>
                                            <m:t>𝑥</m:t>
                                          </m:r>
                                        </m:e>
                                        <m:sup>
                                          <m:r>
                                            <a:rPr kumimoji="1" lang="en-US" altLang="ja-JP" b="0" i="1" smtClean="0">
                                              <a:latin typeface="Cambria Math" panose="02040503050406030204" pitchFamily="18" charset="0"/>
                                            </a:rPr>
                                            <m:t>𝑖</m:t>
                                          </m:r>
                                        </m:sup>
                                      </m:sSup>
                                      <m:r>
                                        <a:rPr kumimoji="1" lang="en-US" altLang="ja-JP" b="0" i="1" smtClean="0">
                                          <a:latin typeface="Cambria Math" panose="02040503050406030204" pitchFamily="18" charset="0"/>
                                        </a:rPr>
                                        <m:t>−</m:t>
                                      </m:r>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rPr>
                                            <m:t>𝑣</m:t>
                                          </m:r>
                                        </m:e>
                                        <m:sup>
                                          <m:r>
                                            <a:rPr kumimoji="1" lang="en-US" altLang="ja-JP" b="0" i="1" smtClean="0">
                                              <a:latin typeface="Cambria Math" panose="02040503050406030204" pitchFamily="18" charset="0"/>
                                            </a:rPr>
                                            <m:t>𝑖</m:t>
                                          </m:r>
                                        </m:sup>
                                      </m:sSup>
                                      <m:r>
                                        <a:rPr kumimoji="1" lang="en-US" altLang="ja-JP" b="0" i="1" smtClean="0">
                                          <a:latin typeface="Cambria Math" panose="02040503050406030204" pitchFamily="18" charset="0"/>
                                        </a:rPr>
                                        <m:t>𝑑𝑡</m:t>
                                      </m:r>
                                    </m:e>
                                  </m:d>
                                </m:e>
                                <m:sup>
                                  <m:r>
                                    <a:rPr kumimoji="1" lang="en-US" altLang="ja-JP" b="0" i="1" smtClean="0">
                                      <a:latin typeface="Cambria Math" panose="02040503050406030204" pitchFamily="18" charset="0"/>
                                    </a:rPr>
                                    <m:t>2</m:t>
                                  </m:r>
                                </m:sup>
                              </m:sSup>
                            </m:e>
                          </m:nary>
                          <m:r>
                            <a:rPr kumimoji="1" lang="en-US" altLang="ja-JP" b="0" i="1" smtClean="0">
                              <a:latin typeface="Cambria Math" panose="02040503050406030204" pitchFamily="18" charset="0"/>
                            </a:rPr>
                            <m:t>+⋯</m:t>
                          </m:r>
                        </m:e>
                      </m:d>
                    </m:oMath>
                  </m:oMathPara>
                </a14:m>
                <a:endParaRPr kumimoji="1" lang="ja-JP" altLang="en-US" dirty="0"/>
              </a:p>
            </p:txBody>
          </p:sp>
        </mc:Choice>
        <mc:Fallback xmlns="">
          <p:sp>
            <p:nvSpPr>
              <p:cNvPr id="22" name="テキスト ボックス 21"/>
              <p:cNvSpPr txBox="1">
                <a:spLocks noRot="1" noChangeAspect="1" noMove="1" noResize="1" noEditPoints="1" noAdjustHandles="1" noChangeArrowheads="1" noChangeShapeType="1" noTextEdit="1"/>
              </p:cNvSpPr>
              <p:nvPr/>
            </p:nvSpPr>
            <p:spPr>
              <a:xfrm>
                <a:off x="959020" y="1567704"/>
                <a:ext cx="7500771" cy="736548"/>
              </a:xfrm>
              <a:prstGeom prst="rect">
                <a:avLst/>
              </a:prstGeom>
              <a:blipFill rotWithShape="0">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4" name="テキスト ボックス 23"/>
              <p:cNvSpPr txBox="1"/>
              <p:nvPr/>
            </p:nvSpPr>
            <p:spPr>
              <a:xfrm>
                <a:off x="1718843" y="2325892"/>
                <a:ext cx="1575239" cy="57740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𝑓</m:t>
                      </m:r>
                      <m:r>
                        <a:rPr kumimoji="1" lang="en-US" altLang="ja-JP" b="0" i="1" smtClean="0">
                          <a:latin typeface="Cambria Math" panose="02040503050406030204" pitchFamily="18" charset="0"/>
                        </a:rPr>
                        <m:t>=1−</m:t>
                      </m:r>
                      <m:f>
                        <m:fPr>
                          <m:ctrlPr>
                            <a:rPr kumimoji="1" lang="en-US" altLang="ja-JP" b="0" i="1" smtClean="0">
                              <a:latin typeface="Cambria Math" panose="02040503050406030204" pitchFamily="18" charset="0"/>
                            </a:rPr>
                          </m:ctrlPr>
                        </m:fPr>
                        <m:num>
                          <m:sSubSup>
                            <m:sSubSupPr>
                              <m:ctrlPr>
                                <a:rPr kumimoji="1" lang="en-US" altLang="ja-JP" b="0" i="1" smtClean="0">
                                  <a:latin typeface="Cambria Math" panose="02040503050406030204" pitchFamily="18" charset="0"/>
                                </a:rPr>
                              </m:ctrlPr>
                            </m:sSubSupPr>
                            <m:e>
                              <m:r>
                                <a:rPr kumimoji="1" lang="en-US" altLang="ja-JP" b="0" i="1" smtClean="0">
                                  <a:latin typeface="Cambria Math" panose="02040503050406030204" pitchFamily="18" charset="0"/>
                                </a:rPr>
                                <m:t>𝑟</m:t>
                              </m:r>
                            </m:e>
                            <m:sub>
                              <m:r>
                                <a:rPr kumimoji="1" lang="en-US" altLang="ja-JP" b="0" i="1" smtClean="0">
                                  <a:latin typeface="Cambria Math" panose="02040503050406030204" pitchFamily="18" charset="0"/>
                                </a:rPr>
                                <m:t>0</m:t>
                              </m:r>
                            </m:sub>
                            <m:sup>
                              <m:r>
                                <a:rPr kumimoji="1" lang="en-US" altLang="ja-JP" b="0" i="1" smtClean="0">
                                  <a:latin typeface="Cambria Math" panose="02040503050406030204" pitchFamily="18" charset="0"/>
                                </a:rPr>
                                <m:t>𝑧</m:t>
                              </m:r>
                              <m:r>
                                <a:rPr kumimoji="1" lang="en-US" altLang="ja-JP" b="0" i="1" smtClean="0">
                                  <a:latin typeface="Cambria Math" panose="02040503050406030204" pitchFamily="18" charset="0"/>
                                </a:rPr>
                                <m:t>+3−</m:t>
                              </m:r>
                              <m:r>
                                <a:rPr kumimoji="1" lang="en-US" altLang="ja-JP" b="0" i="1" smtClean="0">
                                  <a:latin typeface="Cambria Math" panose="02040503050406030204" pitchFamily="18" charset="0"/>
                                </a:rPr>
                                <m:t>𝜃</m:t>
                              </m:r>
                            </m:sup>
                          </m:sSubSup>
                        </m:num>
                        <m:den>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rPr>
                                <m:t>𝑟</m:t>
                              </m:r>
                            </m:e>
                            <m:sup>
                              <m:r>
                                <a:rPr kumimoji="1" lang="en-US" altLang="ja-JP" b="0" i="1" smtClean="0">
                                  <a:latin typeface="Cambria Math" panose="02040503050406030204" pitchFamily="18" charset="0"/>
                                </a:rPr>
                                <m:t>𝑧</m:t>
                              </m:r>
                              <m:r>
                                <a:rPr kumimoji="1" lang="en-US" altLang="ja-JP" b="0" i="1" smtClean="0">
                                  <a:latin typeface="Cambria Math" panose="02040503050406030204" pitchFamily="18" charset="0"/>
                                </a:rPr>
                                <m:t>+3−</m:t>
                              </m:r>
                              <m:r>
                                <a:rPr kumimoji="1" lang="en-US" altLang="ja-JP" b="0" i="1" smtClean="0">
                                  <a:latin typeface="Cambria Math" panose="02040503050406030204" pitchFamily="18" charset="0"/>
                                </a:rPr>
                                <m:t>𝜃</m:t>
                              </m:r>
                            </m:sup>
                          </m:sSup>
                        </m:den>
                      </m:f>
                    </m:oMath>
                  </m:oMathPara>
                </a14:m>
                <a:endParaRPr kumimoji="1" lang="ja-JP" altLang="en-US" sz="1600" dirty="0"/>
              </a:p>
            </p:txBody>
          </p:sp>
        </mc:Choice>
        <mc:Fallback xmlns="">
          <p:sp>
            <p:nvSpPr>
              <p:cNvPr id="24" name="テキスト ボックス 23"/>
              <p:cNvSpPr txBox="1">
                <a:spLocks noRot="1" noChangeAspect="1" noMove="1" noResize="1" noEditPoints="1" noAdjustHandles="1" noChangeArrowheads="1" noChangeShapeType="1" noTextEdit="1"/>
              </p:cNvSpPr>
              <p:nvPr/>
            </p:nvSpPr>
            <p:spPr>
              <a:xfrm>
                <a:off x="1718843" y="2325892"/>
                <a:ext cx="1575239" cy="577402"/>
              </a:xfrm>
              <a:prstGeom prst="rect">
                <a:avLst/>
              </a:prstGeom>
              <a:blipFill rotWithShape="0">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 name="テキスト ボックス 1"/>
              <p:cNvSpPr txBox="1"/>
              <p:nvPr/>
            </p:nvSpPr>
            <p:spPr>
              <a:xfrm>
                <a:off x="561636" y="2989780"/>
                <a:ext cx="7379136" cy="410112"/>
              </a:xfrm>
              <a:prstGeom prst="rect">
                <a:avLst/>
              </a:prstGeom>
              <a:noFill/>
            </p:spPr>
            <p:txBody>
              <a:bodyPr wrap="none" rtlCol="0">
                <a:spAutoFit/>
              </a:bodyPr>
              <a:lstStyle/>
              <a:p>
                <a:r>
                  <a:rPr lang="en-US" altLang="ja-JP" sz="2000" dirty="0" smtClean="0"/>
                  <a:t>For hydrodynamics, we introduce </a:t>
                </a:r>
                <a14:m>
                  <m:oMath xmlns:m="http://schemas.openxmlformats.org/officeDocument/2006/math">
                    <m:sSup>
                      <m:sSupPr>
                        <m:ctrlPr>
                          <a:rPr lang="en-US" altLang="ja-JP" sz="2000" b="0" i="1" smtClean="0">
                            <a:latin typeface="Cambria Math" panose="02040503050406030204" pitchFamily="18" charset="0"/>
                          </a:rPr>
                        </m:ctrlPr>
                      </m:sSupPr>
                      <m:e>
                        <m:r>
                          <a:rPr lang="en-US" altLang="ja-JP" sz="2000" b="0" i="1" smtClean="0">
                            <a:latin typeface="Cambria Math" panose="02040503050406030204" pitchFamily="18" charset="0"/>
                          </a:rPr>
                          <m:t>𝑥</m:t>
                        </m:r>
                      </m:e>
                      <m:sup>
                        <m:r>
                          <a:rPr lang="en-US" altLang="ja-JP" sz="2000" b="0" i="1" smtClean="0">
                            <a:latin typeface="Cambria Math" panose="02040503050406030204" pitchFamily="18" charset="0"/>
                          </a:rPr>
                          <m:t>𝜇</m:t>
                        </m:r>
                      </m:sup>
                    </m:sSup>
                  </m:oMath>
                </a14:m>
                <a:r>
                  <a:rPr kumimoji="1" lang="en-US" altLang="ja-JP" sz="2000" dirty="0" smtClean="0"/>
                  <a:t>-dependence to </a:t>
                </a:r>
                <a14:m>
                  <m:oMath xmlns:m="http://schemas.openxmlformats.org/officeDocument/2006/math">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𝑟</m:t>
                        </m:r>
                      </m:e>
                      <m:sub>
                        <m:r>
                          <a:rPr kumimoji="1" lang="en-US" altLang="ja-JP" sz="2000" b="0" i="1" smtClean="0">
                            <a:latin typeface="Cambria Math" panose="02040503050406030204" pitchFamily="18" charset="0"/>
                          </a:rPr>
                          <m:t>0</m:t>
                        </m:r>
                      </m:sub>
                    </m:sSub>
                  </m:oMath>
                </a14:m>
                <a:r>
                  <a:rPr kumimoji="1" lang="en-US" altLang="ja-JP" sz="2000" dirty="0" smtClean="0"/>
                  <a:t>, </a:t>
                </a:r>
                <a14:m>
                  <m:oMath xmlns:m="http://schemas.openxmlformats.org/officeDocument/2006/math">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oMath>
                </a14:m>
                <a:r>
                  <a:rPr kumimoji="1" lang="ja-JP" altLang="en-US" sz="2000" dirty="0" smtClean="0"/>
                  <a:t> </a:t>
                </a:r>
                <a:r>
                  <a:rPr kumimoji="1" lang="en-US" altLang="ja-JP" sz="2000" dirty="0" smtClean="0"/>
                  <a:t>and </a:t>
                </a:r>
                <a14:m>
                  <m:oMath xmlns:m="http://schemas.openxmlformats.org/officeDocument/2006/math">
                    <m:r>
                      <a:rPr kumimoji="1" lang="en-US" altLang="ja-JP" sz="2000" b="0" i="1" smtClean="0">
                        <a:latin typeface="Cambria Math" panose="02040503050406030204" pitchFamily="18" charset="0"/>
                      </a:rPr>
                      <m:t>𝑎</m:t>
                    </m:r>
                  </m:oMath>
                </a14:m>
                <a:r>
                  <a:rPr kumimoji="1" lang="en-US" altLang="ja-JP" sz="2000" dirty="0" smtClean="0"/>
                  <a:t>, etc.</a:t>
                </a:r>
                <a:endParaRPr kumimoji="1" lang="ja-JP" altLang="en-US" sz="2000" dirty="0"/>
              </a:p>
            </p:txBody>
          </p:sp>
        </mc:Choice>
        <mc:Fallback xmlns="">
          <p:sp>
            <p:nvSpPr>
              <p:cNvPr id="2" name="テキスト ボックス 1"/>
              <p:cNvSpPr txBox="1">
                <a:spLocks noRot="1" noChangeAspect="1" noMove="1" noResize="1" noEditPoints="1" noAdjustHandles="1" noChangeArrowheads="1" noChangeShapeType="1" noTextEdit="1"/>
              </p:cNvSpPr>
              <p:nvPr/>
            </p:nvSpPr>
            <p:spPr>
              <a:xfrm>
                <a:off x="561636" y="2989780"/>
                <a:ext cx="7379136" cy="410112"/>
              </a:xfrm>
              <a:prstGeom prst="rect">
                <a:avLst/>
              </a:prstGeom>
              <a:blipFill rotWithShape="0">
                <a:blip r:embed="rId7"/>
                <a:stretch>
                  <a:fillRect l="-826" t="-4412" r="-908" b="-25000"/>
                </a:stretch>
              </a:blipFill>
            </p:spPr>
            <p:txBody>
              <a:bodyPr/>
              <a:lstStyle/>
              <a:p>
                <a:r>
                  <a:rPr lang="ja-JP" altLang="en-US">
                    <a:noFill/>
                  </a:rPr>
                  <a:t> </a:t>
                </a:r>
              </a:p>
            </p:txBody>
          </p:sp>
        </mc:Fallback>
      </mc:AlternateContent>
      <p:sp>
        <p:nvSpPr>
          <p:cNvPr id="3" name="テキスト ボックス 2"/>
          <p:cNvSpPr txBox="1"/>
          <p:nvPr/>
        </p:nvSpPr>
        <p:spPr>
          <a:xfrm>
            <a:off x="561636" y="1059543"/>
            <a:ext cx="3889655" cy="400110"/>
          </a:xfrm>
          <a:prstGeom prst="rect">
            <a:avLst/>
          </a:prstGeom>
          <a:noFill/>
        </p:spPr>
        <p:txBody>
          <a:bodyPr wrap="none" rtlCol="0">
            <a:spAutoFit/>
          </a:bodyPr>
          <a:lstStyle/>
          <a:p>
            <a:r>
              <a:rPr kumimoji="1" lang="en-US" altLang="ja-JP" sz="2000" dirty="0" smtClean="0"/>
              <a:t>The black hole geometry is given by</a:t>
            </a:r>
            <a:endParaRPr kumimoji="1" lang="ja-JP" altLang="en-US" sz="2000" dirty="0"/>
          </a:p>
        </p:txBody>
      </p:sp>
      <mc:AlternateContent xmlns:mc="http://schemas.openxmlformats.org/markup-compatibility/2006" xmlns:a14="http://schemas.microsoft.com/office/drawing/2010/main">
        <mc:Choice Requires="a14">
          <p:sp>
            <p:nvSpPr>
              <p:cNvPr id="15" name="テキスト ボックス 14"/>
              <p:cNvSpPr txBox="1"/>
              <p:nvPr/>
            </p:nvSpPr>
            <p:spPr>
              <a:xfrm>
                <a:off x="561636" y="3576965"/>
                <a:ext cx="5556265" cy="400110"/>
              </a:xfrm>
              <a:prstGeom prst="rect">
                <a:avLst/>
              </a:prstGeom>
              <a:noFill/>
            </p:spPr>
            <p:txBody>
              <a:bodyPr wrap="none" rtlCol="0">
                <a:spAutoFit/>
              </a:bodyPr>
              <a:lstStyle/>
              <a:p>
                <a14:m>
                  <m:oMath xmlns:m="http://schemas.openxmlformats.org/officeDocument/2006/math">
                    <m:r>
                      <a:rPr kumimoji="1" lang="en-US" altLang="ja-JP" sz="2000" b="0" i="1" smtClean="0">
                        <a:latin typeface="Cambria Math" panose="02040503050406030204" pitchFamily="18" charset="0"/>
                      </a:rPr>
                      <m:t>𝑎</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𝑥</m:t>
                    </m:r>
                    <m:r>
                      <a:rPr kumimoji="1" lang="en-US" altLang="ja-JP" sz="2000" b="0" i="1" smtClean="0">
                        <a:latin typeface="Cambria Math" panose="02040503050406030204" pitchFamily="18" charset="0"/>
                      </a:rPr>
                      <m:t>)</m:t>
                    </m:r>
                  </m:oMath>
                </a14:m>
                <a:r>
                  <a:rPr kumimoji="1" lang="ja-JP" altLang="en-US" sz="2000" dirty="0" smtClean="0"/>
                  <a:t> </a:t>
                </a:r>
                <a:r>
                  <a:rPr kumimoji="1" lang="en-US" altLang="ja-JP" sz="2000" dirty="0" smtClean="0"/>
                  <a:t>appears also in the overall factor of the metric</a:t>
                </a:r>
                <a:endParaRPr kumimoji="1" lang="ja-JP" altLang="en-US" sz="2000" dirty="0"/>
              </a:p>
            </p:txBody>
          </p:sp>
        </mc:Choice>
        <mc:Fallback xmlns="">
          <p:sp>
            <p:nvSpPr>
              <p:cNvPr id="15" name="テキスト ボックス 14"/>
              <p:cNvSpPr txBox="1">
                <a:spLocks noRot="1" noChangeAspect="1" noMove="1" noResize="1" noEditPoints="1" noAdjustHandles="1" noChangeArrowheads="1" noChangeShapeType="1" noTextEdit="1"/>
              </p:cNvSpPr>
              <p:nvPr/>
            </p:nvSpPr>
            <p:spPr>
              <a:xfrm>
                <a:off x="561636" y="3576965"/>
                <a:ext cx="5556265" cy="400110"/>
              </a:xfrm>
              <a:prstGeom prst="rect">
                <a:avLst/>
              </a:prstGeom>
              <a:blipFill rotWithShape="0">
                <a:blip r:embed="rId8"/>
                <a:stretch>
                  <a:fillRect t="-9231" r="-439" b="-27692"/>
                </a:stretch>
              </a:blipFill>
            </p:spPr>
            <p:txBody>
              <a:bodyPr/>
              <a:lstStyle/>
              <a:p>
                <a:r>
                  <a:rPr lang="ja-JP" altLang="en-US">
                    <a:noFill/>
                  </a:rPr>
                  <a:t> </a:t>
                </a:r>
              </a:p>
            </p:txBody>
          </p:sp>
        </mc:Fallback>
      </mc:AlternateContent>
      <p:sp>
        <p:nvSpPr>
          <p:cNvPr id="17" name="右矢印 16"/>
          <p:cNvSpPr/>
          <p:nvPr/>
        </p:nvSpPr>
        <p:spPr>
          <a:xfrm>
            <a:off x="1232898" y="4052878"/>
            <a:ext cx="548959" cy="3248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1833312" y="4015267"/>
            <a:ext cx="5129033" cy="400110"/>
          </a:xfrm>
          <a:prstGeom prst="rect">
            <a:avLst/>
          </a:prstGeom>
          <a:noFill/>
        </p:spPr>
        <p:txBody>
          <a:bodyPr wrap="none" rtlCol="0">
            <a:spAutoFit/>
          </a:bodyPr>
          <a:lstStyle/>
          <a:p>
            <a:r>
              <a:rPr kumimoji="1" lang="en-US" altLang="ja-JP" sz="2000" dirty="0" smtClean="0"/>
              <a:t>The background on boundary becomes non-flat</a:t>
            </a:r>
            <a:endParaRPr kumimoji="1" lang="ja-JP" altLang="en-US" sz="2000" dirty="0"/>
          </a:p>
        </p:txBody>
      </p:sp>
      <p:sp>
        <p:nvSpPr>
          <p:cNvPr id="28" name="テキスト ボックス 27"/>
          <p:cNvSpPr txBox="1"/>
          <p:nvPr/>
        </p:nvSpPr>
        <p:spPr>
          <a:xfrm>
            <a:off x="561636" y="4498988"/>
            <a:ext cx="4465453" cy="400110"/>
          </a:xfrm>
          <a:prstGeom prst="rect">
            <a:avLst/>
          </a:prstGeom>
          <a:noFill/>
        </p:spPr>
        <p:txBody>
          <a:bodyPr wrap="none" rtlCol="0">
            <a:spAutoFit/>
          </a:bodyPr>
          <a:lstStyle/>
          <a:p>
            <a:r>
              <a:rPr kumimoji="1" lang="en-US" altLang="ja-JP" sz="2000" dirty="0" smtClean="0"/>
              <a:t>In order to have flat background, we take</a:t>
            </a:r>
            <a:endParaRPr kumimoji="1" lang="ja-JP" altLang="en-US" sz="2000" dirty="0"/>
          </a:p>
        </p:txBody>
      </p:sp>
      <mc:AlternateContent xmlns:mc="http://schemas.openxmlformats.org/markup-compatibility/2006" xmlns:a14="http://schemas.microsoft.com/office/drawing/2010/main">
        <mc:Choice Requires="a14">
          <p:sp>
            <p:nvSpPr>
              <p:cNvPr id="29" name="テキスト ボックス 28"/>
              <p:cNvSpPr txBox="1"/>
              <p:nvPr/>
            </p:nvSpPr>
            <p:spPr>
              <a:xfrm>
                <a:off x="3019072" y="4915680"/>
                <a:ext cx="1783950" cy="50533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𝑥</m:t>
                          </m:r>
                        </m:e>
                        <m:sup>
                          <m:r>
                            <a:rPr kumimoji="1" lang="en-US" altLang="ja-JP" sz="2000" b="0" i="1" smtClean="0">
                              <a:latin typeface="Cambria Math" panose="02040503050406030204" pitchFamily="18" charset="0"/>
                            </a:rPr>
                            <m:t>𝜇</m:t>
                          </m:r>
                        </m:sup>
                      </m:sSup>
                      <m:r>
                        <a:rPr kumimoji="1" lang="en-US" altLang="ja-JP" sz="2000" b="0" i="1" smtClean="0">
                          <a:latin typeface="Cambria Math" panose="02040503050406030204" pitchFamily="18" charset="0"/>
                        </a:rPr>
                        <m:t>→</m:t>
                      </m:r>
                      <m:sSup>
                        <m:sSupPr>
                          <m:ctrlPr>
                            <a:rPr kumimoji="1" lang="en-US" altLang="ja-JP" sz="2000" b="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𝑎</m:t>
                          </m:r>
                        </m:e>
                        <m:sup>
                          <m:f>
                            <m:fPr>
                              <m:ctrlPr>
                                <a:rPr kumimoji="1" lang="en-US" altLang="ja-JP" sz="2000" b="0" i="1" smtClean="0">
                                  <a:solidFill>
                                    <a:srgbClr val="FF0000"/>
                                  </a:solidFill>
                                  <a:latin typeface="Cambria Math" panose="02040503050406030204" pitchFamily="18" charset="0"/>
                                </a:rPr>
                              </m:ctrlPr>
                            </m:fPr>
                            <m:num>
                              <m:r>
                                <a:rPr kumimoji="1" lang="en-US" altLang="ja-JP" sz="2000" b="0" i="1" smtClean="0">
                                  <a:solidFill>
                                    <a:srgbClr val="FF0000"/>
                                  </a:solidFill>
                                  <a:latin typeface="Cambria Math" panose="02040503050406030204" pitchFamily="18" charset="0"/>
                                </a:rPr>
                                <m:t>𝜃</m:t>
                              </m:r>
                            </m:num>
                            <m:den>
                              <m:r>
                                <a:rPr kumimoji="1" lang="en-US" altLang="ja-JP" sz="2000" b="0" i="1" smtClean="0">
                                  <a:solidFill>
                                    <a:srgbClr val="FF0000"/>
                                  </a:solidFill>
                                  <a:latin typeface="Cambria Math" panose="02040503050406030204" pitchFamily="18" charset="0"/>
                                </a:rPr>
                                <m:t>3</m:t>
                              </m:r>
                              <m:d>
                                <m:dPr>
                                  <m:ctrlPr>
                                    <a:rPr kumimoji="1" lang="en-US" altLang="ja-JP" sz="2000" b="0" i="1" smtClean="0">
                                      <a:solidFill>
                                        <a:srgbClr val="FF0000"/>
                                      </a:solidFill>
                                      <a:latin typeface="Cambria Math" panose="02040503050406030204" pitchFamily="18" charset="0"/>
                                    </a:rPr>
                                  </m:ctrlPr>
                                </m:dPr>
                                <m:e>
                                  <m:r>
                                    <a:rPr kumimoji="1" lang="en-US" altLang="ja-JP" sz="2000" b="0" i="1" smtClean="0">
                                      <a:solidFill>
                                        <a:srgbClr val="FF0000"/>
                                      </a:solidFill>
                                      <a:latin typeface="Cambria Math" panose="02040503050406030204" pitchFamily="18" charset="0"/>
                                    </a:rPr>
                                    <m:t>3−</m:t>
                                  </m:r>
                                  <m:r>
                                    <a:rPr kumimoji="1" lang="en-US" altLang="ja-JP" sz="2000" b="0" i="1" smtClean="0">
                                      <a:solidFill>
                                        <a:srgbClr val="FF0000"/>
                                      </a:solidFill>
                                      <a:latin typeface="Cambria Math" panose="02040503050406030204" pitchFamily="18" charset="0"/>
                                    </a:rPr>
                                    <m:t>𝜃</m:t>
                                  </m:r>
                                </m:e>
                              </m:d>
                            </m:den>
                          </m:f>
                        </m:sup>
                      </m:sSup>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𝑥</m:t>
                          </m:r>
                        </m:e>
                        <m:sup>
                          <m:r>
                            <a:rPr kumimoji="1" lang="en-US" altLang="ja-JP" sz="2000" b="0" i="1" smtClean="0">
                              <a:latin typeface="Cambria Math" panose="02040503050406030204" pitchFamily="18" charset="0"/>
                            </a:rPr>
                            <m:t>𝜇</m:t>
                          </m:r>
                        </m:sup>
                      </m:sSup>
                    </m:oMath>
                  </m:oMathPara>
                </a14:m>
                <a:endParaRPr kumimoji="1" lang="ja-JP" altLang="en-US" dirty="0"/>
              </a:p>
            </p:txBody>
          </p:sp>
        </mc:Choice>
        <mc:Fallback xmlns="">
          <p:sp>
            <p:nvSpPr>
              <p:cNvPr id="29" name="テキスト ボックス 28"/>
              <p:cNvSpPr txBox="1">
                <a:spLocks noRot="1" noChangeAspect="1" noMove="1" noResize="1" noEditPoints="1" noAdjustHandles="1" noChangeArrowheads="1" noChangeShapeType="1" noTextEdit="1"/>
              </p:cNvSpPr>
              <p:nvPr/>
            </p:nvSpPr>
            <p:spPr>
              <a:xfrm>
                <a:off x="3019072" y="4915680"/>
                <a:ext cx="1783950" cy="505331"/>
              </a:xfrm>
              <a:prstGeom prst="rect">
                <a:avLst/>
              </a:prstGeom>
              <a:blipFill rotWithShape="0">
                <a:blip r:embed="rId9"/>
                <a:stretch>
                  <a:fillRect/>
                </a:stretch>
              </a:blipFill>
            </p:spPr>
            <p:txBody>
              <a:bodyPr/>
              <a:lstStyle/>
              <a:p>
                <a:r>
                  <a:rPr lang="ja-JP" altLang="en-US">
                    <a:noFill/>
                  </a:rPr>
                  <a:t> </a:t>
                </a:r>
              </a:p>
            </p:txBody>
          </p:sp>
        </mc:Fallback>
      </mc:AlternateContent>
      <p:sp>
        <p:nvSpPr>
          <p:cNvPr id="30" name="テキスト ボックス 29"/>
          <p:cNvSpPr txBox="1"/>
          <p:nvPr/>
        </p:nvSpPr>
        <p:spPr>
          <a:xfrm>
            <a:off x="561636" y="5507497"/>
            <a:ext cx="8295541" cy="400110"/>
          </a:xfrm>
          <a:prstGeom prst="rect">
            <a:avLst/>
          </a:prstGeom>
          <a:noFill/>
        </p:spPr>
        <p:txBody>
          <a:bodyPr wrap="none" rtlCol="0">
            <a:spAutoFit/>
          </a:bodyPr>
          <a:lstStyle/>
          <a:p>
            <a:r>
              <a:rPr kumimoji="1" lang="en-US" altLang="ja-JP" sz="2000" dirty="0" smtClean="0"/>
              <a:t>Then, thermodynamic variables are also rescaled, for example, temperature is</a:t>
            </a:r>
            <a:endParaRPr kumimoji="1" lang="ja-JP" altLang="en-US" sz="2000" dirty="0"/>
          </a:p>
        </p:txBody>
      </p:sp>
      <mc:AlternateContent xmlns:mc="http://schemas.openxmlformats.org/markup-compatibility/2006" xmlns:a14="http://schemas.microsoft.com/office/drawing/2010/main">
        <mc:Choice Requires="a14">
          <p:sp>
            <p:nvSpPr>
              <p:cNvPr id="31" name="テキスト ボックス 30"/>
              <p:cNvSpPr txBox="1"/>
              <p:nvPr/>
            </p:nvSpPr>
            <p:spPr>
              <a:xfrm>
                <a:off x="2703075" y="5923013"/>
                <a:ext cx="2677400" cy="62190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𝑇</m:t>
                      </m:r>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𝑧</m:t>
                          </m:r>
                          <m:r>
                            <a:rPr kumimoji="1" lang="en-US" altLang="ja-JP" sz="2000" b="0" i="1" smtClean="0">
                              <a:latin typeface="Cambria Math" panose="02040503050406030204" pitchFamily="18" charset="0"/>
                            </a:rPr>
                            <m:t>+3−</m:t>
                          </m:r>
                          <m:r>
                            <a:rPr kumimoji="1" lang="en-US" altLang="ja-JP" sz="2000" b="0" i="1" smtClean="0">
                              <a:latin typeface="Cambria Math" panose="02040503050406030204" pitchFamily="18" charset="0"/>
                            </a:rPr>
                            <m:t>𝜃</m:t>
                          </m:r>
                        </m:num>
                        <m:den>
                          <m:r>
                            <a:rPr kumimoji="1" lang="en-US" altLang="ja-JP" sz="2000" b="0" i="1" smtClean="0">
                              <a:latin typeface="Cambria Math" panose="02040503050406030204" pitchFamily="18" charset="0"/>
                            </a:rPr>
                            <m:t>4</m:t>
                          </m:r>
                          <m:r>
                            <a:rPr kumimoji="1" lang="en-US" altLang="ja-JP" sz="2000" b="0" i="1" smtClean="0">
                              <a:latin typeface="Cambria Math" panose="02040503050406030204" pitchFamily="18" charset="0"/>
                            </a:rPr>
                            <m:t>𝜋</m:t>
                          </m:r>
                        </m:den>
                      </m:f>
                      <m:sSup>
                        <m:sSupPr>
                          <m:ctrlPr>
                            <a:rPr kumimoji="1" lang="en-US" altLang="ja-JP" sz="2000" b="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𝑎</m:t>
                          </m:r>
                        </m:e>
                        <m:sup>
                          <m:f>
                            <m:fPr>
                              <m:ctrlPr>
                                <a:rPr kumimoji="1" lang="en-US" altLang="ja-JP" sz="2000" b="0" i="1" smtClean="0">
                                  <a:solidFill>
                                    <a:srgbClr val="FF0000"/>
                                  </a:solidFill>
                                  <a:latin typeface="Cambria Math" panose="02040503050406030204" pitchFamily="18" charset="0"/>
                                </a:rPr>
                              </m:ctrlPr>
                            </m:fPr>
                            <m:num>
                              <m:r>
                                <a:rPr kumimoji="1" lang="en-US" altLang="ja-JP" sz="2000" b="0" i="1" smtClean="0">
                                  <a:solidFill>
                                    <a:srgbClr val="FF0000"/>
                                  </a:solidFill>
                                  <a:latin typeface="Cambria Math" panose="02040503050406030204" pitchFamily="18" charset="0"/>
                                </a:rPr>
                                <m:t>𝜃</m:t>
                              </m:r>
                            </m:num>
                            <m:den>
                              <m:r>
                                <a:rPr kumimoji="1" lang="en-US" altLang="ja-JP" sz="2000" b="0" i="1" smtClean="0">
                                  <a:solidFill>
                                    <a:srgbClr val="FF0000"/>
                                  </a:solidFill>
                                  <a:latin typeface="Cambria Math" panose="02040503050406030204" pitchFamily="18" charset="0"/>
                                </a:rPr>
                                <m:t>3</m:t>
                              </m:r>
                              <m:d>
                                <m:dPr>
                                  <m:ctrlPr>
                                    <a:rPr kumimoji="1" lang="en-US" altLang="ja-JP" sz="2000" b="0" i="1" smtClean="0">
                                      <a:solidFill>
                                        <a:srgbClr val="FF0000"/>
                                      </a:solidFill>
                                      <a:latin typeface="Cambria Math" panose="02040503050406030204" pitchFamily="18" charset="0"/>
                                    </a:rPr>
                                  </m:ctrlPr>
                                </m:dPr>
                                <m:e>
                                  <m:r>
                                    <a:rPr kumimoji="1" lang="en-US" altLang="ja-JP" sz="2000" b="0" i="1" smtClean="0">
                                      <a:solidFill>
                                        <a:srgbClr val="FF0000"/>
                                      </a:solidFill>
                                      <a:latin typeface="Cambria Math" panose="02040503050406030204" pitchFamily="18" charset="0"/>
                                    </a:rPr>
                                    <m:t>3−</m:t>
                                  </m:r>
                                  <m:r>
                                    <a:rPr kumimoji="1" lang="en-US" altLang="ja-JP" sz="2000" b="0" i="1" smtClean="0">
                                      <a:solidFill>
                                        <a:srgbClr val="FF0000"/>
                                      </a:solidFill>
                                      <a:latin typeface="Cambria Math" panose="02040503050406030204" pitchFamily="18" charset="0"/>
                                    </a:rPr>
                                    <m:t>𝜃</m:t>
                                  </m:r>
                                </m:e>
                              </m:d>
                            </m:den>
                          </m:f>
                        </m:sup>
                      </m:sSup>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𝑟</m:t>
                          </m:r>
                        </m:e>
                        <m:sub>
                          <m:r>
                            <a:rPr kumimoji="1" lang="en-US" altLang="ja-JP" sz="2000" b="0" i="1" smtClean="0">
                              <a:latin typeface="Cambria Math" panose="02040503050406030204" pitchFamily="18" charset="0"/>
                            </a:rPr>
                            <m:t>0</m:t>
                          </m:r>
                        </m:sub>
                        <m:sup>
                          <m:r>
                            <a:rPr kumimoji="1" lang="en-US" altLang="ja-JP" sz="2000" b="0" i="1" smtClean="0">
                              <a:latin typeface="Cambria Math" panose="02040503050406030204" pitchFamily="18" charset="0"/>
                            </a:rPr>
                            <m:t>𝑧</m:t>
                          </m:r>
                        </m:sup>
                      </m:sSubSup>
                    </m:oMath>
                  </m:oMathPara>
                </a14:m>
                <a:endParaRPr kumimoji="1" lang="ja-JP" altLang="en-US" dirty="0"/>
              </a:p>
            </p:txBody>
          </p:sp>
        </mc:Choice>
        <mc:Fallback xmlns="">
          <p:sp>
            <p:nvSpPr>
              <p:cNvPr id="31" name="テキスト ボックス 30"/>
              <p:cNvSpPr txBox="1">
                <a:spLocks noRot="1" noChangeAspect="1" noMove="1" noResize="1" noEditPoints="1" noAdjustHandles="1" noChangeArrowheads="1" noChangeShapeType="1" noTextEdit="1"/>
              </p:cNvSpPr>
              <p:nvPr/>
            </p:nvSpPr>
            <p:spPr>
              <a:xfrm>
                <a:off x="2703075" y="5923013"/>
                <a:ext cx="2677400" cy="621902"/>
              </a:xfrm>
              <a:prstGeom prst="rect">
                <a:avLst/>
              </a:prstGeom>
              <a:blipFill rotWithShape="0">
                <a:blip r:embed="rId10"/>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2115037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4479" y="365126"/>
            <a:ext cx="7886700" cy="694417"/>
          </a:xfrm>
        </p:spPr>
        <p:txBody>
          <a:bodyPr>
            <a:normAutofit/>
          </a:bodyPr>
          <a:lstStyle/>
          <a:p>
            <a:r>
              <a:rPr lang="en-US" altLang="ja-JP" sz="3200" dirty="0" smtClean="0">
                <a:solidFill>
                  <a:srgbClr val="0070C0"/>
                </a:solidFill>
              </a:rPr>
              <a:t>First law of thermodynamics</a:t>
            </a:r>
            <a:endParaRPr kumimoji="1" lang="ja-JP" altLang="en-US" sz="3200" dirty="0">
              <a:solidFill>
                <a:srgbClr val="0070C0"/>
              </a:solidFill>
            </a:endParaRPr>
          </a:p>
        </p:txBody>
      </p:sp>
      <mc:AlternateContent xmlns:mc="http://schemas.openxmlformats.org/markup-compatibility/2006" xmlns:a14="http://schemas.microsoft.com/office/drawing/2010/main">
        <mc:Choice Requires="a14">
          <p:sp>
            <p:nvSpPr>
              <p:cNvPr id="5" name="テキスト ボックス 4"/>
              <p:cNvSpPr txBox="1"/>
              <p:nvPr/>
            </p:nvSpPr>
            <p:spPr>
              <a:xfrm>
                <a:off x="770562" y="1059543"/>
                <a:ext cx="5608780" cy="400110"/>
              </a:xfrm>
              <a:prstGeom prst="rect">
                <a:avLst/>
              </a:prstGeom>
              <a:noFill/>
            </p:spPr>
            <p:txBody>
              <a:bodyPr wrap="none" rtlCol="0">
                <a:spAutoFit/>
              </a:bodyPr>
              <a:lstStyle/>
              <a:p>
                <a:r>
                  <a:rPr lang="en-US" altLang="ja-JP" sz="2000" dirty="0" smtClean="0"/>
                  <a:t>Energy </a:t>
                </a:r>
                <a14:m>
                  <m:oMath xmlns:m="http://schemas.openxmlformats.org/officeDocument/2006/math">
                    <m:r>
                      <a:rPr lang="en-US" altLang="ja-JP" sz="2000" b="0" i="1" smtClean="0">
                        <a:latin typeface="Cambria Math" panose="02040503050406030204" pitchFamily="18" charset="0"/>
                      </a:rPr>
                      <m:t>𝐸</m:t>
                    </m:r>
                  </m:oMath>
                </a14:m>
                <a:r>
                  <a:rPr lang="en-US" altLang="ja-JP" sz="2000" dirty="0" smtClean="0"/>
                  <a:t>, entropy </a:t>
                </a:r>
                <a14:m>
                  <m:oMath xmlns:m="http://schemas.openxmlformats.org/officeDocument/2006/math">
                    <m:r>
                      <a:rPr lang="en-US" altLang="ja-JP" sz="2000" b="0" i="1" smtClean="0">
                        <a:latin typeface="Cambria Math" panose="02040503050406030204" pitchFamily="18" charset="0"/>
                      </a:rPr>
                      <m:t>𝑆</m:t>
                    </m:r>
                  </m:oMath>
                </a14:m>
                <a:r>
                  <a:rPr lang="en-US" altLang="ja-JP" sz="2000" dirty="0" smtClean="0"/>
                  <a:t> and (particle number) charge </a:t>
                </a:r>
                <a14:m>
                  <m:oMath xmlns:m="http://schemas.openxmlformats.org/officeDocument/2006/math">
                    <m:r>
                      <a:rPr lang="en-US" altLang="ja-JP" sz="2000" b="0" i="1" smtClean="0">
                        <a:latin typeface="Cambria Math" panose="02040503050406030204" pitchFamily="18" charset="0"/>
                      </a:rPr>
                      <m:t>𝑁</m:t>
                    </m:r>
                  </m:oMath>
                </a14:m>
                <a:endParaRPr kumimoji="1" lang="ja-JP" altLang="en-US" sz="2000" dirty="0"/>
              </a:p>
            </p:txBody>
          </p:sp>
        </mc:Choice>
        <mc:Fallback xmlns="">
          <p:sp>
            <p:nvSpPr>
              <p:cNvPr id="5" name="テキスト ボックス 4"/>
              <p:cNvSpPr txBox="1">
                <a:spLocks noRot="1" noChangeAspect="1" noMove="1" noResize="1" noEditPoints="1" noAdjustHandles="1" noChangeArrowheads="1" noChangeShapeType="1" noTextEdit="1"/>
              </p:cNvSpPr>
              <p:nvPr/>
            </p:nvSpPr>
            <p:spPr>
              <a:xfrm>
                <a:off x="770562" y="1059543"/>
                <a:ext cx="5608780" cy="400110"/>
              </a:xfrm>
              <a:prstGeom prst="rect">
                <a:avLst/>
              </a:prstGeom>
              <a:blipFill rotWithShape="0">
                <a:blip r:embed="rId3"/>
                <a:stretch>
                  <a:fillRect l="-1087" t="-9231" b="-27692"/>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p:cNvSpPr txBox="1"/>
              <p:nvPr/>
            </p:nvSpPr>
            <p:spPr>
              <a:xfrm>
                <a:off x="1126694" y="1531271"/>
                <a:ext cx="3587329" cy="6227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𝐸</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ℰ</m:t>
                      </m:r>
                      <m:r>
                        <a:rPr kumimoji="1" lang="en-US" altLang="ja-JP" sz="2000" b="0" i="1" smtClean="0">
                          <a:latin typeface="Cambria Math" panose="02040503050406030204" pitchFamily="18" charset="0"/>
                        </a:rPr>
                        <m:t>𝑉</m:t>
                      </m:r>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3−</m:t>
                          </m:r>
                          <m:r>
                            <a:rPr kumimoji="1" lang="en-US" altLang="ja-JP" sz="2000" b="0" i="1" smtClean="0">
                              <a:latin typeface="Cambria Math" panose="02040503050406030204" pitchFamily="18" charset="0"/>
                            </a:rPr>
                            <m:t>𝜃</m:t>
                          </m:r>
                        </m:num>
                        <m:den>
                          <m:r>
                            <a:rPr kumimoji="1" lang="en-US" altLang="ja-JP" sz="2000" b="0" i="1" smtClean="0">
                              <a:latin typeface="Cambria Math" panose="02040503050406030204" pitchFamily="18" charset="0"/>
                            </a:rPr>
                            <m:t>16</m:t>
                          </m:r>
                          <m:r>
                            <a:rPr kumimoji="1" lang="en-US" altLang="ja-JP" sz="2000" b="0" i="1" smtClean="0">
                              <a:latin typeface="Cambria Math" panose="02040503050406030204" pitchFamily="18" charset="0"/>
                            </a:rPr>
                            <m:t>𝜋</m:t>
                          </m:r>
                          <m:r>
                            <a:rPr kumimoji="1" lang="en-US" altLang="ja-JP" sz="2000" b="0" i="1" smtClean="0">
                              <a:latin typeface="Cambria Math" panose="02040503050406030204" pitchFamily="18" charset="0"/>
                            </a:rPr>
                            <m:t>𝐺</m:t>
                          </m:r>
                        </m:den>
                      </m:f>
                      <m:sSup>
                        <m:sSupPr>
                          <m:ctrlPr>
                            <a:rPr kumimoji="1" lang="en-US" altLang="ja-JP" sz="2000" b="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𝑎</m:t>
                          </m:r>
                        </m:e>
                        <m:sup>
                          <m:f>
                            <m:fPr>
                              <m:ctrlPr>
                                <a:rPr kumimoji="1" lang="en-US" altLang="ja-JP" sz="2000" b="0" i="1" smtClean="0">
                                  <a:solidFill>
                                    <a:srgbClr val="FF0000"/>
                                  </a:solidFill>
                                  <a:latin typeface="Cambria Math" panose="02040503050406030204" pitchFamily="18" charset="0"/>
                                </a:rPr>
                              </m:ctrlPr>
                            </m:fPr>
                            <m:num>
                              <m:r>
                                <a:rPr kumimoji="1" lang="en-US" altLang="ja-JP" sz="2000" b="0" i="1" smtClean="0">
                                  <a:solidFill>
                                    <a:srgbClr val="FF0000"/>
                                  </a:solidFill>
                                  <a:latin typeface="Cambria Math" panose="02040503050406030204" pitchFamily="18" charset="0"/>
                                </a:rPr>
                                <m:t>𝜃</m:t>
                              </m:r>
                            </m:num>
                            <m:den>
                              <m:r>
                                <a:rPr kumimoji="1" lang="en-US" altLang="ja-JP" sz="2000" b="0" i="1" smtClean="0">
                                  <a:solidFill>
                                    <a:srgbClr val="FF0000"/>
                                  </a:solidFill>
                                  <a:latin typeface="Cambria Math" panose="02040503050406030204" pitchFamily="18" charset="0"/>
                                </a:rPr>
                                <m:t>3(3−</m:t>
                              </m:r>
                              <m:r>
                                <a:rPr kumimoji="1" lang="en-US" altLang="ja-JP" sz="2000" b="0" i="1" smtClean="0">
                                  <a:solidFill>
                                    <a:srgbClr val="FF0000"/>
                                  </a:solidFill>
                                  <a:latin typeface="Cambria Math" panose="02040503050406030204" pitchFamily="18" charset="0"/>
                                </a:rPr>
                                <m:t>𝜃</m:t>
                              </m:r>
                              <m:r>
                                <a:rPr kumimoji="1" lang="en-US" altLang="ja-JP" sz="2000" b="0" i="1" smtClean="0">
                                  <a:solidFill>
                                    <a:srgbClr val="FF0000"/>
                                  </a:solidFill>
                                  <a:latin typeface="Cambria Math" panose="02040503050406030204" pitchFamily="18" charset="0"/>
                                </a:rPr>
                                <m:t>)</m:t>
                              </m:r>
                            </m:den>
                          </m:f>
                        </m:sup>
                      </m:sSup>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𝑟</m:t>
                          </m:r>
                        </m:e>
                        <m:sub>
                          <m:r>
                            <a:rPr kumimoji="1" lang="en-US" altLang="ja-JP" sz="2000" b="0" i="1" smtClean="0">
                              <a:latin typeface="Cambria Math" panose="02040503050406030204" pitchFamily="18" charset="0"/>
                            </a:rPr>
                            <m:t>0</m:t>
                          </m:r>
                        </m:sub>
                        <m:sup>
                          <m:r>
                            <a:rPr kumimoji="1" lang="en-US" altLang="ja-JP" sz="2000" b="0" i="1" smtClean="0">
                              <a:latin typeface="Cambria Math" panose="02040503050406030204" pitchFamily="18" charset="0"/>
                            </a:rPr>
                            <m:t>𝑧</m:t>
                          </m:r>
                          <m:r>
                            <a:rPr kumimoji="1" lang="en-US" altLang="ja-JP" sz="2000" b="0" i="1" smtClean="0">
                              <a:latin typeface="Cambria Math" panose="02040503050406030204" pitchFamily="18" charset="0"/>
                            </a:rPr>
                            <m:t>+3−</m:t>
                          </m:r>
                          <m:r>
                            <a:rPr kumimoji="1" lang="en-US" altLang="ja-JP" sz="2000" b="0" i="1" smtClean="0">
                              <a:latin typeface="Cambria Math" panose="02040503050406030204" pitchFamily="18" charset="0"/>
                            </a:rPr>
                            <m:t>𝜃</m:t>
                          </m:r>
                        </m:sup>
                      </m:sSubSup>
                      <m:r>
                        <a:rPr kumimoji="1" lang="en-US" altLang="ja-JP" sz="2000" b="0" i="1" smtClean="0">
                          <a:latin typeface="Cambria Math" panose="02040503050406030204" pitchFamily="18" charset="0"/>
                        </a:rPr>
                        <m:t>𝑉</m:t>
                      </m:r>
                    </m:oMath>
                  </m:oMathPara>
                </a14:m>
                <a:endParaRPr kumimoji="1" lang="ja-JP" altLang="en-US" dirty="0"/>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1126694" y="1531271"/>
                <a:ext cx="3587329" cy="622799"/>
              </a:xfrm>
              <a:prstGeom prst="rect">
                <a:avLst/>
              </a:prstGeom>
              <a:blipFill rotWithShape="0">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テキスト ボックス 6"/>
              <p:cNvSpPr txBox="1"/>
              <p:nvPr/>
            </p:nvSpPr>
            <p:spPr>
              <a:xfrm>
                <a:off x="1126694" y="2313329"/>
                <a:ext cx="2197140" cy="5783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𝑆</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𝑠𝑉</m:t>
                      </m:r>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4</m:t>
                          </m:r>
                          <m:r>
                            <a:rPr kumimoji="1" lang="en-US" altLang="ja-JP" sz="2000" b="0" i="1" smtClean="0">
                              <a:latin typeface="Cambria Math" panose="02040503050406030204" pitchFamily="18" charset="0"/>
                            </a:rPr>
                            <m:t>𝐺</m:t>
                          </m:r>
                        </m:den>
                      </m:f>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𝑟</m:t>
                          </m:r>
                        </m:e>
                        <m:sub>
                          <m:r>
                            <a:rPr kumimoji="1" lang="en-US" altLang="ja-JP" sz="2000" b="0" i="1" smtClean="0">
                              <a:latin typeface="Cambria Math" panose="02040503050406030204" pitchFamily="18" charset="0"/>
                            </a:rPr>
                            <m:t>0</m:t>
                          </m:r>
                        </m:sub>
                        <m:sup>
                          <m:r>
                            <a:rPr kumimoji="1" lang="en-US" altLang="ja-JP" sz="2000" b="0" i="1" smtClean="0">
                              <a:latin typeface="Cambria Math" panose="02040503050406030204" pitchFamily="18" charset="0"/>
                            </a:rPr>
                            <m:t>3−</m:t>
                          </m:r>
                          <m:r>
                            <a:rPr kumimoji="1" lang="en-US" altLang="ja-JP" sz="2000" b="0" i="1" smtClean="0">
                              <a:latin typeface="Cambria Math" panose="02040503050406030204" pitchFamily="18" charset="0"/>
                            </a:rPr>
                            <m:t>𝜃</m:t>
                          </m:r>
                        </m:sup>
                      </m:sSubSup>
                      <m:r>
                        <a:rPr kumimoji="1" lang="en-US" altLang="ja-JP" sz="2000" b="0" i="1" smtClean="0">
                          <a:latin typeface="Cambria Math" panose="02040503050406030204" pitchFamily="18" charset="0"/>
                        </a:rPr>
                        <m:t>𝑉</m:t>
                      </m:r>
                    </m:oMath>
                  </m:oMathPara>
                </a14:m>
                <a:endParaRPr kumimoji="1" lang="ja-JP" altLang="en-US" dirty="0"/>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1126694" y="2313329"/>
                <a:ext cx="2197140" cy="578300"/>
              </a:xfrm>
              <a:prstGeom prst="rect">
                <a:avLst/>
              </a:prstGeom>
              <a:blipFill rotWithShape="0">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 name="テキスト ボックス 7"/>
              <p:cNvSpPr txBox="1"/>
              <p:nvPr/>
            </p:nvSpPr>
            <p:spPr>
              <a:xfrm>
                <a:off x="4714023" y="2313329"/>
                <a:ext cx="2196820" cy="5783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𝑁</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𝑛𝑉</m:t>
                      </m:r>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𝑧</m:t>
                          </m:r>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16</m:t>
                          </m:r>
                          <m:r>
                            <a:rPr kumimoji="1" lang="en-US" altLang="ja-JP" sz="2000" b="0" i="1" smtClean="0">
                              <a:latin typeface="Cambria Math" panose="02040503050406030204" pitchFamily="18" charset="0"/>
                            </a:rPr>
                            <m:t>𝜋</m:t>
                          </m:r>
                          <m:r>
                            <a:rPr kumimoji="1" lang="en-US" altLang="ja-JP" sz="2000" b="0" i="1" smtClean="0">
                              <a:latin typeface="Cambria Math" panose="02040503050406030204" pitchFamily="18" charset="0"/>
                            </a:rPr>
                            <m:t>𝐺𝑎</m:t>
                          </m:r>
                        </m:den>
                      </m:f>
                      <m:r>
                        <a:rPr kumimoji="1" lang="en-US" altLang="ja-JP" sz="2000" b="0" i="1" smtClean="0">
                          <a:latin typeface="Cambria Math" panose="02040503050406030204" pitchFamily="18" charset="0"/>
                        </a:rPr>
                        <m:t>𝑉</m:t>
                      </m:r>
                    </m:oMath>
                  </m:oMathPara>
                </a14:m>
                <a:endParaRPr kumimoji="1" lang="ja-JP" altLang="en-US" dirty="0"/>
              </a:p>
            </p:txBody>
          </p:sp>
        </mc:Choice>
        <mc:Fallback xmlns="">
          <p:sp>
            <p:nvSpPr>
              <p:cNvPr id="8" name="テキスト ボックス 7"/>
              <p:cNvSpPr txBox="1">
                <a:spLocks noRot="1" noChangeAspect="1" noMove="1" noResize="1" noEditPoints="1" noAdjustHandles="1" noChangeArrowheads="1" noChangeShapeType="1" noTextEdit="1"/>
              </p:cNvSpPr>
              <p:nvPr/>
            </p:nvSpPr>
            <p:spPr>
              <a:xfrm>
                <a:off x="4714023" y="2313329"/>
                <a:ext cx="2196820" cy="578300"/>
              </a:xfrm>
              <a:prstGeom prst="rect">
                <a:avLst/>
              </a:prstGeom>
              <a:blipFill rotWithShape="0">
                <a:blip r:embed="rId6"/>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 name="テキスト ボックス 8"/>
              <p:cNvSpPr txBox="1"/>
              <p:nvPr/>
            </p:nvSpPr>
            <p:spPr>
              <a:xfrm>
                <a:off x="6241550" y="1688781"/>
                <a:ext cx="2017155" cy="307777"/>
              </a:xfrm>
              <a:prstGeom prst="rect">
                <a:avLst/>
              </a:prstGeom>
              <a:noFill/>
            </p:spPr>
            <p:txBody>
              <a:bodyPr wrap="none" lIns="0" tIns="0" rIns="0" bIns="0" rtlCol="0">
                <a:spAutoFit/>
              </a:bodyPr>
              <a:lstStyle/>
              <a:p>
                <a14:m>
                  <m:oMath xmlns:m="http://schemas.openxmlformats.org/officeDocument/2006/math">
                    <m:r>
                      <a:rPr kumimoji="1" lang="en-US" altLang="ja-JP" sz="2000" b="0" i="1" smtClean="0">
                        <a:latin typeface="Cambria Math" panose="02040503050406030204" pitchFamily="18" charset="0"/>
                      </a:rPr>
                      <m:t>𝑉</m:t>
                    </m:r>
                  </m:oMath>
                </a14:m>
                <a:r>
                  <a:rPr kumimoji="1" lang="en-US" altLang="ja-JP" sz="2000" dirty="0" smtClean="0"/>
                  <a:t>: Volume of space</a:t>
                </a:r>
                <a:endParaRPr kumimoji="1" lang="ja-JP" altLang="en-US" sz="2000" dirty="0"/>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6241550" y="1688781"/>
                <a:ext cx="2017155" cy="307777"/>
              </a:xfrm>
              <a:prstGeom prst="rect">
                <a:avLst/>
              </a:prstGeom>
              <a:blipFill rotWithShape="0">
                <a:blip r:embed="rId7"/>
                <a:stretch>
                  <a:fillRect l="-4532" t="-25490" r="-6344" b="-4902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 name="テキスト ボックス 9"/>
              <p:cNvSpPr txBox="1"/>
              <p:nvPr/>
            </p:nvSpPr>
            <p:spPr>
              <a:xfrm>
                <a:off x="770562" y="3920533"/>
                <a:ext cx="7123681" cy="400110"/>
              </a:xfrm>
              <a:prstGeom prst="rect">
                <a:avLst/>
              </a:prstGeom>
              <a:noFill/>
            </p:spPr>
            <p:txBody>
              <a:bodyPr wrap="none" rtlCol="0">
                <a:spAutoFit/>
              </a:bodyPr>
              <a:lstStyle/>
              <a:p>
                <a:r>
                  <a:rPr kumimoji="1" lang="en-US" altLang="ja-JP" sz="2000" dirty="0" smtClean="0"/>
                  <a:t>Temperature </a:t>
                </a:r>
                <a14:m>
                  <m:oMath xmlns:m="http://schemas.openxmlformats.org/officeDocument/2006/math">
                    <m:r>
                      <a:rPr kumimoji="1" lang="en-US" altLang="ja-JP" sz="2000" b="0" i="1" smtClean="0">
                        <a:latin typeface="Cambria Math" panose="02040503050406030204" pitchFamily="18" charset="0"/>
                      </a:rPr>
                      <m:t>𝑇</m:t>
                    </m:r>
                  </m:oMath>
                </a14:m>
                <a:r>
                  <a:rPr kumimoji="1" lang="en-US" altLang="ja-JP" sz="2000" dirty="0" smtClean="0"/>
                  <a:t>, pressure </a:t>
                </a:r>
                <a14:m>
                  <m:oMath xmlns:m="http://schemas.openxmlformats.org/officeDocument/2006/math">
                    <m:r>
                      <a:rPr kumimoji="1" lang="en-US" altLang="ja-JP" sz="2000" b="0" i="1" smtClean="0">
                        <a:latin typeface="Cambria Math" panose="02040503050406030204" pitchFamily="18" charset="0"/>
                      </a:rPr>
                      <m:t>𝑃</m:t>
                    </m:r>
                  </m:oMath>
                </a14:m>
                <a:r>
                  <a:rPr kumimoji="1" lang="ja-JP" altLang="en-US" sz="2000" dirty="0" smtClean="0"/>
                  <a:t> </a:t>
                </a:r>
                <a:r>
                  <a:rPr kumimoji="1" lang="en-US" altLang="ja-JP" sz="2000" dirty="0" smtClean="0"/>
                  <a:t>and chemical potential </a:t>
                </a:r>
                <a14:m>
                  <m:oMath xmlns:m="http://schemas.openxmlformats.org/officeDocument/2006/math">
                    <m:r>
                      <a:rPr kumimoji="1" lang="en-US" altLang="ja-JP" sz="2000" b="0" i="1" smtClean="0">
                        <a:latin typeface="Cambria Math" panose="02040503050406030204" pitchFamily="18" charset="0"/>
                      </a:rPr>
                      <m:t>𝜇</m:t>
                    </m:r>
                  </m:oMath>
                </a14:m>
                <a:r>
                  <a:rPr kumimoji="1" lang="ja-JP" altLang="en-US" sz="2000" dirty="0" smtClean="0"/>
                  <a:t> </a:t>
                </a:r>
                <a:r>
                  <a:rPr kumimoji="1" lang="en-US" altLang="ja-JP" sz="2000" dirty="0" smtClean="0"/>
                  <a:t>are estimated</a:t>
                </a:r>
                <a:endParaRPr kumimoji="1" lang="ja-JP" altLang="en-US" sz="2000" dirty="0"/>
              </a:p>
            </p:txBody>
          </p:sp>
        </mc:Choice>
        <mc:Fallback xmlns="">
          <p:sp>
            <p:nvSpPr>
              <p:cNvPr id="10" name="テキスト ボックス 9"/>
              <p:cNvSpPr txBox="1">
                <a:spLocks noRot="1" noChangeAspect="1" noMove="1" noResize="1" noEditPoints="1" noAdjustHandles="1" noChangeArrowheads="1" noChangeShapeType="1" noTextEdit="1"/>
              </p:cNvSpPr>
              <p:nvPr/>
            </p:nvSpPr>
            <p:spPr>
              <a:xfrm>
                <a:off x="770562" y="3920533"/>
                <a:ext cx="7123681" cy="400110"/>
              </a:xfrm>
              <a:prstGeom prst="rect">
                <a:avLst/>
              </a:prstGeom>
              <a:blipFill rotWithShape="0">
                <a:blip r:embed="rId8"/>
                <a:stretch>
                  <a:fillRect l="-855" t="-7576" r="-171" b="-25758"/>
                </a:stretch>
              </a:blipFill>
            </p:spPr>
            <p:txBody>
              <a:bodyPr/>
              <a:lstStyle/>
              <a:p>
                <a:r>
                  <a:rPr lang="ja-JP" altLang="en-US">
                    <a:noFill/>
                  </a:rPr>
                  <a:t> </a:t>
                </a:r>
              </a:p>
            </p:txBody>
          </p:sp>
        </mc:Fallback>
      </mc:AlternateContent>
      <p:sp>
        <p:nvSpPr>
          <p:cNvPr id="11" name="テキスト ボックス 10"/>
          <p:cNvSpPr txBox="1"/>
          <p:nvPr/>
        </p:nvSpPr>
        <p:spPr>
          <a:xfrm>
            <a:off x="770562" y="3038891"/>
            <a:ext cx="3746282" cy="400110"/>
          </a:xfrm>
          <a:prstGeom prst="rect">
            <a:avLst/>
          </a:prstGeom>
          <a:noFill/>
        </p:spPr>
        <p:txBody>
          <a:bodyPr wrap="none" rtlCol="0">
            <a:spAutoFit/>
          </a:bodyPr>
          <a:lstStyle/>
          <a:p>
            <a:r>
              <a:rPr lang="en-US" altLang="ja-JP" sz="2000" dirty="0" smtClean="0"/>
              <a:t>From first law of thermodynamics</a:t>
            </a:r>
            <a:endParaRPr kumimoji="1" lang="ja-JP" altLang="en-US" sz="2000" dirty="0"/>
          </a:p>
        </p:txBody>
      </p:sp>
      <mc:AlternateContent xmlns:mc="http://schemas.openxmlformats.org/markup-compatibility/2006" xmlns:a14="http://schemas.microsoft.com/office/drawing/2010/main">
        <mc:Choice Requires="a14">
          <p:sp>
            <p:nvSpPr>
              <p:cNvPr id="12" name="テキスト ボックス 11"/>
              <p:cNvSpPr txBox="1"/>
              <p:nvPr/>
            </p:nvSpPr>
            <p:spPr>
              <a:xfrm>
                <a:off x="2551274" y="3498237"/>
                <a:ext cx="2727478"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𝑑𝐸</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𝑇𝑑𝑆</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𝑃𝑑𝑉</m:t>
                      </m:r>
                      <m:r>
                        <a:rPr kumimoji="1" lang="en-US" altLang="ja-JP" sz="2000" b="0" i="1" smtClean="0">
                          <a:latin typeface="Cambria Math" panose="02040503050406030204" pitchFamily="18" charset="0"/>
                        </a:rPr>
                        <m:t>+</m:t>
                      </m:r>
                      <m:r>
                        <a:rPr kumimoji="1" lang="en-US" altLang="ja-JP" sz="2000" b="0" i="1" smtClean="0">
                          <a:solidFill>
                            <a:srgbClr val="FF0000"/>
                          </a:solidFill>
                          <a:latin typeface="Cambria Math" panose="02040503050406030204" pitchFamily="18" charset="0"/>
                        </a:rPr>
                        <m:t>𝜇</m:t>
                      </m:r>
                      <m:r>
                        <a:rPr kumimoji="1" lang="en-US" altLang="ja-JP" sz="2000" b="0" i="1" smtClean="0">
                          <a:solidFill>
                            <a:srgbClr val="FF0000"/>
                          </a:solidFill>
                          <a:latin typeface="Cambria Math" panose="02040503050406030204" pitchFamily="18" charset="0"/>
                        </a:rPr>
                        <m:t>𝑑𝑁</m:t>
                      </m:r>
                    </m:oMath>
                  </m:oMathPara>
                </a14:m>
                <a:endParaRPr kumimoji="1" lang="ja-JP" altLang="en-US" dirty="0">
                  <a:solidFill>
                    <a:srgbClr val="FF0000"/>
                  </a:solidFill>
                </a:endParaRPr>
              </a:p>
            </p:txBody>
          </p:sp>
        </mc:Choice>
        <mc:Fallback xmlns="">
          <p:sp>
            <p:nvSpPr>
              <p:cNvPr id="12" name="テキスト ボックス 11"/>
              <p:cNvSpPr txBox="1">
                <a:spLocks noRot="1" noChangeAspect="1" noMove="1" noResize="1" noEditPoints="1" noAdjustHandles="1" noChangeArrowheads="1" noChangeShapeType="1" noTextEdit="1"/>
              </p:cNvSpPr>
              <p:nvPr/>
            </p:nvSpPr>
            <p:spPr>
              <a:xfrm>
                <a:off x="2551274" y="3498237"/>
                <a:ext cx="2727478" cy="307777"/>
              </a:xfrm>
              <a:prstGeom prst="rect">
                <a:avLst/>
              </a:prstGeom>
              <a:blipFill rotWithShape="0">
                <a:blip r:embed="rId9"/>
                <a:stretch>
                  <a:fillRect l="-1790" r="-2685" b="-3200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3" name="テキスト ボックス 12"/>
              <p:cNvSpPr txBox="1"/>
              <p:nvPr/>
            </p:nvSpPr>
            <p:spPr>
              <a:xfrm>
                <a:off x="1126694" y="4510673"/>
                <a:ext cx="2675861" cy="6226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𝑇</m:t>
                      </m:r>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𝑧</m:t>
                          </m:r>
                          <m:r>
                            <a:rPr kumimoji="1" lang="en-US" altLang="ja-JP" sz="2000" b="0" i="1" smtClean="0">
                              <a:latin typeface="Cambria Math" panose="02040503050406030204" pitchFamily="18" charset="0"/>
                            </a:rPr>
                            <m:t>+3−</m:t>
                          </m:r>
                          <m:r>
                            <a:rPr kumimoji="1" lang="en-US" altLang="ja-JP" sz="2000" b="0" i="1" smtClean="0">
                              <a:latin typeface="Cambria Math" panose="02040503050406030204" pitchFamily="18" charset="0"/>
                            </a:rPr>
                            <m:t>𝜃</m:t>
                          </m:r>
                        </m:num>
                        <m:den>
                          <m:r>
                            <a:rPr kumimoji="1" lang="en-US" altLang="ja-JP" sz="2000" b="0" i="1" smtClean="0">
                              <a:latin typeface="Cambria Math" panose="02040503050406030204" pitchFamily="18" charset="0"/>
                            </a:rPr>
                            <m:t>4</m:t>
                          </m:r>
                          <m:r>
                            <a:rPr kumimoji="1" lang="en-US" altLang="ja-JP" sz="2000" b="0" i="1" smtClean="0">
                              <a:latin typeface="Cambria Math" panose="02040503050406030204" pitchFamily="18" charset="0"/>
                            </a:rPr>
                            <m:t>𝜋</m:t>
                          </m:r>
                        </m:den>
                      </m:f>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𝑎</m:t>
                          </m:r>
                        </m:e>
                        <m:sup>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𝜃</m:t>
                              </m:r>
                            </m:num>
                            <m:den>
                              <m:r>
                                <a:rPr kumimoji="1" lang="en-US" altLang="ja-JP" sz="2000" b="0" i="1" smtClean="0">
                                  <a:latin typeface="Cambria Math" panose="02040503050406030204" pitchFamily="18" charset="0"/>
                                </a:rPr>
                                <m:t>3(3−</m:t>
                              </m:r>
                              <m:r>
                                <a:rPr kumimoji="1" lang="en-US" altLang="ja-JP" sz="2000" b="0" i="1" smtClean="0">
                                  <a:latin typeface="Cambria Math" panose="02040503050406030204" pitchFamily="18" charset="0"/>
                                </a:rPr>
                                <m:t>𝜃</m:t>
                              </m:r>
                              <m:r>
                                <a:rPr kumimoji="1" lang="en-US" altLang="ja-JP" sz="2000" b="0" i="1" smtClean="0">
                                  <a:latin typeface="Cambria Math" panose="02040503050406030204" pitchFamily="18" charset="0"/>
                                </a:rPr>
                                <m:t>)</m:t>
                              </m:r>
                            </m:den>
                          </m:f>
                        </m:sup>
                      </m:sSup>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𝑟</m:t>
                          </m:r>
                        </m:e>
                        <m:sub>
                          <m:r>
                            <a:rPr kumimoji="1" lang="en-US" altLang="ja-JP" sz="2000" b="0" i="1" smtClean="0">
                              <a:latin typeface="Cambria Math" panose="02040503050406030204" pitchFamily="18" charset="0"/>
                            </a:rPr>
                            <m:t>0</m:t>
                          </m:r>
                        </m:sub>
                        <m:sup>
                          <m:r>
                            <a:rPr kumimoji="1" lang="en-US" altLang="ja-JP" sz="2000" b="0" i="1" smtClean="0">
                              <a:latin typeface="Cambria Math" panose="02040503050406030204" pitchFamily="18" charset="0"/>
                            </a:rPr>
                            <m:t>𝑧</m:t>
                          </m:r>
                        </m:sup>
                      </m:sSubSup>
                    </m:oMath>
                  </m:oMathPara>
                </a14:m>
                <a:endParaRPr kumimoji="1" lang="ja-JP" altLang="en-US" dirty="0"/>
              </a:p>
            </p:txBody>
          </p:sp>
        </mc:Choice>
        <mc:Fallback xmlns="">
          <p:sp>
            <p:nvSpPr>
              <p:cNvPr id="13" name="テキスト ボックス 12"/>
              <p:cNvSpPr txBox="1">
                <a:spLocks noRot="1" noChangeAspect="1" noMove="1" noResize="1" noEditPoints="1" noAdjustHandles="1" noChangeArrowheads="1" noChangeShapeType="1" noTextEdit="1"/>
              </p:cNvSpPr>
              <p:nvPr/>
            </p:nvSpPr>
            <p:spPr>
              <a:xfrm>
                <a:off x="1126694" y="4510673"/>
                <a:ext cx="2675861" cy="622671"/>
              </a:xfrm>
              <a:prstGeom prst="rect">
                <a:avLst/>
              </a:prstGeom>
              <a:blipFill rotWithShape="0">
                <a:blip r:embed="rId10"/>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5" name="テキスト ボックス 14"/>
              <p:cNvSpPr txBox="1"/>
              <p:nvPr/>
            </p:nvSpPr>
            <p:spPr>
              <a:xfrm>
                <a:off x="1126694" y="5290856"/>
                <a:ext cx="3687420" cy="7028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𝑃</m:t>
                      </m:r>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16</m:t>
                          </m:r>
                          <m:r>
                            <a:rPr kumimoji="1" lang="en-US" altLang="ja-JP" sz="2000" b="0" i="1" smtClean="0">
                              <a:latin typeface="Cambria Math" panose="02040503050406030204" pitchFamily="18" charset="0"/>
                            </a:rPr>
                            <m:t>𝜋</m:t>
                          </m:r>
                          <m:r>
                            <a:rPr kumimoji="1" lang="en-US" altLang="ja-JP" sz="2000" b="0" i="1" smtClean="0">
                              <a:latin typeface="Cambria Math" panose="02040503050406030204" pitchFamily="18" charset="0"/>
                            </a:rPr>
                            <m:t>𝐺</m:t>
                          </m:r>
                        </m:den>
                      </m:f>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𝑧</m:t>
                          </m:r>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𝜃</m:t>
                              </m:r>
                            </m:num>
                            <m:den>
                              <m:r>
                                <a:rPr kumimoji="1" lang="en-US" altLang="ja-JP" sz="2000" b="0" i="1" smtClean="0">
                                  <a:latin typeface="Cambria Math" panose="02040503050406030204" pitchFamily="18" charset="0"/>
                                </a:rPr>
                                <m:t>3</m:t>
                              </m:r>
                            </m:den>
                          </m:f>
                        </m:e>
                      </m:d>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𝑎</m:t>
                          </m:r>
                        </m:e>
                        <m:sup>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𝜃</m:t>
                              </m:r>
                            </m:num>
                            <m:den>
                              <m:r>
                                <a:rPr kumimoji="1" lang="en-US" altLang="ja-JP" sz="2000" b="0" i="1" smtClean="0">
                                  <a:latin typeface="Cambria Math" panose="02040503050406030204" pitchFamily="18" charset="0"/>
                                </a:rPr>
                                <m:t>3(3−</m:t>
                              </m:r>
                              <m:r>
                                <a:rPr kumimoji="1" lang="en-US" altLang="ja-JP" sz="2000" b="0" i="1" smtClean="0">
                                  <a:latin typeface="Cambria Math" panose="02040503050406030204" pitchFamily="18" charset="0"/>
                                </a:rPr>
                                <m:t>𝜃</m:t>
                              </m:r>
                              <m:r>
                                <a:rPr kumimoji="1" lang="en-US" altLang="ja-JP" sz="2000" b="0" i="1" smtClean="0">
                                  <a:latin typeface="Cambria Math" panose="02040503050406030204" pitchFamily="18" charset="0"/>
                                </a:rPr>
                                <m:t>)</m:t>
                              </m:r>
                            </m:den>
                          </m:f>
                        </m:sup>
                      </m:sSup>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𝑟</m:t>
                          </m:r>
                        </m:e>
                        <m:sub>
                          <m:r>
                            <a:rPr kumimoji="1" lang="en-US" altLang="ja-JP" sz="2000" b="0" i="1" smtClean="0">
                              <a:latin typeface="Cambria Math" panose="02040503050406030204" pitchFamily="18" charset="0"/>
                            </a:rPr>
                            <m:t>0</m:t>
                          </m:r>
                        </m:sub>
                        <m:sup>
                          <m:r>
                            <a:rPr kumimoji="1" lang="en-US" altLang="ja-JP" sz="2000" b="0" i="1" smtClean="0">
                              <a:latin typeface="Cambria Math" panose="02040503050406030204" pitchFamily="18" charset="0"/>
                            </a:rPr>
                            <m:t>𝑧</m:t>
                          </m:r>
                          <m:r>
                            <a:rPr kumimoji="1" lang="en-US" altLang="ja-JP" sz="2000" b="0" i="1" smtClean="0">
                              <a:latin typeface="Cambria Math" panose="02040503050406030204" pitchFamily="18" charset="0"/>
                            </a:rPr>
                            <m:t>+3−</m:t>
                          </m:r>
                          <m:r>
                            <a:rPr kumimoji="1" lang="en-US" altLang="ja-JP" sz="2000" b="0" i="1" smtClean="0">
                              <a:latin typeface="Cambria Math" panose="02040503050406030204" pitchFamily="18" charset="0"/>
                            </a:rPr>
                            <m:t>𝜃</m:t>
                          </m:r>
                        </m:sup>
                      </m:sSubSup>
                    </m:oMath>
                  </m:oMathPara>
                </a14:m>
                <a:endParaRPr kumimoji="1" lang="ja-JP" altLang="en-US" dirty="0"/>
              </a:p>
            </p:txBody>
          </p:sp>
        </mc:Choice>
        <mc:Fallback xmlns="">
          <p:sp>
            <p:nvSpPr>
              <p:cNvPr id="15" name="テキスト ボックス 14"/>
              <p:cNvSpPr txBox="1">
                <a:spLocks noRot="1" noChangeAspect="1" noMove="1" noResize="1" noEditPoints="1" noAdjustHandles="1" noChangeArrowheads="1" noChangeShapeType="1" noTextEdit="1"/>
              </p:cNvSpPr>
              <p:nvPr/>
            </p:nvSpPr>
            <p:spPr>
              <a:xfrm>
                <a:off x="1126694" y="5290856"/>
                <a:ext cx="3687420" cy="702821"/>
              </a:xfrm>
              <a:prstGeom prst="rect">
                <a:avLst/>
              </a:prstGeom>
              <a:blipFill rotWithShape="0">
                <a:blip r:embed="rId11"/>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6" name="テキスト ボックス 15"/>
              <p:cNvSpPr txBox="1"/>
              <p:nvPr/>
            </p:nvSpPr>
            <p:spPr>
              <a:xfrm>
                <a:off x="4814114" y="4467905"/>
                <a:ext cx="3587008" cy="66543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solidFill>
                            <a:srgbClr val="FF0000"/>
                          </a:solidFill>
                          <a:latin typeface="Cambria Math" panose="02040503050406030204" pitchFamily="18" charset="0"/>
                        </a:rPr>
                        <m:t>𝜇</m:t>
                      </m:r>
                      <m:r>
                        <a:rPr kumimoji="1" lang="en-US" altLang="ja-JP" sz="2000" b="0" i="1" smtClean="0">
                          <a:solidFill>
                            <a:srgbClr val="FF0000"/>
                          </a:solidFill>
                          <a:latin typeface="Cambria Math" panose="02040503050406030204" pitchFamily="18" charset="0"/>
                        </a:rPr>
                        <m:t>=−</m:t>
                      </m:r>
                      <m:f>
                        <m:fPr>
                          <m:ctrlPr>
                            <a:rPr kumimoji="1" lang="en-US" altLang="ja-JP" sz="2000" b="0" i="1" smtClean="0">
                              <a:solidFill>
                                <a:srgbClr val="FF0000"/>
                              </a:solidFill>
                              <a:latin typeface="Cambria Math" panose="02040503050406030204" pitchFamily="18" charset="0"/>
                            </a:rPr>
                          </m:ctrlPr>
                        </m:fPr>
                        <m:num>
                          <m:r>
                            <a:rPr kumimoji="1" lang="en-US" altLang="ja-JP" sz="2000" b="0" i="1" smtClean="0">
                              <a:solidFill>
                                <a:srgbClr val="FF0000"/>
                              </a:solidFill>
                              <a:latin typeface="Cambria Math" panose="02040503050406030204" pitchFamily="18" charset="0"/>
                            </a:rPr>
                            <m:t>𝜃</m:t>
                          </m:r>
                        </m:num>
                        <m:den>
                          <m:r>
                            <a:rPr kumimoji="1" lang="en-US" altLang="ja-JP" sz="2000" b="0" i="1" smtClean="0">
                              <a:solidFill>
                                <a:srgbClr val="FF0000"/>
                              </a:solidFill>
                              <a:latin typeface="Cambria Math" panose="02040503050406030204" pitchFamily="18" charset="0"/>
                            </a:rPr>
                            <m:t>3</m:t>
                          </m:r>
                          <m:d>
                            <m:dPr>
                              <m:ctrlPr>
                                <a:rPr kumimoji="1" lang="en-US" altLang="ja-JP" sz="2000" b="0" i="1" smtClean="0">
                                  <a:solidFill>
                                    <a:srgbClr val="FF0000"/>
                                  </a:solidFill>
                                  <a:latin typeface="Cambria Math" panose="02040503050406030204" pitchFamily="18" charset="0"/>
                                </a:rPr>
                              </m:ctrlPr>
                            </m:dPr>
                            <m:e>
                              <m:r>
                                <a:rPr kumimoji="1" lang="en-US" altLang="ja-JP" sz="2000" b="0" i="1" smtClean="0">
                                  <a:solidFill>
                                    <a:srgbClr val="FF0000"/>
                                  </a:solidFill>
                                  <a:latin typeface="Cambria Math" panose="02040503050406030204" pitchFamily="18" charset="0"/>
                                </a:rPr>
                                <m:t>𝑧</m:t>
                              </m:r>
                              <m:r>
                                <a:rPr kumimoji="1" lang="en-US" altLang="ja-JP" sz="2000" b="0" i="1" smtClean="0">
                                  <a:solidFill>
                                    <a:srgbClr val="FF0000"/>
                                  </a:solidFill>
                                  <a:latin typeface="Cambria Math" panose="02040503050406030204" pitchFamily="18" charset="0"/>
                                </a:rPr>
                                <m:t>−1</m:t>
                              </m:r>
                            </m:e>
                          </m:d>
                        </m:den>
                      </m:f>
                      <m:sSup>
                        <m:sSupPr>
                          <m:ctrlPr>
                            <a:rPr kumimoji="1" lang="en-US" altLang="ja-JP" sz="2000" b="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𝑎</m:t>
                          </m:r>
                        </m:e>
                        <m:sup>
                          <m:r>
                            <a:rPr kumimoji="1" lang="en-US" altLang="ja-JP" sz="2000" b="0" i="1" smtClean="0">
                              <a:solidFill>
                                <a:srgbClr val="FF0000"/>
                              </a:solidFill>
                              <a:latin typeface="Cambria Math" panose="02040503050406030204" pitchFamily="18" charset="0"/>
                            </a:rPr>
                            <m:t>1+</m:t>
                          </m:r>
                          <m:f>
                            <m:fPr>
                              <m:ctrlPr>
                                <a:rPr kumimoji="1" lang="en-US" altLang="ja-JP" sz="2000" b="0" i="1" smtClean="0">
                                  <a:solidFill>
                                    <a:srgbClr val="FF0000"/>
                                  </a:solidFill>
                                  <a:latin typeface="Cambria Math" panose="02040503050406030204" pitchFamily="18" charset="0"/>
                                </a:rPr>
                              </m:ctrlPr>
                            </m:fPr>
                            <m:num>
                              <m:r>
                                <a:rPr kumimoji="1" lang="en-US" altLang="ja-JP" sz="2000" b="0" i="1" smtClean="0">
                                  <a:solidFill>
                                    <a:srgbClr val="FF0000"/>
                                  </a:solidFill>
                                  <a:latin typeface="Cambria Math" panose="02040503050406030204" pitchFamily="18" charset="0"/>
                                </a:rPr>
                                <m:t>𝜃</m:t>
                              </m:r>
                            </m:num>
                            <m:den>
                              <m:r>
                                <a:rPr kumimoji="1" lang="en-US" altLang="ja-JP" sz="2000" b="0" i="1" smtClean="0">
                                  <a:solidFill>
                                    <a:srgbClr val="FF0000"/>
                                  </a:solidFill>
                                  <a:latin typeface="Cambria Math" panose="02040503050406030204" pitchFamily="18" charset="0"/>
                                </a:rPr>
                                <m:t>3</m:t>
                              </m:r>
                              <m:d>
                                <m:dPr>
                                  <m:ctrlPr>
                                    <a:rPr kumimoji="1" lang="en-US" altLang="ja-JP" sz="2000" b="0" i="1" smtClean="0">
                                      <a:solidFill>
                                        <a:srgbClr val="FF0000"/>
                                      </a:solidFill>
                                      <a:latin typeface="Cambria Math" panose="02040503050406030204" pitchFamily="18" charset="0"/>
                                    </a:rPr>
                                  </m:ctrlPr>
                                </m:dPr>
                                <m:e>
                                  <m:r>
                                    <a:rPr kumimoji="1" lang="en-US" altLang="ja-JP" sz="2000" b="0" i="1" smtClean="0">
                                      <a:solidFill>
                                        <a:srgbClr val="FF0000"/>
                                      </a:solidFill>
                                      <a:latin typeface="Cambria Math" panose="02040503050406030204" pitchFamily="18" charset="0"/>
                                    </a:rPr>
                                    <m:t>3−</m:t>
                                  </m:r>
                                  <m:r>
                                    <a:rPr kumimoji="1" lang="en-US" altLang="ja-JP" sz="2000" b="0" i="1" smtClean="0">
                                      <a:solidFill>
                                        <a:srgbClr val="FF0000"/>
                                      </a:solidFill>
                                      <a:latin typeface="Cambria Math" panose="02040503050406030204" pitchFamily="18" charset="0"/>
                                    </a:rPr>
                                    <m:t>𝜃</m:t>
                                  </m:r>
                                </m:e>
                              </m:d>
                            </m:den>
                          </m:f>
                        </m:sup>
                      </m:sSup>
                      <m:sSubSup>
                        <m:sSubSupPr>
                          <m:ctrlPr>
                            <a:rPr kumimoji="1" lang="en-US" altLang="ja-JP" sz="2000" b="0" i="1" smtClean="0">
                              <a:solidFill>
                                <a:srgbClr val="FF0000"/>
                              </a:solidFill>
                              <a:latin typeface="Cambria Math" panose="02040503050406030204" pitchFamily="18" charset="0"/>
                            </a:rPr>
                          </m:ctrlPr>
                        </m:sSubSupPr>
                        <m:e>
                          <m:r>
                            <a:rPr kumimoji="1" lang="en-US" altLang="ja-JP" sz="2000" b="0" i="1" smtClean="0">
                              <a:solidFill>
                                <a:srgbClr val="FF0000"/>
                              </a:solidFill>
                              <a:latin typeface="Cambria Math" panose="02040503050406030204" pitchFamily="18" charset="0"/>
                            </a:rPr>
                            <m:t>𝑟</m:t>
                          </m:r>
                        </m:e>
                        <m:sub>
                          <m:r>
                            <a:rPr kumimoji="1" lang="en-US" altLang="ja-JP" sz="2000" b="0" i="1" smtClean="0">
                              <a:solidFill>
                                <a:srgbClr val="FF0000"/>
                              </a:solidFill>
                              <a:latin typeface="Cambria Math" panose="02040503050406030204" pitchFamily="18" charset="0"/>
                            </a:rPr>
                            <m:t>0</m:t>
                          </m:r>
                        </m:sub>
                        <m:sup>
                          <m:r>
                            <a:rPr kumimoji="1" lang="en-US" altLang="ja-JP" sz="2000" b="0" i="1" smtClean="0">
                              <a:solidFill>
                                <a:srgbClr val="FF0000"/>
                              </a:solidFill>
                              <a:latin typeface="Cambria Math" panose="02040503050406030204" pitchFamily="18" charset="0"/>
                            </a:rPr>
                            <m:t>𝑧</m:t>
                          </m:r>
                          <m:r>
                            <a:rPr kumimoji="1" lang="en-US" altLang="ja-JP" sz="2000" b="0" i="1" smtClean="0">
                              <a:solidFill>
                                <a:srgbClr val="FF0000"/>
                              </a:solidFill>
                              <a:latin typeface="Cambria Math" panose="02040503050406030204" pitchFamily="18" charset="0"/>
                            </a:rPr>
                            <m:t>+3−</m:t>
                          </m:r>
                          <m:r>
                            <a:rPr kumimoji="1" lang="en-US" altLang="ja-JP" sz="2000" b="0" i="1" smtClean="0">
                              <a:solidFill>
                                <a:srgbClr val="FF0000"/>
                              </a:solidFill>
                              <a:latin typeface="Cambria Math" panose="02040503050406030204" pitchFamily="18" charset="0"/>
                            </a:rPr>
                            <m:t>𝜃</m:t>
                          </m:r>
                        </m:sup>
                      </m:sSubSup>
                    </m:oMath>
                  </m:oMathPara>
                </a14:m>
                <a:endParaRPr kumimoji="1" lang="ja-JP" altLang="en-US" dirty="0"/>
              </a:p>
            </p:txBody>
          </p:sp>
        </mc:Choice>
        <mc:Fallback xmlns="">
          <p:sp>
            <p:nvSpPr>
              <p:cNvPr id="16" name="テキスト ボックス 15"/>
              <p:cNvSpPr txBox="1">
                <a:spLocks noRot="1" noChangeAspect="1" noMove="1" noResize="1" noEditPoints="1" noAdjustHandles="1" noChangeArrowheads="1" noChangeShapeType="1" noTextEdit="1"/>
              </p:cNvSpPr>
              <p:nvPr/>
            </p:nvSpPr>
            <p:spPr>
              <a:xfrm>
                <a:off x="4814114" y="4467905"/>
                <a:ext cx="3587008" cy="665439"/>
              </a:xfrm>
              <a:prstGeom prst="rect">
                <a:avLst/>
              </a:prstGeom>
              <a:blipFill rotWithShape="0">
                <a:blip r:embed="rId12"/>
                <a:stretch>
                  <a:fillRect/>
                </a:stretch>
              </a:blipFill>
            </p:spPr>
            <p:txBody>
              <a:bodyPr/>
              <a:lstStyle/>
              <a:p>
                <a:r>
                  <a:rPr lang="ja-JP" altLang="en-US">
                    <a:noFill/>
                  </a:rPr>
                  <a:t> </a:t>
                </a:r>
              </a:p>
            </p:txBody>
          </p:sp>
        </mc:Fallback>
      </mc:AlternateContent>
      <p:sp>
        <p:nvSpPr>
          <p:cNvPr id="14" name="テキスト ボックス 13"/>
          <p:cNvSpPr txBox="1"/>
          <p:nvPr/>
        </p:nvSpPr>
        <p:spPr>
          <a:xfrm>
            <a:off x="770562" y="6151189"/>
            <a:ext cx="6044027" cy="400110"/>
          </a:xfrm>
          <a:prstGeom prst="rect">
            <a:avLst/>
          </a:prstGeom>
          <a:noFill/>
        </p:spPr>
        <p:txBody>
          <a:bodyPr wrap="none" rtlCol="0">
            <a:spAutoFit/>
          </a:bodyPr>
          <a:lstStyle/>
          <a:p>
            <a:r>
              <a:rPr kumimoji="1" lang="en-US" altLang="ja-JP" sz="2000" dirty="0" err="1" smtClean="0"/>
              <a:t>Hyperscaling</a:t>
            </a:r>
            <a:r>
              <a:rPr lang="en-US" altLang="ja-JP" sz="2000" dirty="0" smtClean="0"/>
              <a:t>-violation gives non-zero chemical potential</a:t>
            </a:r>
            <a:endParaRPr kumimoji="1" lang="ja-JP" altLang="en-US" sz="2000" dirty="0"/>
          </a:p>
        </p:txBody>
      </p:sp>
    </p:spTree>
    <p:extLst>
      <p:ext uri="{BB962C8B-B14F-4D97-AF65-F5344CB8AC3E}">
        <p14:creationId xmlns:p14="http://schemas.microsoft.com/office/powerpoint/2010/main" val="29729683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4479" y="365126"/>
            <a:ext cx="7886700" cy="694417"/>
          </a:xfrm>
        </p:spPr>
        <p:txBody>
          <a:bodyPr>
            <a:normAutofit/>
          </a:bodyPr>
          <a:lstStyle/>
          <a:p>
            <a:r>
              <a:rPr lang="en-US" altLang="ja-JP" sz="3200" dirty="0" err="1" smtClean="0">
                <a:solidFill>
                  <a:srgbClr val="0070C0"/>
                </a:solidFill>
              </a:rPr>
              <a:t>Hyperscaling</a:t>
            </a:r>
            <a:r>
              <a:rPr lang="en-US" altLang="ja-JP" sz="3200" dirty="0" smtClean="0">
                <a:solidFill>
                  <a:srgbClr val="0070C0"/>
                </a:solidFill>
              </a:rPr>
              <a:t>-violation and scaling dimensions</a:t>
            </a:r>
            <a:endParaRPr kumimoji="1" lang="ja-JP" altLang="en-US" sz="3200" dirty="0">
              <a:solidFill>
                <a:srgbClr val="0070C0"/>
              </a:solidFill>
            </a:endParaRPr>
          </a:p>
        </p:txBody>
      </p:sp>
      <mc:AlternateContent xmlns:mc="http://schemas.openxmlformats.org/markup-compatibility/2006" xmlns:a14="http://schemas.microsoft.com/office/drawing/2010/main">
        <mc:Choice Requires="a14">
          <p:sp>
            <p:nvSpPr>
              <p:cNvPr id="2" name="テキスト ボックス 1"/>
              <p:cNvSpPr txBox="1"/>
              <p:nvPr/>
            </p:nvSpPr>
            <p:spPr>
              <a:xfrm>
                <a:off x="745382" y="1140431"/>
                <a:ext cx="7595797" cy="400110"/>
              </a:xfrm>
              <a:prstGeom prst="rect">
                <a:avLst/>
              </a:prstGeom>
              <a:noFill/>
            </p:spPr>
            <p:txBody>
              <a:bodyPr wrap="none" rtlCol="0">
                <a:spAutoFit/>
              </a:bodyPr>
              <a:lstStyle/>
              <a:p>
                <a:r>
                  <a:rPr lang="en-US" altLang="ja-JP" sz="2000" dirty="0" smtClean="0"/>
                  <a:t>Scaling dimensions in</a:t>
                </a:r>
                <a:r>
                  <a:rPr kumimoji="1" lang="en-US" altLang="ja-JP" sz="2000" dirty="0" smtClean="0"/>
                  <a:t> </a:t>
                </a:r>
                <a:r>
                  <a:rPr kumimoji="1" lang="en-US" altLang="ja-JP" sz="2000" dirty="0" err="1" smtClean="0"/>
                  <a:t>Lifshitz</a:t>
                </a:r>
                <a:r>
                  <a:rPr kumimoji="1" lang="en-US" altLang="ja-JP" sz="2000" dirty="0" smtClean="0"/>
                  <a:t> scaling theory in </a:t>
                </a:r>
                <a14:m>
                  <m:oMath xmlns:m="http://schemas.openxmlformats.org/officeDocument/2006/math">
                    <m:r>
                      <a:rPr kumimoji="1" lang="en-US" altLang="ja-JP" sz="2000" b="0" i="1" smtClean="0">
                        <a:latin typeface="Cambria Math" panose="02040503050406030204" pitchFamily="18" charset="0"/>
                      </a:rPr>
                      <m:t>𝑑</m:t>
                    </m:r>
                  </m:oMath>
                </a14:m>
                <a:r>
                  <a:rPr kumimoji="1" lang="en-US" altLang="ja-JP" sz="2000" dirty="0" smtClean="0"/>
                  <a:t>-dimensional </a:t>
                </a:r>
                <a:r>
                  <a:rPr kumimoji="1" lang="en-US" altLang="ja-JP" sz="2000" dirty="0" err="1" smtClean="0"/>
                  <a:t>spacetime</a:t>
                </a:r>
                <a:endParaRPr kumimoji="1" lang="ja-JP" altLang="en-US" sz="2000" dirty="0"/>
              </a:p>
            </p:txBody>
          </p:sp>
        </mc:Choice>
        <mc:Fallback xmlns="">
          <p:sp>
            <p:nvSpPr>
              <p:cNvPr id="2" name="テキスト ボックス 1"/>
              <p:cNvSpPr txBox="1">
                <a:spLocks noRot="1" noChangeAspect="1" noMove="1" noResize="1" noEditPoints="1" noAdjustHandles="1" noChangeArrowheads="1" noChangeShapeType="1" noTextEdit="1"/>
              </p:cNvSpPr>
              <p:nvPr/>
            </p:nvSpPr>
            <p:spPr>
              <a:xfrm>
                <a:off x="745382" y="1140431"/>
                <a:ext cx="7595797" cy="400110"/>
              </a:xfrm>
              <a:prstGeom prst="rect">
                <a:avLst/>
              </a:prstGeom>
              <a:blipFill rotWithShape="0">
                <a:blip r:embed="rId3"/>
                <a:stretch>
                  <a:fillRect l="-803" t="-7576" r="-803" b="-2575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 name="テキスト ボックス 2"/>
              <p:cNvSpPr txBox="1"/>
              <p:nvPr/>
            </p:nvSpPr>
            <p:spPr>
              <a:xfrm>
                <a:off x="1238036" y="1773479"/>
                <a:ext cx="999504"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𝑡</m:t>
                          </m:r>
                        </m:e>
                      </m:d>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𝑧</m:t>
                      </m:r>
                    </m:oMath>
                  </m:oMathPara>
                </a14:m>
                <a:endParaRPr kumimoji="1" lang="ja-JP" altLang="en-US" dirty="0"/>
              </a:p>
            </p:txBody>
          </p:sp>
        </mc:Choice>
        <mc:Fallback xmlns="">
          <p:sp>
            <p:nvSpPr>
              <p:cNvPr id="3" name="テキスト ボックス 2"/>
              <p:cNvSpPr txBox="1">
                <a:spLocks noRot="1" noChangeAspect="1" noMove="1" noResize="1" noEditPoints="1" noAdjustHandles="1" noChangeArrowheads="1" noChangeShapeType="1" noTextEdit="1"/>
              </p:cNvSpPr>
              <p:nvPr/>
            </p:nvSpPr>
            <p:spPr>
              <a:xfrm>
                <a:off x="1238036" y="1773479"/>
                <a:ext cx="999504" cy="307777"/>
              </a:xfrm>
              <a:prstGeom prst="rect">
                <a:avLst/>
              </a:prstGeom>
              <a:blipFill rotWithShape="0">
                <a:blip r:embed="rId4"/>
                <a:stretch>
                  <a:fillRect r="-3049" b="-400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7" name="テキスト ボックス 16"/>
              <p:cNvSpPr txBox="1"/>
              <p:nvPr/>
            </p:nvSpPr>
            <p:spPr>
              <a:xfrm>
                <a:off x="4050068" y="1733853"/>
                <a:ext cx="1143262" cy="34740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kumimoji="1" lang="en-US" altLang="ja-JP" sz="2000" b="0" i="1" smtClean="0">
                              <a:latin typeface="Cambria Math" panose="02040503050406030204" pitchFamily="18" charset="0"/>
                            </a:rPr>
                          </m:ctrlPr>
                        </m:dPr>
                        <m:e>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𝑥</m:t>
                              </m:r>
                            </m:e>
                            <m:sup>
                              <m:r>
                                <a:rPr kumimoji="1" lang="en-US" altLang="ja-JP" sz="2000" b="0" i="1" smtClean="0">
                                  <a:latin typeface="Cambria Math" panose="02040503050406030204" pitchFamily="18" charset="0"/>
                                </a:rPr>
                                <m:t>𝑖</m:t>
                              </m:r>
                            </m:sup>
                          </m:sSup>
                        </m:e>
                      </m:d>
                      <m:r>
                        <a:rPr kumimoji="1" lang="en-US" altLang="ja-JP" sz="2000" b="0" i="1" smtClean="0">
                          <a:latin typeface="Cambria Math" panose="02040503050406030204" pitchFamily="18" charset="0"/>
                        </a:rPr>
                        <m:t>=−1</m:t>
                      </m:r>
                    </m:oMath>
                  </m:oMathPara>
                </a14:m>
                <a:endParaRPr kumimoji="1" lang="ja-JP" altLang="en-US" dirty="0"/>
              </a:p>
            </p:txBody>
          </p:sp>
        </mc:Choice>
        <mc:Fallback xmlns="">
          <p:sp>
            <p:nvSpPr>
              <p:cNvPr id="17" name="テキスト ボックス 16"/>
              <p:cNvSpPr txBox="1">
                <a:spLocks noRot="1" noChangeAspect="1" noMove="1" noResize="1" noEditPoints="1" noAdjustHandles="1" noChangeArrowheads="1" noChangeShapeType="1" noTextEdit="1"/>
              </p:cNvSpPr>
              <p:nvPr/>
            </p:nvSpPr>
            <p:spPr>
              <a:xfrm>
                <a:off x="4050068" y="1733853"/>
                <a:ext cx="1143262" cy="347403"/>
              </a:xfrm>
              <a:prstGeom prst="rect">
                <a:avLst/>
              </a:prstGeom>
              <a:blipFill rotWithShape="0">
                <a:blip r:embed="rId5"/>
                <a:stretch>
                  <a:fillRect r="-4787" b="-175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8" name="テキスト ボックス 17"/>
              <p:cNvSpPr txBox="1"/>
              <p:nvPr/>
            </p:nvSpPr>
            <p:spPr>
              <a:xfrm>
                <a:off x="1238036" y="2348178"/>
                <a:ext cx="1979966"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ℰ</m:t>
                          </m:r>
                        </m:e>
                      </m:d>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𝑧</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𝑑</m:t>
                      </m:r>
                      <m:r>
                        <a:rPr kumimoji="1" lang="en-US" altLang="ja-JP" sz="2000" b="0" i="1" smtClean="0">
                          <a:latin typeface="Cambria Math" panose="02040503050406030204" pitchFamily="18" charset="0"/>
                        </a:rPr>
                        <m:t>−1)</m:t>
                      </m:r>
                    </m:oMath>
                  </m:oMathPara>
                </a14:m>
                <a:endParaRPr kumimoji="1" lang="ja-JP" altLang="en-US" dirty="0"/>
              </a:p>
            </p:txBody>
          </p:sp>
        </mc:Choice>
        <mc:Fallback xmlns="">
          <p:sp>
            <p:nvSpPr>
              <p:cNvPr id="18" name="テキスト ボックス 17"/>
              <p:cNvSpPr txBox="1">
                <a:spLocks noRot="1" noChangeAspect="1" noMove="1" noResize="1" noEditPoints="1" noAdjustHandles="1" noChangeArrowheads="1" noChangeShapeType="1" noTextEdit="1"/>
              </p:cNvSpPr>
              <p:nvPr/>
            </p:nvSpPr>
            <p:spPr>
              <a:xfrm>
                <a:off x="1238036" y="2348178"/>
                <a:ext cx="1979966" cy="307777"/>
              </a:xfrm>
              <a:prstGeom prst="rect">
                <a:avLst/>
              </a:prstGeom>
              <a:blipFill rotWithShape="0">
                <a:blip r:embed="rId6"/>
                <a:stretch>
                  <a:fillRect t="-1961" r="-4000" b="-3333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0" name="テキスト ボックス 19"/>
              <p:cNvSpPr txBox="1"/>
              <p:nvPr/>
            </p:nvSpPr>
            <p:spPr>
              <a:xfrm>
                <a:off x="4050068" y="2348177"/>
                <a:ext cx="1302216"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𝑠</m:t>
                          </m:r>
                        </m:e>
                      </m:d>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𝑑</m:t>
                      </m:r>
                      <m:r>
                        <a:rPr kumimoji="1" lang="en-US" altLang="ja-JP" sz="2000" b="0" i="1" smtClean="0">
                          <a:latin typeface="Cambria Math" panose="02040503050406030204" pitchFamily="18" charset="0"/>
                        </a:rPr>
                        <m:t>−1</m:t>
                      </m:r>
                    </m:oMath>
                  </m:oMathPara>
                </a14:m>
                <a:endParaRPr kumimoji="1" lang="ja-JP" altLang="en-US" dirty="0"/>
              </a:p>
            </p:txBody>
          </p:sp>
        </mc:Choice>
        <mc:Fallback xmlns="">
          <p:sp>
            <p:nvSpPr>
              <p:cNvPr id="20" name="テキスト ボックス 19"/>
              <p:cNvSpPr txBox="1">
                <a:spLocks noRot="1" noChangeAspect="1" noMove="1" noResize="1" noEditPoints="1" noAdjustHandles="1" noChangeArrowheads="1" noChangeShapeType="1" noTextEdit="1"/>
              </p:cNvSpPr>
              <p:nvPr/>
            </p:nvSpPr>
            <p:spPr>
              <a:xfrm>
                <a:off x="4050068" y="2348177"/>
                <a:ext cx="1302216" cy="307777"/>
              </a:xfrm>
              <a:prstGeom prst="rect">
                <a:avLst/>
              </a:prstGeom>
              <a:blipFill rotWithShape="0">
                <a:blip r:embed="rId7"/>
                <a:stretch>
                  <a:fillRect r="-4206" b="-5882"/>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2" name="テキスト ボックス 21"/>
              <p:cNvSpPr txBox="1"/>
              <p:nvPr/>
            </p:nvSpPr>
            <p:spPr>
              <a:xfrm>
                <a:off x="6616557" y="1681146"/>
                <a:ext cx="1997726" cy="400110"/>
              </a:xfrm>
              <a:prstGeom prst="rect">
                <a:avLst/>
              </a:prstGeom>
              <a:noFill/>
            </p:spPr>
            <p:txBody>
              <a:bodyPr wrap="none" rtlCol="0">
                <a:spAutoFit/>
              </a:bodyPr>
              <a:lstStyle/>
              <a:p>
                <a14:m>
                  <m:oMath xmlns:m="http://schemas.openxmlformats.org/officeDocument/2006/math">
                    <m:r>
                      <a:rPr kumimoji="1" lang="en-US" altLang="ja-JP" sz="2000" b="0" i="1" smtClean="0">
                        <a:latin typeface="Cambria Math" panose="02040503050406030204" pitchFamily="18" charset="0"/>
                      </a:rPr>
                      <m:t>ℰ</m:t>
                    </m:r>
                  </m:oMath>
                </a14:m>
                <a:r>
                  <a:rPr kumimoji="1" lang="en-US" altLang="ja-JP" sz="2000" dirty="0" smtClean="0"/>
                  <a:t>: energy density</a:t>
                </a:r>
                <a:endParaRPr kumimoji="1" lang="ja-JP" altLang="en-US" sz="2000" dirty="0"/>
              </a:p>
            </p:txBody>
          </p:sp>
        </mc:Choice>
        <mc:Fallback xmlns="">
          <p:sp>
            <p:nvSpPr>
              <p:cNvPr id="22" name="テキスト ボックス 21"/>
              <p:cNvSpPr txBox="1">
                <a:spLocks noRot="1" noChangeAspect="1" noMove="1" noResize="1" noEditPoints="1" noAdjustHandles="1" noChangeArrowheads="1" noChangeShapeType="1" noTextEdit="1"/>
              </p:cNvSpPr>
              <p:nvPr/>
            </p:nvSpPr>
            <p:spPr>
              <a:xfrm>
                <a:off x="6616557" y="1681146"/>
                <a:ext cx="1997726" cy="400110"/>
              </a:xfrm>
              <a:prstGeom prst="rect">
                <a:avLst/>
              </a:prstGeom>
              <a:blipFill rotWithShape="0">
                <a:blip r:embed="rId8"/>
                <a:stretch>
                  <a:fillRect t="-9231" r="-2439" b="-27692"/>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3" name="テキスト ボックス 22"/>
              <p:cNvSpPr txBox="1"/>
              <p:nvPr/>
            </p:nvSpPr>
            <p:spPr>
              <a:xfrm>
                <a:off x="6616557" y="2221861"/>
                <a:ext cx="2068900" cy="400110"/>
              </a:xfrm>
              <a:prstGeom prst="rect">
                <a:avLst/>
              </a:prstGeom>
              <a:noFill/>
            </p:spPr>
            <p:txBody>
              <a:bodyPr wrap="none" rtlCol="0">
                <a:spAutoFit/>
              </a:bodyPr>
              <a:lstStyle/>
              <a:p>
                <a14:m>
                  <m:oMath xmlns:m="http://schemas.openxmlformats.org/officeDocument/2006/math">
                    <m:r>
                      <a:rPr kumimoji="1" lang="en-US" altLang="ja-JP" sz="2000" b="0" i="1" smtClean="0">
                        <a:latin typeface="Cambria Math" panose="02040503050406030204" pitchFamily="18" charset="0"/>
                      </a:rPr>
                      <m:t>𝑠</m:t>
                    </m:r>
                  </m:oMath>
                </a14:m>
                <a:r>
                  <a:rPr kumimoji="1" lang="en-US" altLang="ja-JP" sz="2000" dirty="0" smtClean="0"/>
                  <a:t>: entropy density</a:t>
                </a:r>
                <a:endParaRPr kumimoji="1" lang="ja-JP" altLang="en-US" sz="2000" dirty="0"/>
              </a:p>
            </p:txBody>
          </p:sp>
        </mc:Choice>
        <mc:Fallback xmlns="">
          <p:sp>
            <p:nvSpPr>
              <p:cNvPr id="23" name="テキスト ボックス 22"/>
              <p:cNvSpPr txBox="1">
                <a:spLocks noRot="1" noChangeAspect="1" noMove="1" noResize="1" noEditPoints="1" noAdjustHandles="1" noChangeArrowheads="1" noChangeShapeType="1" noTextEdit="1"/>
              </p:cNvSpPr>
              <p:nvPr/>
            </p:nvSpPr>
            <p:spPr>
              <a:xfrm>
                <a:off x="6616557" y="2221861"/>
                <a:ext cx="2068900" cy="400110"/>
              </a:xfrm>
              <a:prstGeom prst="rect">
                <a:avLst/>
              </a:prstGeom>
              <a:blipFill rotWithShape="0">
                <a:blip r:embed="rId9"/>
                <a:stretch>
                  <a:fillRect t="-7576" r="-2353" b="-25758"/>
                </a:stretch>
              </a:blipFill>
            </p:spPr>
            <p:txBody>
              <a:bodyPr/>
              <a:lstStyle/>
              <a:p>
                <a:r>
                  <a:rPr lang="ja-JP" altLang="en-US">
                    <a:noFill/>
                  </a:rPr>
                  <a:t> </a:t>
                </a:r>
              </a:p>
            </p:txBody>
          </p:sp>
        </mc:Fallback>
      </mc:AlternateContent>
      <p:sp>
        <p:nvSpPr>
          <p:cNvPr id="24" name="テキスト ボックス 23"/>
          <p:cNvSpPr txBox="1"/>
          <p:nvPr/>
        </p:nvSpPr>
        <p:spPr>
          <a:xfrm>
            <a:off x="674208" y="2922875"/>
            <a:ext cx="7898637" cy="400110"/>
          </a:xfrm>
          <a:prstGeom prst="rect">
            <a:avLst/>
          </a:prstGeom>
          <a:noFill/>
        </p:spPr>
        <p:txBody>
          <a:bodyPr wrap="none" rtlCol="0">
            <a:spAutoFit/>
          </a:bodyPr>
          <a:lstStyle/>
          <a:p>
            <a:r>
              <a:rPr lang="en-US" altLang="ja-JP" sz="2000" dirty="0" smtClean="0"/>
              <a:t>Due to the coordinate redefinition, the scaling dimensions are modified to</a:t>
            </a:r>
            <a:endParaRPr kumimoji="1" lang="ja-JP" altLang="en-US" sz="2000" dirty="0"/>
          </a:p>
        </p:txBody>
      </p:sp>
      <mc:AlternateContent xmlns:mc="http://schemas.openxmlformats.org/markup-compatibility/2006" xmlns:a14="http://schemas.microsoft.com/office/drawing/2010/main">
        <mc:Choice Requires="a14">
          <p:sp>
            <p:nvSpPr>
              <p:cNvPr id="25" name="テキスト ボックス 24"/>
              <p:cNvSpPr txBox="1"/>
              <p:nvPr/>
            </p:nvSpPr>
            <p:spPr>
              <a:xfrm>
                <a:off x="1238036" y="3403873"/>
                <a:ext cx="1912127" cy="580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𝑡</m:t>
                          </m:r>
                        </m:e>
                      </m:d>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𝑧</m:t>
                      </m:r>
                      <m:r>
                        <a:rPr kumimoji="1" lang="en-US" altLang="ja-JP" sz="2000" b="0" i="1" smtClean="0">
                          <a:latin typeface="Cambria Math" panose="02040503050406030204" pitchFamily="18" charset="0"/>
                        </a:rPr>
                        <m:t>+</m:t>
                      </m:r>
                      <m:f>
                        <m:fPr>
                          <m:ctrlPr>
                            <a:rPr kumimoji="1" lang="en-US" altLang="ja-JP" sz="2000" b="0" i="1" smtClean="0">
                              <a:solidFill>
                                <a:srgbClr val="FF0000"/>
                              </a:solidFill>
                              <a:latin typeface="Cambria Math" panose="02040503050406030204" pitchFamily="18" charset="0"/>
                            </a:rPr>
                          </m:ctrlPr>
                        </m:fPr>
                        <m:num>
                          <m:r>
                            <a:rPr kumimoji="1" lang="en-US" altLang="ja-JP" sz="2000" b="0" i="1" smtClean="0">
                              <a:solidFill>
                                <a:srgbClr val="FF0000"/>
                              </a:solidFill>
                              <a:latin typeface="Cambria Math" panose="02040503050406030204" pitchFamily="18" charset="0"/>
                            </a:rPr>
                            <m:t>𝜃</m:t>
                          </m:r>
                        </m:num>
                        <m:den>
                          <m:r>
                            <a:rPr kumimoji="1" lang="en-US" altLang="ja-JP" sz="2000" b="0" i="1" smtClean="0">
                              <a:solidFill>
                                <a:srgbClr val="FF0000"/>
                              </a:solidFill>
                              <a:latin typeface="Cambria Math" panose="02040503050406030204" pitchFamily="18" charset="0"/>
                            </a:rPr>
                            <m:t>𝑑</m:t>
                          </m:r>
                          <m:r>
                            <a:rPr kumimoji="1" lang="en-US" altLang="ja-JP" sz="2000" b="0" i="1" smtClean="0">
                              <a:solidFill>
                                <a:srgbClr val="FF0000"/>
                              </a:solidFill>
                              <a:latin typeface="Cambria Math" panose="02040503050406030204" pitchFamily="18" charset="0"/>
                            </a:rPr>
                            <m:t>−1</m:t>
                          </m:r>
                        </m:den>
                      </m:f>
                    </m:oMath>
                  </m:oMathPara>
                </a14:m>
                <a:endParaRPr kumimoji="1" lang="ja-JP" altLang="en-US" dirty="0"/>
              </a:p>
            </p:txBody>
          </p:sp>
        </mc:Choice>
        <mc:Fallback xmlns="">
          <p:sp>
            <p:nvSpPr>
              <p:cNvPr id="25" name="テキスト ボックス 24"/>
              <p:cNvSpPr txBox="1">
                <a:spLocks noRot="1" noChangeAspect="1" noMove="1" noResize="1" noEditPoints="1" noAdjustHandles="1" noChangeArrowheads="1" noChangeShapeType="1" noTextEdit="1"/>
              </p:cNvSpPr>
              <p:nvPr/>
            </p:nvSpPr>
            <p:spPr>
              <a:xfrm>
                <a:off x="1238036" y="3403873"/>
                <a:ext cx="1912127" cy="580800"/>
              </a:xfrm>
              <a:prstGeom prst="rect">
                <a:avLst/>
              </a:prstGeom>
              <a:blipFill rotWithShape="0">
                <a:blip r:embed="rId10"/>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6" name="テキスト ボックス 25"/>
              <p:cNvSpPr txBox="1"/>
              <p:nvPr/>
            </p:nvSpPr>
            <p:spPr>
              <a:xfrm>
                <a:off x="4985016" y="3403873"/>
                <a:ext cx="2055884" cy="5808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kumimoji="1" lang="en-US" altLang="ja-JP" sz="2000" b="0" i="1" smtClean="0">
                              <a:latin typeface="Cambria Math" panose="02040503050406030204" pitchFamily="18" charset="0"/>
                            </a:rPr>
                          </m:ctrlPr>
                        </m:dPr>
                        <m:e>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𝑥</m:t>
                              </m:r>
                            </m:e>
                            <m:sup>
                              <m:r>
                                <a:rPr kumimoji="1" lang="en-US" altLang="ja-JP" sz="2000" b="0" i="1" smtClean="0">
                                  <a:latin typeface="Cambria Math" panose="02040503050406030204" pitchFamily="18" charset="0"/>
                                </a:rPr>
                                <m:t>𝑖</m:t>
                              </m:r>
                            </m:sup>
                          </m:sSup>
                        </m:e>
                      </m:d>
                      <m:r>
                        <a:rPr kumimoji="1" lang="en-US" altLang="ja-JP" sz="2000" b="0" i="1" smtClean="0">
                          <a:latin typeface="Cambria Math" panose="02040503050406030204" pitchFamily="18" charset="0"/>
                        </a:rPr>
                        <m:t>=−1+</m:t>
                      </m:r>
                      <m:f>
                        <m:fPr>
                          <m:ctrlPr>
                            <a:rPr kumimoji="1" lang="en-US" altLang="ja-JP" sz="2000" b="0" i="1" smtClean="0">
                              <a:solidFill>
                                <a:srgbClr val="FF0000"/>
                              </a:solidFill>
                              <a:latin typeface="Cambria Math" panose="02040503050406030204" pitchFamily="18" charset="0"/>
                            </a:rPr>
                          </m:ctrlPr>
                        </m:fPr>
                        <m:num>
                          <m:r>
                            <a:rPr kumimoji="1" lang="en-US" altLang="ja-JP" sz="2000" b="0" i="1" smtClean="0">
                              <a:solidFill>
                                <a:srgbClr val="FF0000"/>
                              </a:solidFill>
                              <a:latin typeface="Cambria Math" panose="02040503050406030204" pitchFamily="18" charset="0"/>
                            </a:rPr>
                            <m:t>𝜃</m:t>
                          </m:r>
                        </m:num>
                        <m:den>
                          <m:r>
                            <a:rPr kumimoji="1" lang="en-US" altLang="ja-JP" sz="2000" b="0" i="1" smtClean="0">
                              <a:solidFill>
                                <a:srgbClr val="FF0000"/>
                              </a:solidFill>
                              <a:latin typeface="Cambria Math" panose="02040503050406030204" pitchFamily="18" charset="0"/>
                            </a:rPr>
                            <m:t>𝑑</m:t>
                          </m:r>
                          <m:r>
                            <a:rPr kumimoji="1" lang="en-US" altLang="ja-JP" sz="2000" b="0" i="1" smtClean="0">
                              <a:solidFill>
                                <a:srgbClr val="FF0000"/>
                              </a:solidFill>
                              <a:latin typeface="Cambria Math" panose="02040503050406030204" pitchFamily="18" charset="0"/>
                            </a:rPr>
                            <m:t>−1</m:t>
                          </m:r>
                        </m:den>
                      </m:f>
                    </m:oMath>
                  </m:oMathPara>
                </a14:m>
                <a:endParaRPr kumimoji="1" lang="ja-JP" altLang="en-US" dirty="0"/>
              </a:p>
            </p:txBody>
          </p:sp>
        </mc:Choice>
        <mc:Fallback xmlns="">
          <p:sp>
            <p:nvSpPr>
              <p:cNvPr id="26" name="テキスト ボックス 25"/>
              <p:cNvSpPr txBox="1">
                <a:spLocks noRot="1" noChangeAspect="1" noMove="1" noResize="1" noEditPoints="1" noAdjustHandles="1" noChangeArrowheads="1" noChangeShapeType="1" noTextEdit="1"/>
              </p:cNvSpPr>
              <p:nvPr/>
            </p:nvSpPr>
            <p:spPr>
              <a:xfrm>
                <a:off x="4985016" y="3403873"/>
                <a:ext cx="2055884" cy="580800"/>
              </a:xfrm>
              <a:prstGeom prst="rect">
                <a:avLst/>
              </a:prstGeom>
              <a:blipFill rotWithShape="0">
                <a:blip r:embed="rId11"/>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7" name="テキスト ボックス 26"/>
              <p:cNvSpPr txBox="1"/>
              <p:nvPr/>
            </p:nvSpPr>
            <p:spPr>
              <a:xfrm>
                <a:off x="1238036" y="4107218"/>
                <a:ext cx="3088410" cy="5843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ℰ</m:t>
                          </m:r>
                        </m:e>
                      </m:d>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𝑧</m:t>
                      </m:r>
                      <m:r>
                        <a:rPr kumimoji="1" lang="en-US" altLang="ja-JP" sz="2000" b="0" i="1" smtClean="0">
                          <a:latin typeface="Cambria Math" panose="02040503050406030204" pitchFamily="18" charset="0"/>
                        </a:rPr>
                        <m:t>+</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𝑑</m:t>
                          </m:r>
                          <m:r>
                            <a:rPr kumimoji="1" lang="en-US" altLang="ja-JP" sz="2000" b="0" i="1" smtClean="0">
                              <a:latin typeface="Cambria Math" panose="02040503050406030204" pitchFamily="18" charset="0"/>
                            </a:rPr>
                            <m:t>−1</m:t>
                          </m:r>
                        </m:e>
                      </m:d>
                      <m:r>
                        <a:rPr kumimoji="1" lang="en-US" altLang="ja-JP" sz="2000" b="0" i="1" smtClean="0">
                          <a:solidFill>
                            <a:srgbClr val="FF0000"/>
                          </a:solidFill>
                          <a:latin typeface="Cambria Math" panose="02040503050406030204" pitchFamily="18" charset="0"/>
                        </a:rPr>
                        <m:t>−</m:t>
                      </m:r>
                      <m:f>
                        <m:fPr>
                          <m:ctrlPr>
                            <a:rPr kumimoji="1" lang="en-US" altLang="ja-JP" sz="2000" b="0" i="1" smtClean="0">
                              <a:solidFill>
                                <a:srgbClr val="FF0000"/>
                              </a:solidFill>
                              <a:latin typeface="Cambria Math" panose="02040503050406030204" pitchFamily="18" charset="0"/>
                            </a:rPr>
                          </m:ctrlPr>
                        </m:fPr>
                        <m:num>
                          <m:r>
                            <a:rPr kumimoji="1" lang="en-US" altLang="ja-JP" sz="2000" b="0" i="1" smtClean="0">
                              <a:solidFill>
                                <a:srgbClr val="FF0000"/>
                              </a:solidFill>
                              <a:latin typeface="Cambria Math" panose="02040503050406030204" pitchFamily="18" charset="0"/>
                            </a:rPr>
                            <m:t>𝑑</m:t>
                          </m:r>
                        </m:num>
                        <m:den>
                          <m:r>
                            <a:rPr kumimoji="1" lang="en-US" altLang="ja-JP" sz="2000" b="0" i="1" smtClean="0">
                              <a:solidFill>
                                <a:srgbClr val="FF0000"/>
                              </a:solidFill>
                              <a:latin typeface="Cambria Math" panose="02040503050406030204" pitchFamily="18" charset="0"/>
                            </a:rPr>
                            <m:t>𝑑</m:t>
                          </m:r>
                          <m:r>
                            <a:rPr kumimoji="1" lang="en-US" altLang="ja-JP" sz="2000" b="0" i="1" smtClean="0">
                              <a:solidFill>
                                <a:srgbClr val="FF0000"/>
                              </a:solidFill>
                              <a:latin typeface="Cambria Math" panose="02040503050406030204" pitchFamily="18" charset="0"/>
                            </a:rPr>
                            <m:t>−1</m:t>
                          </m:r>
                        </m:den>
                      </m:f>
                      <m:r>
                        <a:rPr kumimoji="1" lang="en-US" altLang="ja-JP" sz="2000" b="0" i="1" smtClean="0">
                          <a:solidFill>
                            <a:srgbClr val="FF0000"/>
                          </a:solidFill>
                          <a:latin typeface="Cambria Math" panose="02040503050406030204" pitchFamily="18" charset="0"/>
                        </a:rPr>
                        <m:t>𝜃</m:t>
                      </m:r>
                    </m:oMath>
                  </m:oMathPara>
                </a14:m>
                <a:endParaRPr kumimoji="1" lang="ja-JP" altLang="en-US" dirty="0">
                  <a:solidFill>
                    <a:srgbClr val="FF0000"/>
                  </a:solidFill>
                </a:endParaRPr>
              </a:p>
            </p:txBody>
          </p:sp>
        </mc:Choice>
        <mc:Fallback xmlns="">
          <p:sp>
            <p:nvSpPr>
              <p:cNvPr id="27" name="テキスト ボックス 26"/>
              <p:cNvSpPr txBox="1">
                <a:spLocks noRot="1" noChangeAspect="1" noMove="1" noResize="1" noEditPoints="1" noAdjustHandles="1" noChangeArrowheads="1" noChangeShapeType="1" noTextEdit="1"/>
              </p:cNvSpPr>
              <p:nvPr/>
            </p:nvSpPr>
            <p:spPr>
              <a:xfrm>
                <a:off x="1238036" y="4107218"/>
                <a:ext cx="3088410" cy="584327"/>
              </a:xfrm>
              <a:prstGeom prst="rect">
                <a:avLst/>
              </a:prstGeom>
              <a:blipFill rotWithShape="0">
                <a:blip r:embed="rId12"/>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8" name="テキスト ボックス 27"/>
              <p:cNvSpPr txBox="1"/>
              <p:nvPr/>
            </p:nvSpPr>
            <p:spPr>
              <a:xfrm>
                <a:off x="4985016" y="4245492"/>
                <a:ext cx="1760354"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𝑠</m:t>
                          </m:r>
                        </m:e>
                      </m:d>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𝑑</m:t>
                      </m:r>
                      <m:r>
                        <a:rPr kumimoji="1" lang="en-US" altLang="ja-JP" sz="2000" b="0" i="1" smtClean="0">
                          <a:latin typeface="Cambria Math" panose="02040503050406030204" pitchFamily="18" charset="0"/>
                        </a:rPr>
                        <m:t>−1−</m:t>
                      </m:r>
                      <m:r>
                        <a:rPr kumimoji="1" lang="en-US" altLang="ja-JP" sz="2000" b="0" i="1" smtClean="0">
                          <a:solidFill>
                            <a:srgbClr val="FF0000"/>
                          </a:solidFill>
                          <a:latin typeface="Cambria Math" panose="02040503050406030204" pitchFamily="18" charset="0"/>
                        </a:rPr>
                        <m:t>𝜃</m:t>
                      </m:r>
                    </m:oMath>
                  </m:oMathPara>
                </a14:m>
                <a:endParaRPr kumimoji="1" lang="ja-JP" altLang="en-US" dirty="0">
                  <a:solidFill>
                    <a:srgbClr val="FF0000"/>
                  </a:solidFill>
                </a:endParaRPr>
              </a:p>
            </p:txBody>
          </p:sp>
        </mc:Choice>
        <mc:Fallback xmlns="">
          <p:sp>
            <p:nvSpPr>
              <p:cNvPr id="28" name="テキスト ボックス 27"/>
              <p:cNvSpPr txBox="1">
                <a:spLocks noRot="1" noChangeAspect="1" noMove="1" noResize="1" noEditPoints="1" noAdjustHandles="1" noChangeArrowheads="1" noChangeShapeType="1" noTextEdit="1"/>
              </p:cNvSpPr>
              <p:nvPr/>
            </p:nvSpPr>
            <p:spPr>
              <a:xfrm>
                <a:off x="4985016" y="4245492"/>
                <a:ext cx="1760354" cy="307777"/>
              </a:xfrm>
              <a:prstGeom prst="rect">
                <a:avLst/>
              </a:prstGeom>
              <a:blipFill rotWithShape="0">
                <a:blip r:embed="rId13"/>
                <a:stretch>
                  <a:fillRect r="-2768" b="-5882"/>
                </a:stretch>
              </a:blipFill>
            </p:spPr>
            <p:txBody>
              <a:bodyPr/>
              <a:lstStyle/>
              <a:p>
                <a:r>
                  <a:rPr lang="ja-JP" altLang="en-US">
                    <a:noFill/>
                  </a:rPr>
                  <a:t> </a:t>
                </a:r>
              </a:p>
            </p:txBody>
          </p:sp>
        </mc:Fallback>
      </mc:AlternateContent>
      <p:sp>
        <p:nvSpPr>
          <p:cNvPr id="31" name="テキスト ボックス 30"/>
          <p:cNvSpPr txBox="1"/>
          <p:nvPr/>
        </p:nvSpPr>
        <p:spPr>
          <a:xfrm>
            <a:off x="745382" y="5378422"/>
            <a:ext cx="7107715" cy="400110"/>
          </a:xfrm>
          <a:prstGeom prst="rect">
            <a:avLst/>
          </a:prstGeom>
          <a:noFill/>
        </p:spPr>
        <p:txBody>
          <a:bodyPr wrap="none" rtlCol="0">
            <a:spAutoFit/>
          </a:bodyPr>
          <a:lstStyle/>
          <a:p>
            <a:r>
              <a:rPr kumimoji="1" lang="en-US" altLang="ja-JP" sz="2000" dirty="0" smtClean="0"/>
              <a:t>The </a:t>
            </a:r>
            <a:r>
              <a:rPr lang="en-US" altLang="ja-JP" sz="2000" dirty="0" smtClean="0"/>
              <a:t>wa</a:t>
            </a:r>
            <a:r>
              <a:rPr kumimoji="1" lang="en-US" altLang="ja-JP" sz="2000" dirty="0" smtClean="0"/>
              <a:t>rd identity for the </a:t>
            </a:r>
            <a:r>
              <a:rPr kumimoji="1" lang="en-US" altLang="ja-JP" sz="2000" dirty="0" err="1" smtClean="0"/>
              <a:t>Lifshitz</a:t>
            </a:r>
            <a:r>
              <a:rPr kumimoji="1" lang="en-US" altLang="ja-JP" sz="2000" dirty="0" smtClean="0"/>
              <a:t> scaling symmetry is modified as  </a:t>
            </a:r>
            <a:endParaRPr kumimoji="1" lang="ja-JP" altLang="en-US" sz="2000" dirty="0"/>
          </a:p>
        </p:txBody>
      </p:sp>
      <mc:AlternateContent xmlns:mc="http://schemas.openxmlformats.org/markup-compatibility/2006" xmlns:a14="http://schemas.microsoft.com/office/drawing/2010/main">
        <mc:Choice Requires="a14">
          <p:sp>
            <p:nvSpPr>
              <p:cNvPr id="32" name="テキスト ボックス 31"/>
              <p:cNvSpPr txBox="1"/>
              <p:nvPr/>
            </p:nvSpPr>
            <p:spPr>
              <a:xfrm>
                <a:off x="2977211" y="5901836"/>
                <a:ext cx="3368166" cy="69153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𝑧</m:t>
                          </m:r>
                          <m:r>
                            <a:rPr kumimoji="1" lang="en-US" altLang="ja-JP" sz="2000" b="0" i="1" smtClean="0">
                              <a:solidFill>
                                <a:srgbClr val="FF0000"/>
                              </a:solidFill>
                              <a:latin typeface="Cambria Math" panose="02040503050406030204" pitchFamily="18" charset="0"/>
                            </a:rPr>
                            <m:t>−</m:t>
                          </m:r>
                          <m:f>
                            <m:fPr>
                              <m:ctrlPr>
                                <a:rPr kumimoji="1" lang="en-US" altLang="ja-JP" sz="2000" b="0" i="1" smtClean="0">
                                  <a:solidFill>
                                    <a:srgbClr val="FF0000"/>
                                  </a:solidFill>
                                  <a:latin typeface="Cambria Math" panose="02040503050406030204" pitchFamily="18" charset="0"/>
                                </a:rPr>
                              </m:ctrlPr>
                            </m:fPr>
                            <m:num>
                              <m:r>
                                <a:rPr kumimoji="1" lang="en-US" altLang="ja-JP" sz="2000" b="0" i="1" smtClean="0">
                                  <a:solidFill>
                                    <a:srgbClr val="FF0000"/>
                                  </a:solidFill>
                                  <a:latin typeface="Cambria Math" panose="02040503050406030204" pitchFamily="18" charset="0"/>
                                </a:rPr>
                                <m:t>𝜃</m:t>
                              </m:r>
                            </m:num>
                            <m:den>
                              <m:r>
                                <a:rPr kumimoji="1" lang="en-US" altLang="ja-JP" sz="2000" b="0" i="1" smtClean="0">
                                  <a:solidFill>
                                    <a:srgbClr val="FF0000"/>
                                  </a:solidFill>
                                  <a:latin typeface="Cambria Math" panose="02040503050406030204" pitchFamily="18" charset="0"/>
                                </a:rPr>
                                <m:t>𝑑</m:t>
                              </m:r>
                              <m:r>
                                <a:rPr kumimoji="1" lang="en-US" altLang="ja-JP" sz="2000" b="0" i="1" smtClean="0">
                                  <a:solidFill>
                                    <a:srgbClr val="FF0000"/>
                                  </a:solidFill>
                                  <a:latin typeface="Cambria Math" panose="02040503050406030204" pitchFamily="18" charset="0"/>
                                </a:rPr>
                                <m:t>−1</m:t>
                              </m:r>
                            </m:den>
                          </m:f>
                        </m:e>
                      </m:d>
                      <m:r>
                        <a:rPr kumimoji="1" lang="en-US" altLang="ja-JP" sz="2000" b="0" i="1" smtClean="0">
                          <a:latin typeface="Cambria Math" panose="02040503050406030204" pitchFamily="18" charset="0"/>
                        </a:rPr>
                        <m:t>ℰ</m:t>
                      </m:r>
                      <m:r>
                        <a:rPr kumimoji="1" lang="en-US" altLang="ja-JP" sz="2000" b="0" i="1" smtClean="0">
                          <a:latin typeface="Cambria Math" panose="02040503050406030204" pitchFamily="18" charset="0"/>
                        </a:rPr>
                        <m:t>=</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𝑑</m:t>
                          </m:r>
                          <m:r>
                            <a:rPr kumimoji="1" lang="en-US" altLang="ja-JP" sz="2000" b="0" i="1" smtClean="0">
                              <a:latin typeface="Cambria Math" panose="02040503050406030204" pitchFamily="18" charset="0"/>
                            </a:rPr>
                            <m:t>−1−</m:t>
                          </m:r>
                          <m:r>
                            <a:rPr kumimoji="1" lang="en-US" altLang="ja-JP" sz="2000" b="0" i="1" smtClean="0">
                              <a:solidFill>
                                <a:srgbClr val="FF0000"/>
                              </a:solidFill>
                              <a:latin typeface="Cambria Math" panose="02040503050406030204" pitchFamily="18" charset="0"/>
                            </a:rPr>
                            <m:t>𝜃</m:t>
                          </m:r>
                        </m:e>
                      </m:d>
                      <m:r>
                        <a:rPr kumimoji="1" lang="en-US" altLang="ja-JP" sz="2000" b="0" i="1" smtClean="0">
                          <a:latin typeface="Cambria Math" panose="02040503050406030204" pitchFamily="18" charset="0"/>
                        </a:rPr>
                        <m:t>𝑃</m:t>
                      </m:r>
                    </m:oMath>
                  </m:oMathPara>
                </a14:m>
                <a:endParaRPr kumimoji="1" lang="ja-JP" altLang="en-US" dirty="0"/>
              </a:p>
            </p:txBody>
          </p:sp>
        </mc:Choice>
        <mc:Fallback xmlns="">
          <p:sp>
            <p:nvSpPr>
              <p:cNvPr id="32" name="テキスト ボックス 31"/>
              <p:cNvSpPr txBox="1">
                <a:spLocks noRot="1" noChangeAspect="1" noMove="1" noResize="1" noEditPoints="1" noAdjustHandles="1" noChangeArrowheads="1" noChangeShapeType="1" noTextEdit="1"/>
              </p:cNvSpPr>
              <p:nvPr/>
            </p:nvSpPr>
            <p:spPr>
              <a:xfrm>
                <a:off x="2977211" y="5901836"/>
                <a:ext cx="3368166" cy="691536"/>
              </a:xfrm>
              <a:prstGeom prst="rect">
                <a:avLst/>
              </a:prstGeom>
              <a:blipFill rotWithShape="0">
                <a:blip r:embed="rId1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 name="テキスト ボックス 4"/>
              <p:cNvSpPr txBox="1"/>
              <p:nvPr/>
            </p:nvSpPr>
            <p:spPr>
              <a:xfrm>
                <a:off x="745382" y="4795433"/>
                <a:ext cx="7345985" cy="400110"/>
              </a:xfrm>
              <a:prstGeom prst="rect">
                <a:avLst/>
              </a:prstGeom>
              <a:noFill/>
            </p:spPr>
            <p:txBody>
              <a:bodyPr wrap="none" rtlCol="0">
                <a:spAutoFit/>
              </a:bodyPr>
              <a:lstStyle/>
              <a:p>
                <a:r>
                  <a:rPr lang="en-US" altLang="ja-JP" sz="2000" dirty="0" smtClean="0"/>
                  <a:t>The parameter </a:t>
                </a:r>
                <a14:m>
                  <m:oMath xmlns:m="http://schemas.openxmlformats.org/officeDocument/2006/math">
                    <m:r>
                      <a:rPr lang="en-US" altLang="ja-JP" sz="2000" b="0" i="1" smtClean="0">
                        <a:solidFill>
                          <a:srgbClr val="FF0000"/>
                        </a:solidFill>
                        <a:latin typeface="Cambria Math" panose="02040503050406030204" pitchFamily="18" charset="0"/>
                      </a:rPr>
                      <m:t>𝜃</m:t>
                    </m:r>
                  </m:oMath>
                </a14:m>
                <a:r>
                  <a:rPr kumimoji="1" lang="ja-JP" altLang="en-US" sz="2000" dirty="0" smtClean="0"/>
                  <a:t> </a:t>
                </a:r>
                <a:r>
                  <a:rPr kumimoji="1" lang="en-US" altLang="ja-JP" sz="2000" dirty="0" smtClean="0"/>
                  <a:t>is nothing but the </a:t>
                </a:r>
                <a:r>
                  <a:rPr kumimoji="1" lang="en-US" altLang="ja-JP" sz="2000" dirty="0" err="1" smtClean="0"/>
                  <a:t>hyperscaling</a:t>
                </a:r>
                <a:r>
                  <a:rPr kumimoji="1" lang="en-US" altLang="ja-JP" sz="2000" dirty="0" smtClean="0"/>
                  <a:t>-violation exponent.</a:t>
                </a:r>
                <a:endParaRPr kumimoji="1" lang="ja-JP" altLang="en-US" sz="2000" dirty="0"/>
              </a:p>
            </p:txBody>
          </p:sp>
        </mc:Choice>
        <mc:Fallback xmlns="">
          <p:sp>
            <p:nvSpPr>
              <p:cNvPr id="5" name="テキスト ボックス 4"/>
              <p:cNvSpPr txBox="1">
                <a:spLocks noRot="1" noChangeAspect="1" noMove="1" noResize="1" noEditPoints="1" noAdjustHandles="1" noChangeArrowheads="1" noChangeShapeType="1" noTextEdit="1"/>
              </p:cNvSpPr>
              <p:nvPr/>
            </p:nvSpPr>
            <p:spPr>
              <a:xfrm>
                <a:off x="745382" y="4795433"/>
                <a:ext cx="7345985" cy="400110"/>
              </a:xfrm>
              <a:prstGeom prst="rect">
                <a:avLst/>
              </a:prstGeom>
              <a:blipFill rotWithShape="0">
                <a:blip r:embed="rId15"/>
                <a:stretch>
                  <a:fillRect l="-830" t="-9231" b="-27692"/>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5425146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4479" y="365126"/>
            <a:ext cx="7886700" cy="694417"/>
          </a:xfrm>
        </p:spPr>
        <p:txBody>
          <a:bodyPr>
            <a:normAutofit/>
          </a:bodyPr>
          <a:lstStyle/>
          <a:p>
            <a:r>
              <a:rPr lang="en-US" altLang="ja-JP" sz="3200" dirty="0" smtClean="0">
                <a:solidFill>
                  <a:srgbClr val="0070C0"/>
                </a:solidFill>
              </a:rPr>
              <a:t>Stress-energy tensor and fluid equation</a:t>
            </a:r>
            <a:endParaRPr kumimoji="1" lang="ja-JP" altLang="en-US" sz="3200" dirty="0">
              <a:solidFill>
                <a:srgbClr val="0070C0"/>
              </a:solidFill>
            </a:endParaRPr>
          </a:p>
        </p:txBody>
      </p:sp>
      <mc:AlternateContent xmlns:mc="http://schemas.openxmlformats.org/markup-compatibility/2006" xmlns:a14="http://schemas.microsoft.com/office/drawing/2010/main">
        <mc:Choice Requires="a14">
          <p:sp>
            <p:nvSpPr>
              <p:cNvPr id="9" name="テキスト ボックス 8"/>
              <p:cNvSpPr txBox="1"/>
              <p:nvPr/>
            </p:nvSpPr>
            <p:spPr>
              <a:xfrm>
                <a:off x="1210357" y="1548316"/>
                <a:ext cx="1110176" cy="3157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𝑇</m:t>
                          </m:r>
                        </m:e>
                        <m:sub>
                          <m:r>
                            <a:rPr kumimoji="1" lang="en-US" altLang="ja-JP" sz="2000" b="0" i="1" smtClean="0">
                              <a:latin typeface="Cambria Math" panose="02040503050406030204" pitchFamily="18" charset="0"/>
                            </a:rPr>
                            <m:t>   0</m:t>
                          </m:r>
                        </m:sub>
                        <m:sup>
                          <m:r>
                            <a:rPr kumimoji="1" lang="en-US" altLang="ja-JP" sz="2000" b="0" i="1" smtClean="0">
                              <a:latin typeface="Cambria Math" panose="02040503050406030204" pitchFamily="18" charset="0"/>
                            </a:rPr>
                            <m:t>0</m:t>
                          </m:r>
                        </m:sup>
                      </m:sSubSup>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ℰ</m:t>
                      </m:r>
                    </m:oMath>
                  </m:oMathPara>
                </a14:m>
                <a:endParaRPr kumimoji="1" lang="ja-JP" altLang="en-US" dirty="0"/>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1210357" y="1548316"/>
                <a:ext cx="1110176" cy="315727"/>
              </a:xfrm>
              <a:prstGeom prst="rect">
                <a:avLst/>
              </a:prstGeom>
              <a:blipFill rotWithShape="0">
                <a:blip r:embed="rId3"/>
                <a:stretch>
                  <a:fillRect l="-4945" t="-1923" r="-3846" b="-1730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 name="テキスト ボックス 9"/>
              <p:cNvSpPr txBox="1"/>
              <p:nvPr/>
            </p:nvSpPr>
            <p:spPr>
              <a:xfrm>
                <a:off x="3299320" y="2065262"/>
                <a:ext cx="2022540" cy="37183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 </m:t>
                      </m:r>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𝑇</m:t>
                          </m:r>
                        </m:e>
                        <m:sub>
                          <m:r>
                            <a:rPr kumimoji="1" lang="en-US" altLang="ja-JP" sz="2000" b="0" i="1" smtClean="0">
                              <a:latin typeface="Cambria Math" panose="02040503050406030204" pitchFamily="18" charset="0"/>
                            </a:rPr>
                            <m:t>   </m:t>
                          </m:r>
                          <m:r>
                            <a:rPr kumimoji="1" lang="en-US" altLang="ja-JP" sz="2000" b="0" i="1" smtClean="0">
                              <a:latin typeface="Cambria Math" panose="02040503050406030204" pitchFamily="18" charset="0"/>
                            </a:rPr>
                            <m:t>𝑗</m:t>
                          </m:r>
                        </m:sub>
                        <m:sup>
                          <m:r>
                            <a:rPr kumimoji="1" lang="en-US" altLang="ja-JP" sz="2000" b="0" i="1" smtClean="0">
                              <a:latin typeface="Cambria Math" panose="02040503050406030204" pitchFamily="18" charset="0"/>
                            </a:rPr>
                            <m:t>𝑖</m:t>
                          </m:r>
                        </m:sup>
                      </m:sSubSup>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𝑃</m:t>
                      </m:r>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𝛿</m:t>
                          </m:r>
                        </m:e>
                        <m:sub>
                          <m:r>
                            <a:rPr lang="en-US" altLang="ja-JP" sz="2000" i="1">
                              <a:latin typeface="Cambria Math" panose="02040503050406030204" pitchFamily="18" charset="0"/>
                            </a:rPr>
                            <m:t>𝑖𝑗</m:t>
                          </m:r>
                        </m:sub>
                      </m:sSub>
                      <m:r>
                        <a:rPr lang="en-US" altLang="ja-JP" sz="2000" i="1">
                          <a:latin typeface="Cambria Math" panose="02040503050406030204" pitchFamily="18" charset="0"/>
                        </a:rPr>
                        <m:t>−</m:t>
                      </m:r>
                      <m:r>
                        <a:rPr lang="en-US" altLang="ja-JP" sz="2000" b="0" i="1" smtClean="0">
                          <a:latin typeface="Cambria Math" panose="02040503050406030204" pitchFamily="18" charset="0"/>
                        </a:rPr>
                        <m:t>𝜂</m:t>
                      </m:r>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𝜎</m:t>
                          </m:r>
                        </m:e>
                        <m:sub>
                          <m:r>
                            <a:rPr lang="en-US" altLang="ja-JP" sz="2000" i="1">
                              <a:latin typeface="Cambria Math" panose="02040503050406030204" pitchFamily="18" charset="0"/>
                            </a:rPr>
                            <m:t>𝑖𝑗</m:t>
                          </m:r>
                        </m:sub>
                      </m:sSub>
                    </m:oMath>
                  </m:oMathPara>
                </a14:m>
                <a:endParaRPr kumimoji="1" lang="ja-JP" altLang="en-US" dirty="0"/>
              </a:p>
            </p:txBody>
          </p:sp>
        </mc:Choice>
        <mc:Fallback xmlns="">
          <p:sp>
            <p:nvSpPr>
              <p:cNvPr id="10" name="テキスト ボックス 9"/>
              <p:cNvSpPr txBox="1">
                <a:spLocks noRot="1" noChangeAspect="1" noMove="1" noResize="1" noEditPoints="1" noAdjustHandles="1" noChangeArrowheads="1" noChangeShapeType="1" noTextEdit="1"/>
              </p:cNvSpPr>
              <p:nvPr/>
            </p:nvSpPr>
            <p:spPr>
              <a:xfrm>
                <a:off x="3299320" y="2065262"/>
                <a:ext cx="2022540" cy="371833"/>
              </a:xfrm>
              <a:prstGeom prst="rect">
                <a:avLst/>
              </a:prstGeom>
              <a:blipFill rotWithShape="0">
                <a:blip r:embed="rId4"/>
                <a:stretch>
                  <a:fillRect r="-1807" b="-2295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1" name="テキスト ボックス 10"/>
              <p:cNvSpPr txBox="1"/>
              <p:nvPr/>
            </p:nvSpPr>
            <p:spPr>
              <a:xfrm>
                <a:off x="3299320" y="1552315"/>
                <a:ext cx="3865674" cy="35522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𝑇</m:t>
                          </m:r>
                        </m:e>
                        <m:sub>
                          <m:r>
                            <a:rPr kumimoji="1" lang="en-US" altLang="ja-JP" sz="2000" b="0" i="1" smtClean="0">
                              <a:latin typeface="Cambria Math" panose="02040503050406030204" pitchFamily="18" charset="0"/>
                            </a:rPr>
                            <m:t>   0</m:t>
                          </m:r>
                        </m:sub>
                        <m:sup>
                          <m:r>
                            <a:rPr kumimoji="1" lang="en-US" altLang="ja-JP" sz="2000" b="0" i="1" smtClean="0">
                              <a:latin typeface="Cambria Math" panose="02040503050406030204" pitchFamily="18" charset="0"/>
                            </a:rPr>
                            <m:t>𝑖</m:t>
                          </m:r>
                        </m:sup>
                      </m:sSubSup>
                      <m:r>
                        <a:rPr kumimoji="1" lang="en-US" altLang="ja-JP" sz="2000" b="0" i="1" smtClean="0">
                          <a:latin typeface="Cambria Math" panose="02040503050406030204" pitchFamily="18" charset="0"/>
                        </a:rPr>
                        <m:t>=−</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ℰ</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𝑃</m:t>
                          </m:r>
                        </m:e>
                      </m:d>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𝜂</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𝜎</m:t>
                          </m:r>
                        </m:e>
                        <m:sub>
                          <m:r>
                            <a:rPr kumimoji="1" lang="en-US" altLang="ja-JP" sz="2000" b="0" i="1" smtClean="0">
                              <a:latin typeface="Cambria Math" panose="02040503050406030204" pitchFamily="18" charset="0"/>
                            </a:rPr>
                            <m:t>𝑖𝑗</m:t>
                          </m:r>
                        </m:sub>
                      </m:sSub>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𝑗</m:t>
                          </m:r>
                        </m:sup>
                      </m:sSup>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𝜅</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r>
                        <a:rPr kumimoji="1" lang="en-US" altLang="ja-JP" sz="2000" b="0" i="1" smtClean="0">
                          <a:latin typeface="Cambria Math" panose="02040503050406030204" pitchFamily="18" charset="0"/>
                        </a:rPr>
                        <m:t>𝑇</m:t>
                      </m:r>
                    </m:oMath>
                  </m:oMathPara>
                </a14:m>
                <a:endParaRPr kumimoji="1" lang="ja-JP" altLang="en-US" dirty="0"/>
              </a:p>
            </p:txBody>
          </p:sp>
        </mc:Choice>
        <mc:Fallback xmlns="">
          <p:sp>
            <p:nvSpPr>
              <p:cNvPr id="11" name="テキスト ボックス 10"/>
              <p:cNvSpPr txBox="1">
                <a:spLocks noRot="1" noChangeAspect="1" noMove="1" noResize="1" noEditPoints="1" noAdjustHandles="1" noChangeArrowheads="1" noChangeShapeType="1" noTextEdit="1"/>
              </p:cNvSpPr>
              <p:nvPr/>
            </p:nvSpPr>
            <p:spPr>
              <a:xfrm>
                <a:off x="3299320" y="1552315"/>
                <a:ext cx="3865674" cy="355225"/>
              </a:xfrm>
              <a:prstGeom prst="rect">
                <a:avLst/>
              </a:prstGeom>
              <a:blipFill rotWithShape="0">
                <a:blip r:embed="rId5"/>
                <a:stretch>
                  <a:fillRect l="-946" t="-1724" r="-1104" b="-2413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2" name="テキスト ボックス 11"/>
              <p:cNvSpPr txBox="1"/>
              <p:nvPr/>
            </p:nvSpPr>
            <p:spPr>
              <a:xfrm>
                <a:off x="1210357" y="2087994"/>
                <a:ext cx="923843" cy="3263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 </m:t>
                      </m:r>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𝑇</m:t>
                          </m:r>
                        </m:e>
                        <m:sub>
                          <m:r>
                            <a:rPr kumimoji="1" lang="en-US" altLang="ja-JP" sz="2000" b="0" i="1" smtClean="0">
                              <a:latin typeface="Cambria Math" panose="02040503050406030204" pitchFamily="18" charset="0"/>
                            </a:rPr>
                            <m:t>   </m:t>
                          </m:r>
                          <m:r>
                            <a:rPr kumimoji="1" lang="en-US" altLang="ja-JP" sz="2000" b="0" i="1" smtClean="0">
                              <a:latin typeface="Cambria Math" panose="02040503050406030204" pitchFamily="18" charset="0"/>
                            </a:rPr>
                            <m:t>𝑖</m:t>
                          </m:r>
                        </m:sub>
                        <m:sup>
                          <m:r>
                            <a:rPr kumimoji="1" lang="en-US" altLang="ja-JP" sz="2000" b="0" i="1" smtClean="0">
                              <a:latin typeface="Cambria Math" panose="02040503050406030204" pitchFamily="18" charset="0"/>
                            </a:rPr>
                            <m:t>0</m:t>
                          </m:r>
                        </m:sup>
                      </m:sSubSup>
                      <m:r>
                        <a:rPr kumimoji="1" lang="en-US" altLang="ja-JP" sz="2000" b="0" i="1" smtClean="0">
                          <a:latin typeface="Cambria Math" panose="02040503050406030204" pitchFamily="18" charset="0"/>
                        </a:rPr>
                        <m:t>=0</m:t>
                      </m:r>
                    </m:oMath>
                  </m:oMathPara>
                </a14:m>
                <a:endParaRPr kumimoji="1" lang="en-US" altLang="ja-JP" sz="2000" b="0" dirty="0" smtClean="0"/>
              </a:p>
            </p:txBody>
          </p:sp>
        </mc:Choice>
        <mc:Fallback xmlns="">
          <p:sp>
            <p:nvSpPr>
              <p:cNvPr id="12" name="テキスト ボックス 11"/>
              <p:cNvSpPr txBox="1">
                <a:spLocks noRot="1" noChangeAspect="1" noMove="1" noResize="1" noEditPoints="1" noAdjustHandles="1" noChangeArrowheads="1" noChangeShapeType="1" noTextEdit="1"/>
              </p:cNvSpPr>
              <p:nvPr/>
            </p:nvSpPr>
            <p:spPr>
              <a:xfrm>
                <a:off x="1210357" y="2087994"/>
                <a:ext cx="923843" cy="326371"/>
              </a:xfrm>
              <a:prstGeom prst="rect">
                <a:avLst/>
              </a:prstGeom>
              <a:blipFill rotWithShape="0">
                <a:blip r:embed="rId6"/>
                <a:stretch>
                  <a:fillRect l="-662" r="-5960" b="-20755"/>
                </a:stretch>
              </a:blipFill>
            </p:spPr>
            <p:txBody>
              <a:bodyPr/>
              <a:lstStyle/>
              <a:p>
                <a:r>
                  <a:rPr lang="ja-JP" altLang="en-US">
                    <a:noFill/>
                  </a:rPr>
                  <a:t> </a:t>
                </a:r>
              </a:p>
            </p:txBody>
          </p:sp>
        </mc:Fallback>
      </mc:AlternateContent>
      <p:sp>
        <p:nvSpPr>
          <p:cNvPr id="13" name="テキスト ボックス 12"/>
          <p:cNvSpPr txBox="1"/>
          <p:nvPr/>
        </p:nvSpPr>
        <p:spPr>
          <a:xfrm>
            <a:off x="750013" y="1059543"/>
            <a:ext cx="4371133" cy="400110"/>
          </a:xfrm>
          <a:prstGeom prst="rect">
            <a:avLst/>
          </a:prstGeom>
          <a:noFill/>
        </p:spPr>
        <p:txBody>
          <a:bodyPr wrap="none" rtlCol="0">
            <a:spAutoFit/>
          </a:bodyPr>
          <a:lstStyle/>
          <a:p>
            <a:r>
              <a:rPr lang="en-US" altLang="ja-JP" sz="2000" dirty="0"/>
              <a:t>T</a:t>
            </a:r>
            <a:r>
              <a:rPr kumimoji="1" lang="en-US" altLang="ja-JP" sz="2000" dirty="0" smtClean="0"/>
              <a:t>he stress-energy tensor is calculated as</a:t>
            </a:r>
            <a:endParaRPr kumimoji="1" lang="ja-JP" altLang="en-US" sz="2000" dirty="0"/>
          </a:p>
        </p:txBody>
      </p:sp>
      <p:sp>
        <p:nvSpPr>
          <p:cNvPr id="19" name="テキスト ボックス 18"/>
          <p:cNvSpPr txBox="1"/>
          <p:nvPr/>
        </p:nvSpPr>
        <p:spPr>
          <a:xfrm>
            <a:off x="750013" y="2661046"/>
            <a:ext cx="4234621" cy="400110"/>
          </a:xfrm>
          <a:prstGeom prst="rect">
            <a:avLst/>
          </a:prstGeom>
          <a:noFill/>
        </p:spPr>
        <p:txBody>
          <a:bodyPr wrap="none" rtlCol="0">
            <a:spAutoFit/>
          </a:bodyPr>
          <a:lstStyle/>
          <a:p>
            <a:r>
              <a:rPr kumimoji="1" lang="en-US" altLang="ja-JP" sz="2000" dirty="0" smtClean="0"/>
              <a:t>The transport coefficients are given by </a:t>
            </a:r>
            <a:endParaRPr kumimoji="1" lang="ja-JP" altLang="en-US" sz="2000" dirty="0"/>
          </a:p>
        </p:txBody>
      </p:sp>
      <mc:AlternateContent xmlns:mc="http://schemas.openxmlformats.org/markup-compatibility/2006" xmlns:a14="http://schemas.microsoft.com/office/drawing/2010/main">
        <mc:Choice Requires="a14">
          <p:sp>
            <p:nvSpPr>
              <p:cNvPr id="20" name="テキスト ボックス 19"/>
              <p:cNvSpPr txBox="1"/>
              <p:nvPr/>
            </p:nvSpPr>
            <p:spPr>
              <a:xfrm>
                <a:off x="4857371" y="3188733"/>
                <a:ext cx="1702646" cy="5783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𝜂</m:t>
                      </m:r>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16</m:t>
                          </m:r>
                          <m:r>
                            <a:rPr kumimoji="1" lang="en-US" altLang="ja-JP" sz="2000" b="0" i="1" smtClean="0">
                              <a:latin typeface="Cambria Math" panose="02040503050406030204" pitchFamily="18" charset="0"/>
                            </a:rPr>
                            <m:t>𝜋</m:t>
                          </m:r>
                          <m:r>
                            <a:rPr kumimoji="1" lang="en-US" altLang="ja-JP" sz="2000" b="0" i="1" smtClean="0">
                              <a:latin typeface="Cambria Math" panose="02040503050406030204" pitchFamily="18" charset="0"/>
                            </a:rPr>
                            <m:t>𝐺</m:t>
                          </m:r>
                        </m:den>
                      </m:f>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𝑟</m:t>
                          </m:r>
                        </m:e>
                        <m:sub>
                          <m:r>
                            <a:rPr kumimoji="1" lang="en-US" altLang="ja-JP" sz="2000" b="0" i="1" smtClean="0">
                              <a:latin typeface="Cambria Math" panose="02040503050406030204" pitchFamily="18" charset="0"/>
                            </a:rPr>
                            <m:t>0</m:t>
                          </m:r>
                        </m:sub>
                        <m:sup>
                          <m:r>
                            <a:rPr kumimoji="1" lang="en-US" altLang="ja-JP" sz="2000" b="0" i="1" smtClean="0">
                              <a:latin typeface="Cambria Math" panose="02040503050406030204" pitchFamily="18" charset="0"/>
                            </a:rPr>
                            <m:t>3−</m:t>
                          </m:r>
                          <m:r>
                            <a:rPr kumimoji="1" lang="en-US" altLang="ja-JP" sz="2000" b="0" i="1" smtClean="0">
                              <a:latin typeface="Cambria Math" panose="02040503050406030204" pitchFamily="18" charset="0"/>
                            </a:rPr>
                            <m:t>𝜃</m:t>
                          </m:r>
                        </m:sup>
                      </m:sSubSup>
                    </m:oMath>
                  </m:oMathPara>
                </a14:m>
                <a:endParaRPr kumimoji="1" lang="ja-JP" altLang="en-US" dirty="0"/>
              </a:p>
            </p:txBody>
          </p:sp>
        </mc:Choice>
        <mc:Fallback xmlns="">
          <p:sp>
            <p:nvSpPr>
              <p:cNvPr id="20" name="テキスト ボックス 19"/>
              <p:cNvSpPr txBox="1">
                <a:spLocks noRot="1" noChangeAspect="1" noMove="1" noResize="1" noEditPoints="1" noAdjustHandles="1" noChangeArrowheads="1" noChangeShapeType="1" noTextEdit="1"/>
              </p:cNvSpPr>
              <p:nvPr/>
            </p:nvSpPr>
            <p:spPr>
              <a:xfrm>
                <a:off x="4857371" y="3188733"/>
                <a:ext cx="1702646" cy="578300"/>
              </a:xfrm>
              <a:prstGeom prst="rect">
                <a:avLst/>
              </a:prstGeom>
              <a:blipFill rotWithShape="0">
                <a:blip r:embed="rId7"/>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1" name="テキスト ボックス 20"/>
              <p:cNvSpPr txBox="1"/>
              <p:nvPr/>
            </p:nvSpPr>
            <p:spPr>
              <a:xfrm>
                <a:off x="1019533" y="3147416"/>
                <a:ext cx="3378296" cy="66543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𝜅</m:t>
                      </m:r>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8</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𝑧</m:t>
                              </m:r>
                              <m:r>
                                <a:rPr kumimoji="1" lang="en-US" altLang="ja-JP" sz="2000" b="0" i="1" smtClean="0">
                                  <a:latin typeface="Cambria Math" panose="02040503050406030204" pitchFamily="18" charset="0"/>
                                </a:rPr>
                                <m:t>−1</m:t>
                              </m:r>
                            </m:e>
                          </m:d>
                          <m:r>
                            <a:rPr kumimoji="1" lang="en-US" altLang="ja-JP" sz="2000" b="0" i="1" smtClean="0">
                              <a:latin typeface="Cambria Math" panose="02040503050406030204" pitchFamily="18" charset="0"/>
                            </a:rPr>
                            <m:t>𝐺</m:t>
                          </m:r>
                        </m:den>
                      </m:f>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𝑎</m:t>
                          </m:r>
                        </m:e>
                        <m:sup>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𝜃</m:t>
                              </m:r>
                            </m:num>
                            <m:den>
                              <m:r>
                                <a:rPr kumimoji="1" lang="en-US" altLang="ja-JP" sz="2000" b="0" i="1" smtClean="0">
                                  <a:latin typeface="Cambria Math" panose="02040503050406030204" pitchFamily="18" charset="0"/>
                                </a:rPr>
                                <m:t>3</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3−</m:t>
                                  </m:r>
                                  <m:r>
                                    <a:rPr kumimoji="1" lang="en-US" altLang="ja-JP" sz="2000" b="0" i="1" smtClean="0">
                                      <a:latin typeface="Cambria Math" panose="02040503050406030204" pitchFamily="18" charset="0"/>
                                    </a:rPr>
                                    <m:t>𝜃</m:t>
                                  </m:r>
                                </m:e>
                              </m:d>
                            </m:den>
                          </m:f>
                        </m:sup>
                      </m:sSup>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𝑟</m:t>
                          </m:r>
                        </m:e>
                        <m:sub>
                          <m:r>
                            <a:rPr kumimoji="1" lang="en-US" altLang="ja-JP" sz="2000" b="0" i="1" smtClean="0">
                              <a:latin typeface="Cambria Math" panose="02040503050406030204" pitchFamily="18" charset="0"/>
                            </a:rPr>
                            <m:t>0</m:t>
                          </m:r>
                        </m:sub>
                        <m:sup>
                          <m:r>
                            <a:rPr kumimoji="1" lang="en-US" altLang="ja-JP" sz="2000" b="0" i="1" smtClean="0">
                              <a:latin typeface="Cambria Math" panose="02040503050406030204" pitchFamily="18" charset="0"/>
                            </a:rPr>
                            <m:t>𝑧</m:t>
                          </m:r>
                          <m:r>
                            <a:rPr kumimoji="1" lang="en-US" altLang="ja-JP" sz="2000" b="0" i="1" smtClean="0">
                              <a:latin typeface="Cambria Math" panose="02040503050406030204" pitchFamily="18" charset="0"/>
                            </a:rPr>
                            <m:t>+1−</m:t>
                          </m:r>
                          <m:r>
                            <a:rPr kumimoji="1" lang="en-US" altLang="ja-JP" sz="2000" b="0" i="1" smtClean="0">
                              <a:latin typeface="Cambria Math" panose="02040503050406030204" pitchFamily="18" charset="0"/>
                            </a:rPr>
                            <m:t>𝜃</m:t>
                          </m:r>
                        </m:sup>
                      </m:sSubSup>
                    </m:oMath>
                  </m:oMathPara>
                </a14:m>
                <a:endParaRPr kumimoji="1" lang="ja-JP" altLang="en-US" dirty="0"/>
              </a:p>
            </p:txBody>
          </p:sp>
        </mc:Choice>
        <mc:Fallback xmlns="">
          <p:sp>
            <p:nvSpPr>
              <p:cNvPr id="21" name="テキスト ボックス 20"/>
              <p:cNvSpPr txBox="1">
                <a:spLocks noRot="1" noChangeAspect="1" noMove="1" noResize="1" noEditPoints="1" noAdjustHandles="1" noChangeArrowheads="1" noChangeShapeType="1" noTextEdit="1"/>
              </p:cNvSpPr>
              <p:nvPr/>
            </p:nvSpPr>
            <p:spPr>
              <a:xfrm>
                <a:off x="1019533" y="3147416"/>
                <a:ext cx="3378296" cy="665439"/>
              </a:xfrm>
              <a:prstGeom prst="rect">
                <a:avLst/>
              </a:prstGeom>
              <a:blipFill rotWithShape="0">
                <a:blip r:embed="rId8"/>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2" name="テキスト ボックス 21"/>
              <p:cNvSpPr txBox="1"/>
              <p:nvPr/>
            </p:nvSpPr>
            <p:spPr>
              <a:xfrm>
                <a:off x="7164994" y="3323994"/>
                <a:ext cx="667042"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solidFill>
                            <a:srgbClr val="FF0000"/>
                          </a:solidFill>
                          <a:latin typeface="Cambria Math" panose="02040503050406030204" pitchFamily="18" charset="0"/>
                        </a:rPr>
                        <m:t>𝜁</m:t>
                      </m:r>
                      <m:r>
                        <a:rPr kumimoji="1" lang="en-US" altLang="ja-JP" sz="2000" b="0" i="1" smtClean="0">
                          <a:solidFill>
                            <a:srgbClr val="FF0000"/>
                          </a:solidFill>
                          <a:latin typeface="Cambria Math" panose="02040503050406030204" pitchFamily="18" charset="0"/>
                        </a:rPr>
                        <m:t>=0</m:t>
                      </m:r>
                    </m:oMath>
                  </m:oMathPara>
                </a14:m>
                <a:endParaRPr kumimoji="1" lang="ja-JP" altLang="en-US" dirty="0">
                  <a:solidFill>
                    <a:srgbClr val="FF0000"/>
                  </a:solidFill>
                </a:endParaRPr>
              </a:p>
            </p:txBody>
          </p:sp>
        </mc:Choice>
        <mc:Fallback xmlns="">
          <p:sp>
            <p:nvSpPr>
              <p:cNvPr id="22" name="テキスト ボックス 21"/>
              <p:cNvSpPr txBox="1">
                <a:spLocks noRot="1" noChangeAspect="1" noMove="1" noResize="1" noEditPoints="1" noAdjustHandles="1" noChangeArrowheads="1" noChangeShapeType="1" noTextEdit="1"/>
              </p:cNvSpPr>
              <p:nvPr/>
            </p:nvSpPr>
            <p:spPr>
              <a:xfrm>
                <a:off x="7164994" y="3323994"/>
                <a:ext cx="667042" cy="307777"/>
              </a:xfrm>
              <a:prstGeom prst="rect">
                <a:avLst/>
              </a:prstGeom>
              <a:blipFill rotWithShape="0">
                <a:blip r:embed="rId9"/>
                <a:stretch>
                  <a:fillRect l="-12727" r="-8182" b="-31373"/>
                </a:stretch>
              </a:blipFill>
            </p:spPr>
            <p:txBody>
              <a:bodyPr/>
              <a:lstStyle/>
              <a:p>
                <a:r>
                  <a:rPr lang="ja-JP" altLang="en-US">
                    <a:noFill/>
                  </a:rPr>
                  <a:t> </a:t>
                </a:r>
              </a:p>
            </p:txBody>
          </p:sp>
        </mc:Fallback>
      </mc:AlternateContent>
      <p:sp>
        <p:nvSpPr>
          <p:cNvPr id="25" name="テキスト ボックス 24"/>
          <p:cNvSpPr txBox="1"/>
          <p:nvPr/>
        </p:nvSpPr>
        <p:spPr>
          <a:xfrm>
            <a:off x="750013" y="4615395"/>
            <a:ext cx="3098990" cy="400110"/>
          </a:xfrm>
          <a:prstGeom prst="rect">
            <a:avLst/>
          </a:prstGeom>
          <a:noFill/>
        </p:spPr>
        <p:txBody>
          <a:bodyPr wrap="none" rtlCol="0">
            <a:spAutoFit/>
          </a:bodyPr>
          <a:lstStyle/>
          <a:p>
            <a:r>
              <a:rPr lang="en-US" altLang="ja-JP" sz="2000" dirty="0"/>
              <a:t>F</a:t>
            </a:r>
            <a:r>
              <a:rPr lang="en-US" altLang="ja-JP" sz="2000" dirty="0" smtClean="0"/>
              <a:t>luid equations are given by</a:t>
            </a:r>
            <a:endParaRPr kumimoji="1" lang="ja-JP" altLang="en-US" sz="2000" dirty="0"/>
          </a:p>
        </p:txBody>
      </p:sp>
      <mc:AlternateContent xmlns:mc="http://schemas.openxmlformats.org/markup-compatibility/2006" xmlns:a14="http://schemas.microsoft.com/office/drawing/2010/main">
        <mc:Choice Requires="a14">
          <p:sp>
            <p:nvSpPr>
              <p:cNvPr id="26" name="テキスト ボックス 25"/>
              <p:cNvSpPr txBox="1"/>
              <p:nvPr/>
            </p:nvSpPr>
            <p:spPr>
              <a:xfrm>
                <a:off x="1164936" y="5015505"/>
                <a:ext cx="5887829" cy="57618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0=</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𝑡</m:t>
                          </m:r>
                        </m:sub>
                      </m:sSub>
                      <m:r>
                        <a:rPr kumimoji="1" lang="en-US" altLang="ja-JP" sz="2000" b="0" i="1" smtClean="0">
                          <a:latin typeface="Cambria Math" panose="02040503050406030204" pitchFamily="18" charset="0"/>
                        </a:rPr>
                        <m:t>ℰ</m:t>
                      </m:r>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r>
                        <a:rPr kumimoji="1" lang="en-US" altLang="ja-JP" sz="2000" b="0" i="1" smtClean="0">
                          <a:latin typeface="Cambria Math" panose="02040503050406030204" pitchFamily="18" charset="0"/>
                        </a:rPr>
                        <m:t>ℰ</m:t>
                      </m:r>
                      <m:r>
                        <a:rPr kumimoji="1" lang="en-US" altLang="ja-JP" sz="2000" b="0" i="1" smtClean="0">
                          <a:latin typeface="Cambria Math" panose="02040503050406030204" pitchFamily="18" charset="0"/>
                        </a:rPr>
                        <m:t>+</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ℰ</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𝑃</m:t>
                          </m:r>
                        </m:e>
                      </m:d>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2</m:t>
                          </m:r>
                        </m:den>
                      </m:f>
                      <m:r>
                        <a:rPr kumimoji="1" lang="en-US" altLang="ja-JP" sz="2000" b="0" i="1" smtClean="0">
                          <a:latin typeface="Cambria Math" panose="02040503050406030204" pitchFamily="18" charset="0"/>
                        </a:rPr>
                        <m:t>𝜂</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𝜎</m:t>
                          </m:r>
                        </m:e>
                        <m:sub>
                          <m:r>
                            <a:rPr kumimoji="1" lang="en-US" altLang="ja-JP" sz="2000" b="0" i="1" smtClean="0">
                              <a:latin typeface="Cambria Math" panose="02040503050406030204" pitchFamily="18" charset="0"/>
                            </a:rPr>
                            <m:t>𝑖𝑗</m:t>
                          </m:r>
                        </m:sub>
                      </m:sSub>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𝜎</m:t>
                          </m:r>
                        </m:e>
                        <m:sub>
                          <m:r>
                            <a:rPr kumimoji="1" lang="en-US" altLang="ja-JP" sz="2000" b="0" i="1" smtClean="0">
                              <a:latin typeface="Cambria Math" panose="02040503050406030204" pitchFamily="18" charset="0"/>
                            </a:rPr>
                            <m:t>𝑖𝑗</m:t>
                          </m:r>
                        </m:sub>
                      </m:sSub>
                      <m:r>
                        <a:rPr kumimoji="1" lang="en-US" altLang="ja-JP" sz="2000" b="0" i="1" smtClean="0">
                          <a:latin typeface="Cambria Math" panose="02040503050406030204" pitchFamily="18" charset="0"/>
                        </a:rPr>
                        <m:t>−</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𝜅</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r>
                            <a:rPr kumimoji="1" lang="en-US" altLang="ja-JP" sz="2000" b="0" i="1" smtClean="0">
                              <a:latin typeface="Cambria Math" panose="02040503050406030204" pitchFamily="18" charset="0"/>
                            </a:rPr>
                            <m:t>𝑇</m:t>
                          </m:r>
                        </m:e>
                      </m:d>
                    </m:oMath>
                  </m:oMathPara>
                </a14:m>
                <a:endParaRPr kumimoji="1" lang="ja-JP" altLang="en-US" dirty="0"/>
              </a:p>
            </p:txBody>
          </p:sp>
        </mc:Choice>
        <mc:Fallback xmlns="">
          <p:sp>
            <p:nvSpPr>
              <p:cNvPr id="26" name="テキスト ボックス 25"/>
              <p:cNvSpPr txBox="1">
                <a:spLocks noRot="1" noChangeAspect="1" noMove="1" noResize="1" noEditPoints="1" noAdjustHandles="1" noChangeArrowheads="1" noChangeShapeType="1" noTextEdit="1"/>
              </p:cNvSpPr>
              <p:nvPr/>
            </p:nvSpPr>
            <p:spPr>
              <a:xfrm>
                <a:off x="1164936" y="5015505"/>
                <a:ext cx="5887829" cy="576183"/>
              </a:xfrm>
              <a:prstGeom prst="rect">
                <a:avLst/>
              </a:prstGeom>
              <a:blipFill rotWithShape="0">
                <a:blip r:embed="rId10"/>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7" name="テキスト ボックス 26"/>
              <p:cNvSpPr txBox="1"/>
              <p:nvPr/>
            </p:nvSpPr>
            <p:spPr>
              <a:xfrm>
                <a:off x="1159799" y="5714829"/>
                <a:ext cx="3909468" cy="35458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0=</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r>
                        <a:rPr kumimoji="1" lang="en-US" altLang="ja-JP" sz="2000" b="0" i="1" smtClean="0">
                          <a:latin typeface="Cambria Math" panose="02040503050406030204" pitchFamily="18" charset="0"/>
                        </a:rPr>
                        <m:t>𝑃</m:t>
                      </m:r>
                      <m:r>
                        <a:rPr kumimoji="1" lang="en-US" altLang="ja-JP" sz="2000" b="0" i="1" smtClean="0">
                          <a:solidFill>
                            <a:srgbClr val="FF0000"/>
                          </a:solidFill>
                          <a:latin typeface="Cambria Math" panose="02040503050406030204" pitchFamily="18" charset="0"/>
                        </a:rPr>
                        <m:t>−</m:t>
                      </m:r>
                      <m:r>
                        <a:rPr kumimoji="1" lang="en-US" altLang="ja-JP" sz="2000" b="0" i="1" smtClean="0">
                          <a:solidFill>
                            <a:srgbClr val="FF0000"/>
                          </a:solidFill>
                          <a:latin typeface="Cambria Math" panose="02040503050406030204" pitchFamily="18" charset="0"/>
                        </a:rPr>
                        <m:t>𝑛</m:t>
                      </m:r>
                      <m:sSub>
                        <m:sSubPr>
                          <m:ctrlPr>
                            <a:rPr kumimoji="1" lang="en-US" altLang="ja-JP" sz="2000" b="0" i="1" smtClean="0">
                              <a:solidFill>
                                <a:srgbClr val="FF0000"/>
                              </a:solidFill>
                              <a:latin typeface="Cambria Math" panose="02040503050406030204" pitchFamily="18" charset="0"/>
                            </a:rPr>
                          </m:ctrlPr>
                        </m:sSubPr>
                        <m:e>
                          <m:r>
                            <a:rPr kumimoji="1" lang="en-US" altLang="ja-JP" sz="2000" b="0" i="1" smtClean="0">
                              <a:solidFill>
                                <a:srgbClr val="FF0000"/>
                              </a:solidFill>
                              <a:latin typeface="Cambria Math" panose="02040503050406030204" pitchFamily="18" charset="0"/>
                            </a:rPr>
                            <m:t>𝜕</m:t>
                          </m:r>
                        </m:e>
                        <m:sub>
                          <m:r>
                            <a:rPr kumimoji="1" lang="en-US" altLang="ja-JP" sz="2000" b="0" i="1" smtClean="0">
                              <a:solidFill>
                                <a:srgbClr val="FF0000"/>
                              </a:solidFill>
                              <a:latin typeface="Cambria Math" panose="02040503050406030204" pitchFamily="18" charset="0"/>
                            </a:rPr>
                            <m:t>𝑖</m:t>
                          </m:r>
                        </m:sub>
                      </m:sSub>
                      <m:r>
                        <a:rPr kumimoji="1" lang="en-US" altLang="ja-JP" sz="2000" b="0" i="1" smtClean="0">
                          <a:solidFill>
                            <a:srgbClr val="FF0000"/>
                          </a:solidFill>
                          <a:latin typeface="Cambria Math" panose="02040503050406030204" pitchFamily="18" charset="0"/>
                        </a:rPr>
                        <m:t>𝜇</m:t>
                      </m:r>
                      <m:r>
                        <a:rPr kumimoji="1" lang="en-US" altLang="ja-JP" sz="2000" b="0" i="1" smtClean="0">
                          <a:latin typeface="Cambria Math" panose="02040503050406030204" pitchFamily="18" charset="0"/>
                        </a:rPr>
                        <m:t>−</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𝑗</m:t>
                          </m:r>
                        </m:sub>
                      </m:sSub>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𝜂</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𝜎</m:t>
                              </m:r>
                            </m:e>
                            <m:sub>
                              <m:r>
                                <a:rPr kumimoji="1" lang="en-US" altLang="ja-JP" sz="2000" b="0" i="1" smtClean="0">
                                  <a:latin typeface="Cambria Math" panose="02040503050406030204" pitchFamily="18" charset="0"/>
                                </a:rPr>
                                <m:t>𝑖𝑗</m:t>
                              </m:r>
                            </m:sub>
                          </m:sSub>
                        </m:e>
                      </m:d>
                      <m:r>
                        <a:rPr lang="en-US" altLang="ja-JP" sz="2000" i="1">
                          <a:latin typeface="Cambria Math" panose="02040503050406030204" pitchFamily="18" charset="0"/>
                        </a:rPr>
                        <m:t>+</m:t>
                      </m:r>
                      <m:sSup>
                        <m:sSupPr>
                          <m:ctrlPr>
                            <a:rPr lang="en-US" altLang="ja-JP" sz="2000" i="1">
                              <a:latin typeface="Cambria Math" panose="02040503050406030204" pitchFamily="18" charset="0"/>
                            </a:rPr>
                          </m:ctrlPr>
                        </m:sSupPr>
                        <m:e>
                          <m:r>
                            <a:rPr lang="en-US" altLang="ja-JP" sz="2000" i="1">
                              <a:latin typeface="Cambria Math" panose="02040503050406030204" pitchFamily="18" charset="0"/>
                            </a:rPr>
                            <m:t>𝒥</m:t>
                          </m:r>
                        </m:e>
                        <m:sup>
                          <m:r>
                            <a:rPr lang="en-US" altLang="ja-JP" sz="2000" i="1">
                              <a:latin typeface="Cambria Math" panose="02040503050406030204" pitchFamily="18" charset="0"/>
                            </a:rPr>
                            <m:t>𝜇</m:t>
                          </m:r>
                        </m:sup>
                      </m:sSup>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ℱ</m:t>
                          </m:r>
                        </m:e>
                        <m:sub>
                          <m:r>
                            <a:rPr lang="en-US" altLang="ja-JP" sz="2000" i="1">
                              <a:latin typeface="Cambria Math" panose="02040503050406030204" pitchFamily="18" charset="0"/>
                            </a:rPr>
                            <m:t>𝜇</m:t>
                          </m:r>
                          <m:r>
                            <a:rPr lang="en-US" altLang="ja-JP" sz="2000" i="1">
                              <a:latin typeface="Cambria Math" panose="02040503050406030204" pitchFamily="18" charset="0"/>
                            </a:rPr>
                            <m:t>𝑖</m:t>
                          </m:r>
                        </m:sub>
                      </m:sSub>
                    </m:oMath>
                  </m:oMathPara>
                </a14:m>
                <a:endParaRPr kumimoji="1" lang="ja-JP" altLang="en-US" sz="2000" dirty="0"/>
              </a:p>
            </p:txBody>
          </p:sp>
        </mc:Choice>
        <mc:Fallback xmlns="">
          <p:sp>
            <p:nvSpPr>
              <p:cNvPr id="27" name="テキスト ボックス 26"/>
              <p:cNvSpPr txBox="1">
                <a:spLocks noRot="1" noChangeAspect="1" noMove="1" noResize="1" noEditPoints="1" noAdjustHandles="1" noChangeArrowheads="1" noChangeShapeType="1" noTextEdit="1"/>
              </p:cNvSpPr>
              <p:nvPr/>
            </p:nvSpPr>
            <p:spPr>
              <a:xfrm>
                <a:off x="1159799" y="5714829"/>
                <a:ext cx="3909468" cy="354584"/>
              </a:xfrm>
              <a:prstGeom prst="rect">
                <a:avLst/>
              </a:prstGeom>
              <a:blipFill rotWithShape="0">
                <a:blip r:embed="rId11"/>
                <a:stretch>
                  <a:fillRect l="-935" r="-467" b="-2203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8" name="テキスト ボックス 27"/>
              <p:cNvSpPr txBox="1"/>
              <p:nvPr/>
            </p:nvSpPr>
            <p:spPr>
              <a:xfrm>
                <a:off x="1159799" y="6192554"/>
                <a:ext cx="2047932" cy="34740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0=</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𝑡</m:t>
                          </m:r>
                        </m:sub>
                      </m:sSub>
                      <m:r>
                        <a:rPr kumimoji="1" lang="en-US" altLang="ja-JP" sz="2000" b="0" i="1" smtClean="0">
                          <a:latin typeface="Cambria Math" panose="02040503050406030204" pitchFamily="18" charset="0"/>
                        </a:rPr>
                        <m:t>𝑛</m:t>
                      </m:r>
                      <m:r>
                        <a:rPr kumimoji="1" lang="en-US" altLang="ja-JP" sz="2000" b="0" i="1" smtClean="0">
                          <a:latin typeface="Cambria Math" panose="02040503050406030204" pitchFamily="18" charset="0"/>
                        </a:rPr>
                        <m:t>+</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𝑛</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e>
                      </m:d>
                    </m:oMath>
                  </m:oMathPara>
                </a14:m>
                <a:endParaRPr kumimoji="1" lang="ja-JP" altLang="en-US" dirty="0"/>
              </a:p>
            </p:txBody>
          </p:sp>
        </mc:Choice>
        <mc:Fallback xmlns="">
          <p:sp>
            <p:nvSpPr>
              <p:cNvPr id="28" name="テキスト ボックス 27"/>
              <p:cNvSpPr txBox="1">
                <a:spLocks noRot="1" noChangeAspect="1" noMove="1" noResize="1" noEditPoints="1" noAdjustHandles="1" noChangeArrowheads="1" noChangeShapeType="1" noTextEdit="1"/>
              </p:cNvSpPr>
              <p:nvPr/>
            </p:nvSpPr>
            <p:spPr>
              <a:xfrm>
                <a:off x="1159799" y="6192554"/>
                <a:ext cx="2047932" cy="347403"/>
              </a:xfrm>
              <a:prstGeom prst="rect">
                <a:avLst/>
              </a:prstGeom>
              <a:blipFill rotWithShape="0">
                <a:blip r:embed="rId12"/>
                <a:stretch>
                  <a:fillRect l="-2679" b="-10526"/>
                </a:stretch>
              </a:blipFill>
            </p:spPr>
            <p:txBody>
              <a:bodyPr/>
              <a:lstStyle/>
              <a:p>
                <a:r>
                  <a:rPr lang="ja-JP" altLang="en-US">
                    <a:noFill/>
                  </a:rPr>
                  <a:t> </a:t>
                </a:r>
              </a:p>
            </p:txBody>
          </p:sp>
        </mc:Fallback>
      </mc:AlternateContent>
      <p:sp>
        <p:nvSpPr>
          <p:cNvPr id="3" name="テキスト ボックス 2"/>
          <p:cNvSpPr txBox="1"/>
          <p:nvPr/>
        </p:nvSpPr>
        <p:spPr>
          <a:xfrm>
            <a:off x="731659" y="3967088"/>
            <a:ext cx="6560899" cy="400110"/>
          </a:xfrm>
          <a:prstGeom prst="rect">
            <a:avLst/>
          </a:prstGeom>
          <a:noFill/>
        </p:spPr>
        <p:txBody>
          <a:bodyPr wrap="none" rtlCol="0">
            <a:spAutoFit/>
          </a:bodyPr>
          <a:lstStyle/>
          <a:p>
            <a:r>
              <a:rPr kumimoji="1" lang="en-US" altLang="ja-JP" sz="2000" dirty="0" smtClean="0"/>
              <a:t>The bulk viscosity is zero even with the </a:t>
            </a:r>
            <a:r>
              <a:rPr kumimoji="1" lang="en-US" altLang="ja-JP" sz="2000" dirty="0" err="1" smtClean="0"/>
              <a:t>hyperscaling</a:t>
            </a:r>
            <a:r>
              <a:rPr kumimoji="1" lang="en-US" altLang="ja-JP" sz="2000" dirty="0" smtClean="0"/>
              <a:t>-violation</a:t>
            </a:r>
            <a:endParaRPr kumimoji="1" lang="ja-JP" altLang="en-US" sz="2000" dirty="0"/>
          </a:p>
        </p:txBody>
      </p:sp>
    </p:spTree>
    <p:extLst>
      <p:ext uri="{BB962C8B-B14F-4D97-AF65-F5344CB8AC3E}">
        <p14:creationId xmlns:p14="http://schemas.microsoft.com/office/powerpoint/2010/main" val="15231944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4479" y="365126"/>
            <a:ext cx="7886700" cy="694417"/>
          </a:xfrm>
        </p:spPr>
        <p:txBody>
          <a:bodyPr>
            <a:normAutofit/>
          </a:bodyPr>
          <a:lstStyle/>
          <a:p>
            <a:r>
              <a:rPr lang="en-US" altLang="ja-JP" sz="3200" dirty="0" smtClean="0">
                <a:solidFill>
                  <a:srgbClr val="0070C0"/>
                </a:solidFill>
              </a:rPr>
              <a:t>Zero bulk viscosity and dimensional reduction</a:t>
            </a:r>
            <a:endParaRPr kumimoji="1" lang="ja-JP" altLang="en-US" sz="3200" dirty="0">
              <a:solidFill>
                <a:srgbClr val="0070C0"/>
              </a:solidFill>
            </a:endParaRPr>
          </a:p>
        </p:txBody>
      </p:sp>
      <p:sp>
        <p:nvSpPr>
          <p:cNvPr id="6" name="テキスト ボックス 5"/>
          <p:cNvSpPr txBox="1"/>
          <p:nvPr/>
        </p:nvSpPr>
        <p:spPr>
          <a:xfrm>
            <a:off x="834625" y="1981238"/>
            <a:ext cx="2609636"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000" dirty="0" err="1" smtClean="0"/>
              <a:t>Lifshitz</a:t>
            </a:r>
            <a:r>
              <a:rPr kumimoji="1" lang="en-US" altLang="ja-JP" sz="2000" dirty="0" smtClean="0"/>
              <a:t> black hole with </a:t>
            </a:r>
            <a:r>
              <a:rPr kumimoji="1" lang="en-US" altLang="ja-JP" sz="2000" dirty="0" err="1" smtClean="0"/>
              <a:t>hyperscaling</a:t>
            </a:r>
            <a:r>
              <a:rPr lang="en-US" altLang="ja-JP" sz="2000" dirty="0"/>
              <a:t>-</a:t>
            </a:r>
            <a:r>
              <a:rPr kumimoji="1" lang="en-US" altLang="ja-JP" sz="2000" dirty="0" smtClean="0"/>
              <a:t>violation</a:t>
            </a:r>
            <a:endParaRPr kumimoji="1" lang="ja-JP" altLang="en-US" sz="2000" dirty="0"/>
          </a:p>
        </p:txBody>
      </p:sp>
      <p:sp>
        <p:nvSpPr>
          <p:cNvPr id="7" name="テキスト ボックス 6"/>
          <p:cNvSpPr txBox="1"/>
          <p:nvPr/>
        </p:nvSpPr>
        <p:spPr>
          <a:xfrm>
            <a:off x="5324430" y="1981238"/>
            <a:ext cx="2702104"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000" dirty="0" smtClean="0"/>
              <a:t>Non-relativistic fluid with zero bulk viscosity</a:t>
            </a:r>
            <a:endParaRPr kumimoji="1" lang="ja-JP" altLang="en-US" sz="2000" dirty="0"/>
          </a:p>
        </p:txBody>
      </p:sp>
      <p:sp>
        <p:nvSpPr>
          <p:cNvPr id="8" name="テキスト ボックス 7"/>
          <p:cNvSpPr txBox="1"/>
          <p:nvPr/>
        </p:nvSpPr>
        <p:spPr>
          <a:xfrm>
            <a:off x="834625" y="3584006"/>
            <a:ext cx="2897310"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000" dirty="0" err="1" smtClean="0"/>
              <a:t>Lifshitz</a:t>
            </a:r>
            <a:r>
              <a:rPr kumimoji="1" lang="en-US" altLang="ja-JP" sz="2000" dirty="0" smtClean="0"/>
              <a:t> black hole without </a:t>
            </a:r>
            <a:r>
              <a:rPr kumimoji="1" lang="en-US" altLang="ja-JP" sz="2000" dirty="0" err="1" smtClean="0"/>
              <a:t>hyperscaling</a:t>
            </a:r>
            <a:r>
              <a:rPr lang="en-US" altLang="ja-JP" sz="2000" dirty="0" smtClean="0"/>
              <a:t>-violation</a:t>
            </a:r>
            <a:endParaRPr kumimoji="1" lang="ja-JP" altLang="en-US" sz="2000" dirty="0"/>
          </a:p>
        </p:txBody>
      </p:sp>
      <p:sp>
        <p:nvSpPr>
          <p:cNvPr id="9" name="テキスト ボックス 8"/>
          <p:cNvSpPr txBox="1"/>
          <p:nvPr/>
        </p:nvSpPr>
        <p:spPr>
          <a:xfrm>
            <a:off x="5324430" y="3584006"/>
            <a:ext cx="2702104"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2000" dirty="0" smtClean="0"/>
              <a:t>Non-relativistic fluid with zero bulk viscosity</a:t>
            </a:r>
            <a:endParaRPr kumimoji="1" lang="ja-JP" altLang="en-US" sz="2000" dirty="0"/>
          </a:p>
        </p:txBody>
      </p:sp>
      <p:sp>
        <p:nvSpPr>
          <p:cNvPr id="10" name="左右矢印 9"/>
          <p:cNvSpPr/>
          <p:nvPr/>
        </p:nvSpPr>
        <p:spPr>
          <a:xfrm>
            <a:off x="3731935" y="2158209"/>
            <a:ext cx="1438382" cy="35394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左右矢印 10"/>
          <p:cNvSpPr/>
          <p:nvPr/>
        </p:nvSpPr>
        <p:spPr>
          <a:xfrm>
            <a:off x="3808991" y="3760977"/>
            <a:ext cx="1438382" cy="35394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上矢印 11"/>
          <p:cNvSpPr/>
          <p:nvPr/>
        </p:nvSpPr>
        <p:spPr>
          <a:xfrm>
            <a:off x="1790120" y="2811109"/>
            <a:ext cx="493160" cy="647272"/>
          </a:xfrm>
          <a:prstGeom prst="up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上矢印 12"/>
          <p:cNvSpPr/>
          <p:nvPr/>
        </p:nvSpPr>
        <p:spPr>
          <a:xfrm>
            <a:off x="6205085" y="2810088"/>
            <a:ext cx="493160" cy="647272"/>
          </a:xfrm>
          <a:prstGeom prst="up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3651210" y="2512152"/>
            <a:ext cx="1702582" cy="369332"/>
          </a:xfrm>
          <a:prstGeom prst="rect">
            <a:avLst/>
          </a:prstGeom>
          <a:noFill/>
        </p:spPr>
        <p:txBody>
          <a:bodyPr wrap="none" rtlCol="0">
            <a:spAutoFit/>
          </a:bodyPr>
          <a:lstStyle/>
          <a:p>
            <a:r>
              <a:rPr kumimoji="1" lang="en-US" altLang="ja-JP" dirty="0" smtClean="0">
                <a:solidFill>
                  <a:schemeClr val="accent1">
                    <a:lumMod val="75000"/>
                  </a:schemeClr>
                </a:solidFill>
              </a:rPr>
              <a:t>correspondence</a:t>
            </a:r>
            <a:endParaRPr kumimoji="1" lang="ja-JP" altLang="en-US" dirty="0">
              <a:solidFill>
                <a:schemeClr val="accent1">
                  <a:lumMod val="75000"/>
                </a:schemeClr>
              </a:solidFill>
            </a:endParaRPr>
          </a:p>
        </p:txBody>
      </p:sp>
      <p:sp>
        <p:nvSpPr>
          <p:cNvPr id="16" name="テキスト ボックス 15"/>
          <p:cNvSpPr txBox="1"/>
          <p:nvPr/>
        </p:nvSpPr>
        <p:spPr>
          <a:xfrm>
            <a:off x="3731935" y="3328833"/>
            <a:ext cx="1702582" cy="369332"/>
          </a:xfrm>
          <a:prstGeom prst="rect">
            <a:avLst/>
          </a:prstGeom>
          <a:noFill/>
        </p:spPr>
        <p:txBody>
          <a:bodyPr wrap="none" rtlCol="0">
            <a:spAutoFit/>
          </a:bodyPr>
          <a:lstStyle/>
          <a:p>
            <a:r>
              <a:rPr kumimoji="1" lang="en-US" altLang="ja-JP" dirty="0" smtClean="0">
                <a:solidFill>
                  <a:schemeClr val="accent1">
                    <a:lumMod val="75000"/>
                  </a:schemeClr>
                </a:solidFill>
              </a:rPr>
              <a:t>correspondence</a:t>
            </a:r>
            <a:endParaRPr kumimoji="1" lang="ja-JP" altLang="en-US" dirty="0">
              <a:solidFill>
                <a:schemeClr val="accent1">
                  <a:lumMod val="75000"/>
                </a:schemeClr>
              </a:solidFill>
            </a:endParaRPr>
          </a:p>
        </p:txBody>
      </p:sp>
      <p:sp>
        <p:nvSpPr>
          <p:cNvPr id="17" name="テキスト ボックス 16"/>
          <p:cNvSpPr txBox="1"/>
          <p:nvPr/>
        </p:nvSpPr>
        <p:spPr>
          <a:xfrm>
            <a:off x="2306757" y="2828695"/>
            <a:ext cx="1479479" cy="646331"/>
          </a:xfrm>
          <a:prstGeom prst="rect">
            <a:avLst/>
          </a:prstGeom>
          <a:noFill/>
        </p:spPr>
        <p:txBody>
          <a:bodyPr wrap="square" rtlCol="0">
            <a:spAutoFit/>
          </a:bodyPr>
          <a:lstStyle/>
          <a:p>
            <a:r>
              <a:rPr kumimoji="1" lang="en-US" altLang="ja-JP" dirty="0" smtClean="0">
                <a:solidFill>
                  <a:srgbClr val="00B050"/>
                </a:solidFill>
              </a:rPr>
              <a:t>Dimensional reduction</a:t>
            </a:r>
            <a:endParaRPr kumimoji="1" lang="ja-JP" altLang="en-US" dirty="0">
              <a:solidFill>
                <a:srgbClr val="00B050"/>
              </a:solidFill>
            </a:endParaRPr>
          </a:p>
        </p:txBody>
      </p:sp>
      <p:sp>
        <p:nvSpPr>
          <p:cNvPr id="18" name="テキスト ボックス 17"/>
          <p:cNvSpPr txBox="1"/>
          <p:nvPr/>
        </p:nvSpPr>
        <p:spPr>
          <a:xfrm>
            <a:off x="6744485" y="2825338"/>
            <a:ext cx="1479479" cy="646331"/>
          </a:xfrm>
          <a:prstGeom prst="rect">
            <a:avLst/>
          </a:prstGeom>
          <a:noFill/>
        </p:spPr>
        <p:txBody>
          <a:bodyPr wrap="square" rtlCol="0">
            <a:spAutoFit/>
          </a:bodyPr>
          <a:lstStyle/>
          <a:p>
            <a:r>
              <a:rPr kumimoji="1" lang="en-US" altLang="ja-JP" dirty="0" smtClean="0">
                <a:solidFill>
                  <a:srgbClr val="00B050"/>
                </a:solidFill>
              </a:rPr>
              <a:t>Dimensional reduction</a:t>
            </a:r>
            <a:endParaRPr kumimoji="1" lang="ja-JP" altLang="en-US" dirty="0">
              <a:solidFill>
                <a:srgbClr val="00B050"/>
              </a:solidFill>
            </a:endParaRPr>
          </a:p>
        </p:txBody>
      </p:sp>
      <p:sp>
        <p:nvSpPr>
          <p:cNvPr id="20" name="円/楕円 19"/>
          <p:cNvSpPr/>
          <p:nvPr/>
        </p:nvSpPr>
        <p:spPr>
          <a:xfrm>
            <a:off x="6376103" y="2899012"/>
            <a:ext cx="424160" cy="429821"/>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rgbClr val="FF0000"/>
                </a:solidFill>
              </a:rPr>
              <a:t>?</a:t>
            </a:r>
            <a:endParaRPr kumimoji="1" lang="ja-JP" altLang="en-US" dirty="0">
              <a:solidFill>
                <a:srgbClr val="FF0000"/>
              </a:solidFill>
            </a:endParaRPr>
          </a:p>
        </p:txBody>
      </p:sp>
      <p:sp>
        <p:nvSpPr>
          <p:cNvPr id="2" name="テキスト ボックス 1"/>
          <p:cNvSpPr txBox="1"/>
          <p:nvPr/>
        </p:nvSpPr>
        <p:spPr>
          <a:xfrm>
            <a:off x="454479" y="1059543"/>
            <a:ext cx="8270697" cy="707886"/>
          </a:xfrm>
          <a:prstGeom prst="rect">
            <a:avLst/>
          </a:prstGeom>
          <a:noFill/>
        </p:spPr>
        <p:txBody>
          <a:bodyPr wrap="square" rtlCol="0">
            <a:spAutoFit/>
          </a:bodyPr>
          <a:lstStyle/>
          <a:p>
            <a:r>
              <a:rPr kumimoji="1" lang="en-US" altLang="ja-JP" sz="2000" dirty="0" smtClean="0"/>
              <a:t>The </a:t>
            </a:r>
            <a:r>
              <a:rPr kumimoji="1" lang="en-US" altLang="ja-JP" sz="2000" dirty="0" err="1" smtClean="0"/>
              <a:t>Lifshitz</a:t>
            </a:r>
            <a:r>
              <a:rPr kumimoji="1" lang="en-US" altLang="ja-JP" sz="2000" dirty="0" smtClean="0"/>
              <a:t> </a:t>
            </a:r>
            <a:r>
              <a:rPr kumimoji="1" lang="en-US" altLang="ja-JP" sz="2000" dirty="0" err="1" smtClean="0"/>
              <a:t>spacetime</a:t>
            </a:r>
            <a:r>
              <a:rPr kumimoji="1" lang="en-US" altLang="ja-JP" sz="2000" dirty="0" smtClean="0"/>
              <a:t> with </a:t>
            </a:r>
            <a:r>
              <a:rPr kumimoji="1" lang="en-US" altLang="ja-JP" sz="2000" dirty="0" err="1" smtClean="0"/>
              <a:t>hyperscaling</a:t>
            </a:r>
            <a:r>
              <a:rPr lang="en-US" altLang="ja-JP" sz="2000" dirty="0" smtClean="0"/>
              <a:t>-violation can be obtained by dimensional reduction of the </a:t>
            </a:r>
            <a:r>
              <a:rPr lang="en-US" altLang="ja-JP" sz="2000" dirty="0" err="1" smtClean="0"/>
              <a:t>Lifshitz</a:t>
            </a:r>
            <a:r>
              <a:rPr lang="en-US" altLang="ja-JP" sz="2000" dirty="0" smtClean="0"/>
              <a:t> </a:t>
            </a:r>
            <a:r>
              <a:rPr lang="en-US" altLang="ja-JP" sz="2000" dirty="0" err="1" smtClean="0"/>
              <a:t>spacetime</a:t>
            </a:r>
            <a:r>
              <a:rPr lang="en-US" altLang="ja-JP" sz="2000" dirty="0" smtClean="0"/>
              <a:t> without </a:t>
            </a:r>
            <a:r>
              <a:rPr lang="en-US" altLang="ja-JP" sz="2000" dirty="0" err="1" smtClean="0"/>
              <a:t>hyperscaling</a:t>
            </a:r>
            <a:r>
              <a:rPr lang="en-US" altLang="ja-JP" sz="2000" dirty="0" smtClean="0"/>
              <a:t>-violation. </a:t>
            </a:r>
            <a:endParaRPr kumimoji="1" lang="ja-JP" altLang="en-US" sz="2000" dirty="0"/>
          </a:p>
        </p:txBody>
      </p:sp>
    </p:spTree>
    <p:extLst>
      <p:ext uri="{BB962C8B-B14F-4D97-AF65-F5344CB8AC3E}">
        <p14:creationId xmlns:p14="http://schemas.microsoft.com/office/powerpoint/2010/main" val="4685876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4479" y="365126"/>
            <a:ext cx="7886700" cy="694417"/>
          </a:xfrm>
        </p:spPr>
        <p:txBody>
          <a:bodyPr>
            <a:normAutofit/>
          </a:bodyPr>
          <a:lstStyle/>
          <a:p>
            <a:r>
              <a:rPr lang="en-US" altLang="ja-JP" sz="3200" dirty="0" smtClean="0">
                <a:solidFill>
                  <a:srgbClr val="0070C0"/>
                </a:solidFill>
              </a:rPr>
              <a:t>Zero bulk viscosity and dimensional reduction</a:t>
            </a:r>
            <a:endParaRPr kumimoji="1" lang="ja-JP" altLang="en-US" sz="3200" dirty="0">
              <a:solidFill>
                <a:srgbClr val="0070C0"/>
              </a:solidFill>
            </a:endParaRPr>
          </a:p>
        </p:txBody>
      </p:sp>
      <p:sp>
        <p:nvSpPr>
          <p:cNvPr id="21" name="テキスト ボックス 20"/>
          <p:cNvSpPr txBox="1"/>
          <p:nvPr/>
        </p:nvSpPr>
        <p:spPr>
          <a:xfrm>
            <a:off x="647995" y="1139469"/>
            <a:ext cx="7621988" cy="707886"/>
          </a:xfrm>
          <a:prstGeom prst="rect">
            <a:avLst/>
          </a:prstGeom>
          <a:noFill/>
        </p:spPr>
        <p:txBody>
          <a:bodyPr wrap="square" rtlCol="0">
            <a:spAutoFit/>
          </a:bodyPr>
          <a:lstStyle/>
          <a:p>
            <a:r>
              <a:rPr kumimoji="1" lang="en-US" altLang="ja-JP" sz="2000" dirty="0" smtClean="0"/>
              <a:t>However, naively, dimensional reduction of fluid with zero bulk viscosity gives fluid with non-zero (positive) bulk viscosity.</a:t>
            </a:r>
          </a:p>
        </p:txBody>
      </p:sp>
      <p:sp>
        <p:nvSpPr>
          <p:cNvPr id="22" name="テキスト ボックス 21"/>
          <p:cNvSpPr txBox="1"/>
          <p:nvPr/>
        </p:nvSpPr>
        <p:spPr>
          <a:xfrm>
            <a:off x="647995" y="3411434"/>
            <a:ext cx="6793330" cy="707886"/>
          </a:xfrm>
          <a:prstGeom prst="rect">
            <a:avLst/>
          </a:prstGeom>
          <a:noFill/>
        </p:spPr>
        <p:txBody>
          <a:bodyPr wrap="square" rtlCol="0">
            <a:spAutoFit/>
          </a:bodyPr>
          <a:lstStyle/>
          <a:p>
            <a:r>
              <a:rPr kumimoji="1" lang="en-US" altLang="ja-JP" sz="2000" dirty="0" smtClean="0"/>
              <a:t>Why </a:t>
            </a:r>
            <a:r>
              <a:rPr kumimoji="1" lang="en-US" altLang="ja-JP" sz="2000" dirty="0" err="1" smtClean="0"/>
              <a:t>Lifshitz</a:t>
            </a:r>
            <a:r>
              <a:rPr kumimoji="1" lang="en-US" altLang="ja-JP" sz="2000" dirty="0" smtClean="0"/>
              <a:t> black hole with </a:t>
            </a:r>
            <a:r>
              <a:rPr kumimoji="1" lang="en-US" altLang="ja-JP" sz="2000" dirty="0" err="1" smtClean="0"/>
              <a:t>hyperscaling</a:t>
            </a:r>
            <a:r>
              <a:rPr lang="en-US" altLang="ja-JP" sz="2000" dirty="0" smtClean="0"/>
              <a:t>-violation corresponds to fluid with zero bulk viscosity?</a:t>
            </a:r>
            <a:endParaRPr kumimoji="1" lang="ja-JP" altLang="en-US" sz="2000" dirty="0"/>
          </a:p>
        </p:txBody>
      </p:sp>
      <p:sp>
        <p:nvSpPr>
          <p:cNvPr id="23" name="右矢印 22"/>
          <p:cNvSpPr/>
          <p:nvPr/>
        </p:nvSpPr>
        <p:spPr>
          <a:xfrm>
            <a:off x="1257403" y="4310873"/>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2263244" y="4199246"/>
            <a:ext cx="5719777" cy="707886"/>
          </a:xfrm>
          <a:prstGeom prst="rect">
            <a:avLst/>
          </a:prstGeom>
          <a:noFill/>
        </p:spPr>
        <p:txBody>
          <a:bodyPr wrap="square" rtlCol="0">
            <a:spAutoFit/>
          </a:bodyPr>
          <a:lstStyle/>
          <a:p>
            <a:r>
              <a:rPr lang="en-US" altLang="ja-JP" sz="2000" dirty="0" smtClean="0"/>
              <a:t>Volume of</a:t>
            </a:r>
            <a:r>
              <a:rPr kumimoji="1" lang="en-US" altLang="ja-JP" sz="2000" dirty="0" smtClean="0"/>
              <a:t> </a:t>
            </a:r>
            <a:r>
              <a:rPr kumimoji="1" lang="en-US" altLang="ja-JP" sz="2000" dirty="0" err="1" smtClean="0"/>
              <a:t>compactified</a:t>
            </a:r>
            <a:r>
              <a:rPr kumimoji="1" lang="en-US" altLang="ja-JP" sz="2000" dirty="0" smtClean="0"/>
              <a:t> </a:t>
            </a:r>
            <a:r>
              <a:rPr lang="en-US" altLang="ja-JP" sz="2000" dirty="0" smtClean="0"/>
              <a:t>directions</a:t>
            </a:r>
            <a:r>
              <a:rPr kumimoji="1" lang="en-US" altLang="ja-JP" sz="2000" dirty="0" smtClean="0"/>
              <a:t> </a:t>
            </a:r>
            <a:r>
              <a:rPr lang="en-US" altLang="ja-JP" sz="2000" dirty="0" smtClean="0"/>
              <a:t>is</a:t>
            </a:r>
            <a:r>
              <a:rPr kumimoji="1" lang="en-US" altLang="ja-JP" sz="2000" dirty="0" smtClean="0"/>
              <a:t> not constant but depends on the position of the other directions.</a:t>
            </a:r>
            <a:endParaRPr kumimoji="1" lang="ja-JP" altLang="en-US" sz="2000" dirty="0"/>
          </a:p>
        </p:txBody>
      </p:sp>
      <mc:AlternateContent xmlns:mc="http://schemas.openxmlformats.org/markup-compatibility/2006" xmlns:a14="http://schemas.microsoft.com/office/drawing/2010/main">
        <mc:Choice Requires="a14">
          <p:sp>
            <p:nvSpPr>
              <p:cNvPr id="25" name="テキスト ボックス 24"/>
              <p:cNvSpPr txBox="1"/>
              <p:nvPr/>
            </p:nvSpPr>
            <p:spPr>
              <a:xfrm>
                <a:off x="1026886" y="1946371"/>
                <a:ext cx="7425879" cy="5782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𝑗</m:t>
                          </m:r>
                        </m:sup>
                      </m:sSup>
                      <m:r>
                        <a:rPr kumimoji="1" lang="en-US" altLang="ja-JP" sz="2000" b="0" i="1" smtClean="0">
                          <a:latin typeface="Cambria Math" panose="02040503050406030204" pitchFamily="18" charset="0"/>
                        </a:rPr>
                        <m:t>+</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𝑗</m:t>
                          </m:r>
                        </m:sub>
                      </m:sSub>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2</m:t>
                          </m:r>
                        </m:num>
                        <m:den>
                          <m:r>
                            <a:rPr kumimoji="1" lang="en-US" altLang="ja-JP" sz="2000" b="0" i="1" smtClean="0">
                              <a:latin typeface="Cambria Math" panose="02040503050406030204" pitchFamily="18" charset="0"/>
                            </a:rPr>
                            <m:t>𝐷</m:t>
                          </m:r>
                        </m:den>
                      </m:f>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𝛿</m:t>
                          </m:r>
                        </m:e>
                        <m:sub>
                          <m:r>
                            <a:rPr kumimoji="1" lang="en-US" altLang="ja-JP" sz="2000" b="0" i="1" smtClean="0">
                              <a:latin typeface="Cambria Math" panose="02040503050406030204" pitchFamily="18" charset="0"/>
                            </a:rPr>
                            <m:t>𝑖𝑗</m:t>
                          </m:r>
                        </m:sub>
                      </m:sSub>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𝑘</m:t>
                          </m:r>
                        </m:sub>
                      </m:sSub>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𝑘</m:t>
                          </m:r>
                        </m:sup>
                      </m:sSup>
                      <m:r>
                        <a:rPr kumimoji="1" lang="en-US" altLang="ja-JP" sz="2000" b="0" i="1" smtClean="0">
                          <a:latin typeface="Cambria Math" panose="02040503050406030204" pitchFamily="18" charset="0"/>
                        </a:rPr>
                        <m:t>=</m:t>
                      </m:r>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m:t>
                          </m:r>
                        </m:e>
                        <m:sub>
                          <m:r>
                            <a:rPr lang="en-US" altLang="ja-JP" sz="2000" i="1">
                              <a:latin typeface="Cambria Math" panose="02040503050406030204" pitchFamily="18" charset="0"/>
                            </a:rPr>
                            <m:t>𝑖</m:t>
                          </m:r>
                        </m:sub>
                      </m:sSub>
                      <m:sSup>
                        <m:sSupPr>
                          <m:ctrlPr>
                            <a:rPr lang="en-US" altLang="ja-JP" sz="2000" i="1">
                              <a:latin typeface="Cambria Math" panose="02040503050406030204" pitchFamily="18" charset="0"/>
                            </a:rPr>
                          </m:ctrlPr>
                        </m:sSupPr>
                        <m:e>
                          <m:r>
                            <a:rPr lang="en-US" altLang="ja-JP" sz="2000" i="1">
                              <a:latin typeface="Cambria Math" panose="02040503050406030204" pitchFamily="18" charset="0"/>
                            </a:rPr>
                            <m:t>𝑣</m:t>
                          </m:r>
                        </m:e>
                        <m:sup>
                          <m:r>
                            <a:rPr lang="en-US" altLang="ja-JP" sz="2000" i="1">
                              <a:latin typeface="Cambria Math" panose="02040503050406030204" pitchFamily="18" charset="0"/>
                            </a:rPr>
                            <m:t>𝑗</m:t>
                          </m:r>
                        </m:sup>
                      </m:sSup>
                      <m:r>
                        <a:rPr lang="en-US" altLang="ja-JP" sz="2000" i="1">
                          <a:latin typeface="Cambria Math" panose="02040503050406030204" pitchFamily="18" charset="0"/>
                        </a:rPr>
                        <m:t>+</m:t>
                      </m:r>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m:t>
                          </m:r>
                        </m:e>
                        <m:sub>
                          <m:r>
                            <a:rPr lang="en-US" altLang="ja-JP" sz="2000" i="1">
                              <a:latin typeface="Cambria Math" panose="02040503050406030204" pitchFamily="18" charset="0"/>
                            </a:rPr>
                            <m:t>𝑗</m:t>
                          </m:r>
                        </m:sub>
                      </m:sSub>
                      <m:sSup>
                        <m:sSupPr>
                          <m:ctrlPr>
                            <a:rPr lang="en-US" altLang="ja-JP" sz="2000" i="1">
                              <a:latin typeface="Cambria Math" panose="02040503050406030204" pitchFamily="18" charset="0"/>
                            </a:rPr>
                          </m:ctrlPr>
                        </m:sSupPr>
                        <m:e>
                          <m:r>
                            <a:rPr lang="en-US" altLang="ja-JP" sz="2000" i="1">
                              <a:latin typeface="Cambria Math" panose="02040503050406030204" pitchFamily="18" charset="0"/>
                            </a:rPr>
                            <m:t>𝑣</m:t>
                          </m:r>
                        </m:e>
                        <m:sup>
                          <m:r>
                            <a:rPr lang="en-US" altLang="ja-JP" sz="2000" i="1">
                              <a:latin typeface="Cambria Math" panose="02040503050406030204" pitchFamily="18" charset="0"/>
                            </a:rPr>
                            <m:t>𝑖</m:t>
                          </m:r>
                        </m:sup>
                      </m:sSup>
                      <m:r>
                        <a:rPr lang="en-US" altLang="ja-JP" sz="2000" i="1">
                          <a:latin typeface="Cambria Math" panose="02040503050406030204" pitchFamily="18" charset="0"/>
                        </a:rPr>
                        <m:t>−</m:t>
                      </m:r>
                      <m:f>
                        <m:fPr>
                          <m:ctrlPr>
                            <a:rPr lang="en-US" altLang="ja-JP" sz="2000" i="1">
                              <a:latin typeface="Cambria Math" panose="02040503050406030204" pitchFamily="18" charset="0"/>
                            </a:rPr>
                          </m:ctrlPr>
                        </m:fPr>
                        <m:num>
                          <m:r>
                            <a:rPr lang="en-US" altLang="ja-JP" sz="2000" i="1">
                              <a:latin typeface="Cambria Math" panose="02040503050406030204" pitchFamily="18" charset="0"/>
                            </a:rPr>
                            <m:t>2</m:t>
                          </m:r>
                        </m:num>
                        <m:den>
                          <m:r>
                            <a:rPr lang="en-US" altLang="ja-JP" sz="2000" b="0" i="1" smtClean="0">
                              <a:latin typeface="Cambria Math" panose="02040503050406030204" pitchFamily="18" charset="0"/>
                            </a:rPr>
                            <m:t>3</m:t>
                          </m:r>
                        </m:den>
                      </m:f>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𝛿</m:t>
                          </m:r>
                        </m:e>
                        <m:sub>
                          <m:r>
                            <a:rPr lang="en-US" altLang="ja-JP" sz="2000" i="1">
                              <a:latin typeface="Cambria Math" panose="02040503050406030204" pitchFamily="18" charset="0"/>
                            </a:rPr>
                            <m:t>𝑖𝑗</m:t>
                          </m:r>
                        </m:sub>
                      </m:sSub>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m:t>
                          </m:r>
                        </m:e>
                        <m:sub>
                          <m:r>
                            <a:rPr lang="en-US" altLang="ja-JP" sz="2000" i="1">
                              <a:latin typeface="Cambria Math" panose="02040503050406030204" pitchFamily="18" charset="0"/>
                            </a:rPr>
                            <m:t>𝑘</m:t>
                          </m:r>
                        </m:sub>
                      </m:sSub>
                      <m:sSup>
                        <m:sSupPr>
                          <m:ctrlPr>
                            <a:rPr lang="en-US" altLang="ja-JP" sz="2000" i="1">
                              <a:latin typeface="Cambria Math" panose="02040503050406030204" pitchFamily="18" charset="0"/>
                            </a:rPr>
                          </m:ctrlPr>
                        </m:sSupPr>
                        <m:e>
                          <m:r>
                            <a:rPr lang="en-US" altLang="ja-JP" sz="2000" i="1">
                              <a:latin typeface="Cambria Math" panose="02040503050406030204" pitchFamily="18" charset="0"/>
                            </a:rPr>
                            <m:t>𝑣</m:t>
                          </m:r>
                        </m:e>
                        <m:sup>
                          <m:r>
                            <a:rPr lang="en-US" altLang="ja-JP" sz="2000" i="1">
                              <a:latin typeface="Cambria Math" panose="02040503050406030204" pitchFamily="18" charset="0"/>
                            </a:rPr>
                            <m:t>𝑘</m:t>
                          </m:r>
                        </m:sup>
                      </m:sSup>
                      <m:r>
                        <a:rPr lang="en-US" altLang="ja-JP" sz="2000" b="0" i="1" smtClean="0">
                          <a:latin typeface="Cambria Math" panose="02040503050406030204" pitchFamily="18" charset="0"/>
                        </a:rPr>
                        <m:t>+</m:t>
                      </m:r>
                      <m:f>
                        <m:fPr>
                          <m:ctrlPr>
                            <a:rPr lang="en-US" altLang="ja-JP" sz="2000" b="0" i="1" smtClean="0">
                              <a:latin typeface="Cambria Math" panose="02040503050406030204" pitchFamily="18" charset="0"/>
                            </a:rPr>
                          </m:ctrlPr>
                        </m:fPr>
                        <m:num>
                          <m:r>
                            <a:rPr lang="en-US" altLang="ja-JP" sz="2000" b="0" i="1" smtClean="0">
                              <a:latin typeface="Cambria Math" panose="02040503050406030204" pitchFamily="18" charset="0"/>
                            </a:rPr>
                            <m:t>𝐷</m:t>
                          </m:r>
                          <m:r>
                            <a:rPr lang="en-US" altLang="ja-JP" sz="2000" b="0" i="1" smtClean="0">
                              <a:latin typeface="Cambria Math" panose="02040503050406030204" pitchFamily="18" charset="0"/>
                            </a:rPr>
                            <m:t>−3</m:t>
                          </m:r>
                        </m:num>
                        <m:den>
                          <m:r>
                            <a:rPr lang="en-US" altLang="ja-JP" sz="2000" b="0" i="1" smtClean="0">
                              <a:latin typeface="Cambria Math" panose="02040503050406030204" pitchFamily="18" charset="0"/>
                            </a:rPr>
                            <m:t>3</m:t>
                          </m:r>
                          <m:r>
                            <a:rPr lang="en-US" altLang="ja-JP" sz="2000" b="0" i="1" smtClean="0">
                              <a:latin typeface="Cambria Math" panose="02040503050406030204" pitchFamily="18" charset="0"/>
                            </a:rPr>
                            <m:t>𝐷</m:t>
                          </m:r>
                        </m:den>
                      </m:f>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𝛿</m:t>
                          </m:r>
                        </m:e>
                        <m:sub>
                          <m:r>
                            <a:rPr lang="en-US" altLang="ja-JP" sz="2000" i="1">
                              <a:latin typeface="Cambria Math" panose="02040503050406030204" pitchFamily="18" charset="0"/>
                            </a:rPr>
                            <m:t>𝑖𝑗</m:t>
                          </m:r>
                        </m:sub>
                      </m:sSub>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m:t>
                          </m:r>
                        </m:e>
                        <m:sub>
                          <m:r>
                            <a:rPr lang="en-US" altLang="ja-JP" sz="2000" i="1">
                              <a:latin typeface="Cambria Math" panose="02040503050406030204" pitchFamily="18" charset="0"/>
                            </a:rPr>
                            <m:t>𝑘</m:t>
                          </m:r>
                        </m:sub>
                      </m:sSub>
                      <m:sSup>
                        <m:sSupPr>
                          <m:ctrlPr>
                            <a:rPr lang="en-US" altLang="ja-JP" sz="2000" i="1">
                              <a:latin typeface="Cambria Math" panose="02040503050406030204" pitchFamily="18" charset="0"/>
                            </a:rPr>
                          </m:ctrlPr>
                        </m:sSupPr>
                        <m:e>
                          <m:r>
                            <a:rPr lang="en-US" altLang="ja-JP" sz="2000" i="1">
                              <a:latin typeface="Cambria Math" panose="02040503050406030204" pitchFamily="18" charset="0"/>
                            </a:rPr>
                            <m:t>𝑣</m:t>
                          </m:r>
                        </m:e>
                        <m:sup>
                          <m:r>
                            <a:rPr lang="en-US" altLang="ja-JP" sz="2000" i="1">
                              <a:latin typeface="Cambria Math" panose="02040503050406030204" pitchFamily="18" charset="0"/>
                            </a:rPr>
                            <m:t>𝑘</m:t>
                          </m:r>
                        </m:sup>
                      </m:sSup>
                    </m:oMath>
                  </m:oMathPara>
                </a14:m>
                <a:endParaRPr kumimoji="1" lang="ja-JP" altLang="en-US" sz="2000" dirty="0"/>
              </a:p>
            </p:txBody>
          </p:sp>
        </mc:Choice>
        <mc:Fallback xmlns="">
          <p:sp>
            <p:nvSpPr>
              <p:cNvPr id="25" name="テキスト ボックス 24"/>
              <p:cNvSpPr txBox="1">
                <a:spLocks noRot="1" noChangeAspect="1" noMove="1" noResize="1" noEditPoints="1" noAdjustHandles="1" noChangeArrowheads="1" noChangeShapeType="1" noTextEdit="1"/>
              </p:cNvSpPr>
              <p:nvPr/>
            </p:nvSpPr>
            <p:spPr>
              <a:xfrm>
                <a:off x="1026886" y="1946371"/>
                <a:ext cx="7425879" cy="578235"/>
              </a:xfrm>
              <a:prstGeom prst="rect">
                <a:avLst/>
              </a:prstGeom>
              <a:blipFill rotWithShape="0">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7" name="テキスト ボックス 26"/>
              <p:cNvSpPr txBox="1"/>
              <p:nvPr/>
            </p:nvSpPr>
            <p:spPr>
              <a:xfrm>
                <a:off x="1746607" y="5443411"/>
                <a:ext cx="3205045" cy="34740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kumimoji="1" lang="en-US" altLang="ja-JP" sz="2000" b="0" i="0" smtClean="0">
                          <a:latin typeface="Cambria Math" panose="02040503050406030204" pitchFamily="18" charset="0"/>
                        </a:rPr>
                        <m:t>Θ</m:t>
                      </m:r>
                      <m:r>
                        <a:rPr kumimoji="1" lang="en-US" altLang="ja-JP" sz="2000" b="0" i="1" smtClean="0">
                          <a:latin typeface="Cambria Math" panose="02040503050406030204" pitchFamily="18" charset="0"/>
                        </a:rPr>
                        <m:t>=</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𝑏</m:t>
                          </m:r>
                        </m:e>
                        <m:sup>
                          <m:r>
                            <a:rPr kumimoji="1" lang="en-US" altLang="ja-JP" sz="2000" b="0" i="1" smtClean="0">
                              <a:latin typeface="Cambria Math" panose="02040503050406030204" pitchFamily="18" charset="0"/>
                            </a:rPr>
                            <m:t>−1</m:t>
                          </m:r>
                        </m:sup>
                      </m:sSup>
                      <m:d>
                        <m:dPr>
                          <m:ctrlPr>
                            <a:rPr kumimoji="1" lang="en-US" altLang="ja-JP" sz="2000" b="0" i="1" smtClean="0">
                              <a:latin typeface="Cambria Math" panose="02040503050406030204" pitchFamily="18" charset="0"/>
                            </a:rPr>
                          </m:ctrlPr>
                        </m:dPr>
                        <m:e>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𝑡</m:t>
                              </m:r>
                            </m:sub>
                          </m:sSub>
                          <m:r>
                            <a:rPr kumimoji="1" lang="en-US" altLang="ja-JP" sz="2000" b="0" i="1" smtClean="0">
                              <a:latin typeface="Cambria Math" panose="02040503050406030204" pitchFamily="18" charset="0"/>
                            </a:rPr>
                            <m:t>𝑏</m:t>
                          </m:r>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r>
                            <a:rPr kumimoji="1" lang="en-US" altLang="ja-JP" sz="2000" b="0" i="1" smtClean="0">
                              <a:latin typeface="Cambria Math" panose="02040503050406030204" pitchFamily="18" charset="0"/>
                            </a:rPr>
                            <m:t>𝑏</m:t>
                          </m:r>
                        </m:e>
                      </m:d>
                    </m:oMath>
                  </m:oMathPara>
                </a14:m>
                <a:endParaRPr kumimoji="1" lang="ja-JP" altLang="en-US" dirty="0"/>
              </a:p>
            </p:txBody>
          </p:sp>
        </mc:Choice>
        <mc:Fallback xmlns="">
          <p:sp>
            <p:nvSpPr>
              <p:cNvPr id="27" name="テキスト ボックス 26"/>
              <p:cNvSpPr txBox="1">
                <a:spLocks noRot="1" noChangeAspect="1" noMove="1" noResize="1" noEditPoints="1" noAdjustHandles="1" noChangeArrowheads="1" noChangeShapeType="1" noTextEdit="1"/>
              </p:cNvSpPr>
              <p:nvPr/>
            </p:nvSpPr>
            <p:spPr>
              <a:xfrm>
                <a:off x="1746607" y="5443411"/>
                <a:ext cx="3205045" cy="347403"/>
              </a:xfrm>
              <a:prstGeom prst="rect">
                <a:avLst/>
              </a:prstGeom>
              <a:blipFill rotWithShape="0">
                <a:blip r:embed="rId4"/>
                <a:stretch>
                  <a:fillRect l="-1905" b="-10526"/>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9" name="テキスト ボックス 28"/>
              <p:cNvSpPr txBox="1"/>
              <p:nvPr/>
            </p:nvSpPr>
            <p:spPr>
              <a:xfrm>
                <a:off x="883577" y="5902441"/>
                <a:ext cx="6259342" cy="717889"/>
              </a:xfrm>
              <a:prstGeom prst="rect">
                <a:avLst/>
              </a:prstGeom>
              <a:noFill/>
            </p:spPr>
            <p:txBody>
              <a:bodyPr wrap="none" rtlCol="0">
                <a:spAutoFit/>
              </a:bodyPr>
              <a:lstStyle/>
              <a:p>
                <a:pPr marL="342900" indent="-342900">
                  <a:buFont typeface="Arial" panose="020B0604020202020204" pitchFamily="34" charset="0"/>
                  <a:buChar char="•"/>
                </a:pPr>
                <a:r>
                  <a:rPr kumimoji="1" lang="en-US" altLang="ja-JP" sz="2000" dirty="0" smtClean="0"/>
                  <a:t>For </a:t>
                </a:r>
                <a14:m>
                  <m:oMath xmlns:m="http://schemas.openxmlformats.org/officeDocument/2006/math">
                    <m:r>
                      <a:rPr kumimoji="1" lang="en-US" altLang="ja-JP" sz="2000" b="0" i="1" smtClean="0">
                        <a:solidFill>
                          <a:srgbClr val="FF0000"/>
                        </a:solidFill>
                        <a:latin typeface="Cambria Math" panose="02040503050406030204" pitchFamily="18" charset="0"/>
                      </a:rPr>
                      <m:t>𝑏</m:t>
                    </m:r>
                    <m:r>
                      <a:rPr kumimoji="1" lang="en-US" altLang="ja-JP" sz="2000" b="0" i="1" smtClean="0">
                        <a:solidFill>
                          <a:srgbClr val="FF0000"/>
                        </a:solidFill>
                        <a:latin typeface="Cambria Math" panose="02040503050406030204" pitchFamily="18" charset="0"/>
                      </a:rPr>
                      <m:t>=</m:t>
                    </m:r>
                    <m:r>
                      <a:rPr kumimoji="1" lang="en-US" altLang="ja-JP" sz="2000" b="0" i="1" smtClean="0">
                        <a:solidFill>
                          <a:srgbClr val="FF0000"/>
                        </a:solidFill>
                        <a:latin typeface="Cambria Math" panose="02040503050406030204" pitchFamily="18" charset="0"/>
                      </a:rPr>
                      <m:t>𝑎</m:t>
                    </m:r>
                  </m:oMath>
                </a14:m>
                <a:r>
                  <a:rPr kumimoji="1" lang="en-US" altLang="ja-JP" sz="2000" dirty="0" smtClean="0"/>
                  <a:t>, charge conservation for </a:t>
                </a:r>
                <a14:m>
                  <m:oMath xmlns:m="http://schemas.openxmlformats.org/officeDocument/2006/math">
                    <m:r>
                      <a:rPr kumimoji="1" lang="en-US" altLang="ja-JP" sz="2000" b="0" i="1" smtClean="0">
                        <a:solidFill>
                          <a:srgbClr val="FF0000"/>
                        </a:solidFill>
                        <a:latin typeface="Cambria Math" panose="02040503050406030204" pitchFamily="18" charset="0"/>
                      </a:rPr>
                      <m:t>𝑎</m:t>
                    </m:r>
                  </m:oMath>
                </a14:m>
                <a:r>
                  <a:rPr kumimoji="1" lang="ja-JP" altLang="en-US" sz="2000" dirty="0" smtClean="0"/>
                  <a:t> </a:t>
                </a:r>
                <a:r>
                  <a:rPr lang="en-US" altLang="ja-JP" sz="2000" dirty="0" smtClean="0"/>
                  <a:t>gives </a:t>
                </a:r>
                <a14:m>
                  <m:oMath xmlns:m="http://schemas.openxmlformats.org/officeDocument/2006/math">
                    <m:r>
                      <m:rPr>
                        <m:sty m:val="p"/>
                      </m:rPr>
                      <a:rPr lang="en-US" altLang="ja-JP" sz="2000" b="0" i="0" smtClean="0">
                        <a:solidFill>
                          <a:srgbClr val="FF0000"/>
                        </a:solidFill>
                        <a:latin typeface="Cambria Math" panose="02040503050406030204" pitchFamily="18" charset="0"/>
                      </a:rPr>
                      <m:t>Θ</m:t>
                    </m:r>
                    <m:r>
                      <a:rPr lang="en-US" altLang="ja-JP" sz="2000" b="0" i="1" smtClean="0">
                        <a:solidFill>
                          <a:srgbClr val="FF0000"/>
                        </a:solidFill>
                        <a:latin typeface="Cambria Math" panose="02040503050406030204" pitchFamily="18" charset="0"/>
                      </a:rPr>
                      <m:t>=0</m:t>
                    </m:r>
                  </m:oMath>
                </a14:m>
                <a:r>
                  <a:rPr kumimoji="1" lang="en-US" altLang="ja-JP" sz="2000" dirty="0" smtClean="0"/>
                  <a:t>.</a:t>
                </a:r>
              </a:p>
              <a:p>
                <a:pPr marL="342900" indent="-342900">
                  <a:buFont typeface="Arial" panose="020B0604020202020204" pitchFamily="34" charset="0"/>
                  <a:buChar char="•"/>
                </a:pPr>
                <a:r>
                  <a:rPr lang="en-US" altLang="ja-JP" sz="2000" dirty="0" smtClean="0"/>
                  <a:t>For </a:t>
                </a:r>
                <a14:m>
                  <m:oMath xmlns:m="http://schemas.openxmlformats.org/officeDocument/2006/math">
                    <m:r>
                      <a:rPr lang="en-US" altLang="ja-JP" sz="2000" b="0" i="1" smtClean="0">
                        <a:solidFill>
                          <a:srgbClr val="00B050"/>
                        </a:solidFill>
                        <a:latin typeface="Cambria Math" panose="02040503050406030204" pitchFamily="18" charset="0"/>
                      </a:rPr>
                      <m:t>𝑏</m:t>
                    </m:r>
                    <m:r>
                      <a:rPr lang="en-US" altLang="ja-JP" sz="2000" b="0" i="1" smtClean="0">
                        <a:solidFill>
                          <a:srgbClr val="00B050"/>
                        </a:solidFill>
                        <a:latin typeface="Cambria Math" panose="02040503050406030204" pitchFamily="18" charset="0"/>
                      </a:rPr>
                      <m:t>=1</m:t>
                    </m:r>
                  </m:oMath>
                </a14:m>
                <a:r>
                  <a:rPr kumimoji="1" lang="en-US" altLang="ja-JP" sz="2000" dirty="0" smtClean="0"/>
                  <a:t>, </a:t>
                </a:r>
                <a14:m>
                  <m:oMath xmlns:m="http://schemas.openxmlformats.org/officeDocument/2006/math">
                    <m:r>
                      <m:rPr>
                        <m:sty m:val="p"/>
                      </m:rPr>
                      <a:rPr kumimoji="1" lang="en-US" altLang="ja-JP" sz="2000" b="0" i="0" smtClean="0">
                        <a:solidFill>
                          <a:srgbClr val="00B050"/>
                        </a:solidFill>
                        <a:latin typeface="Cambria Math" panose="02040503050406030204" pitchFamily="18" charset="0"/>
                      </a:rPr>
                      <m:t>Θ</m:t>
                    </m:r>
                    <m:r>
                      <a:rPr kumimoji="1" lang="en-US" altLang="ja-JP" sz="2000" b="0" i="1" smtClean="0">
                        <a:solidFill>
                          <a:srgbClr val="00B050"/>
                        </a:solidFill>
                        <a:latin typeface="Cambria Math" panose="02040503050406030204" pitchFamily="18" charset="0"/>
                      </a:rPr>
                      <m:t>=</m:t>
                    </m:r>
                    <m:sSub>
                      <m:sSubPr>
                        <m:ctrlPr>
                          <a:rPr kumimoji="1" lang="en-US" altLang="ja-JP" sz="2000" b="0" i="1" smtClean="0">
                            <a:solidFill>
                              <a:srgbClr val="00B050"/>
                            </a:solidFill>
                            <a:latin typeface="Cambria Math" panose="02040503050406030204" pitchFamily="18" charset="0"/>
                          </a:rPr>
                        </m:ctrlPr>
                      </m:sSubPr>
                      <m:e>
                        <m:r>
                          <a:rPr kumimoji="1" lang="en-US" altLang="ja-JP" sz="2000" b="0" i="1" smtClean="0">
                            <a:solidFill>
                              <a:srgbClr val="00B050"/>
                            </a:solidFill>
                            <a:latin typeface="Cambria Math" panose="02040503050406030204" pitchFamily="18" charset="0"/>
                          </a:rPr>
                          <m:t>𝜕</m:t>
                        </m:r>
                      </m:e>
                      <m:sub>
                        <m:r>
                          <a:rPr kumimoji="1" lang="en-US" altLang="ja-JP" sz="2000" b="0" i="1" smtClean="0">
                            <a:solidFill>
                              <a:srgbClr val="00B050"/>
                            </a:solidFill>
                            <a:latin typeface="Cambria Math" panose="02040503050406030204" pitchFamily="18" charset="0"/>
                          </a:rPr>
                          <m:t>𝑖</m:t>
                        </m:r>
                      </m:sub>
                    </m:sSub>
                    <m:sSup>
                      <m:sSupPr>
                        <m:ctrlPr>
                          <a:rPr kumimoji="1" lang="en-US" altLang="ja-JP" sz="2000" b="0" i="1" smtClean="0">
                            <a:solidFill>
                              <a:srgbClr val="00B050"/>
                            </a:solidFill>
                            <a:latin typeface="Cambria Math" panose="02040503050406030204" pitchFamily="18" charset="0"/>
                          </a:rPr>
                        </m:ctrlPr>
                      </m:sSupPr>
                      <m:e>
                        <m:r>
                          <a:rPr kumimoji="1" lang="en-US" altLang="ja-JP" sz="2000" b="0" i="1" smtClean="0">
                            <a:solidFill>
                              <a:srgbClr val="00B050"/>
                            </a:solidFill>
                            <a:latin typeface="Cambria Math" panose="02040503050406030204" pitchFamily="18" charset="0"/>
                          </a:rPr>
                          <m:t>𝑣</m:t>
                        </m:r>
                      </m:e>
                      <m:sup>
                        <m:r>
                          <a:rPr kumimoji="1" lang="en-US" altLang="ja-JP" sz="2000" b="0" i="1" smtClean="0">
                            <a:solidFill>
                              <a:srgbClr val="00B050"/>
                            </a:solidFill>
                            <a:latin typeface="Cambria Math" panose="02040503050406030204" pitchFamily="18" charset="0"/>
                          </a:rPr>
                          <m:t>𝑖</m:t>
                        </m:r>
                      </m:sup>
                    </m:sSup>
                  </m:oMath>
                </a14:m>
                <a:r>
                  <a:rPr kumimoji="1" lang="ja-JP" altLang="en-US" sz="2000" dirty="0" smtClean="0"/>
                  <a:t> </a:t>
                </a:r>
                <a:r>
                  <a:rPr lang="en-US" altLang="ja-JP" sz="2000" dirty="0" smtClean="0"/>
                  <a:t>is expansion and </a:t>
                </a:r>
                <a14:m>
                  <m:oMath xmlns:m="http://schemas.openxmlformats.org/officeDocument/2006/math">
                    <m:r>
                      <a:rPr lang="en-US" altLang="ja-JP" sz="2000" b="0" i="1" smtClean="0">
                        <a:solidFill>
                          <a:srgbClr val="00B050"/>
                        </a:solidFill>
                        <a:latin typeface="Cambria Math" panose="02040503050406030204" pitchFamily="18" charset="0"/>
                      </a:rPr>
                      <m:t>𝜁</m:t>
                    </m:r>
                  </m:oMath>
                </a14:m>
                <a:r>
                  <a:rPr kumimoji="1" lang="ja-JP" altLang="en-US" sz="2000" dirty="0" smtClean="0">
                    <a:solidFill>
                      <a:srgbClr val="00B050"/>
                    </a:solidFill>
                  </a:rPr>
                  <a:t> </a:t>
                </a:r>
                <a:r>
                  <a:rPr kumimoji="1" lang="en-US" altLang="ja-JP" sz="2000" dirty="0" smtClean="0">
                    <a:solidFill>
                      <a:srgbClr val="00B050"/>
                    </a:solidFill>
                  </a:rPr>
                  <a:t>is bulk viscosity</a:t>
                </a:r>
                <a:r>
                  <a:rPr kumimoji="1" lang="en-US" altLang="ja-JP" sz="2000" dirty="0" smtClean="0"/>
                  <a:t>.</a:t>
                </a:r>
                <a:endParaRPr kumimoji="1" lang="ja-JP" altLang="en-US" sz="2000" dirty="0"/>
              </a:p>
            </p:txBody>
          </p:sp>
        </mc:Choice>
        <mc:Fallback xmlns="">
          <p:sp>
            <p:nvSpPr>
              <p:cNvPr id="29" name="テキスト ボックス 28"/>
              <p:cNvSpPr txBox="1">
                <a:spLocks noRot="1" noChangeAspect="1" noMove="1" noResize="1" noEditPoints="1" noAdjustHandles="1" noChangeArrowheads="1" noChangeShapeType="1" noTextEdit="1"/>
              </p:cNvSpPr>
              <p:nvPr/>
            </p:nvSpPr>
            <p:spPr>
              <a:xfrm>
                <a:off x="883577" y="5902441"/>
                <a:ext cx="6259342" cy="717889"/>
              </a:xfrm>
              <a:prstGeom prst="rect">
                <a:avLst/>
              </a:prstGeom>
              <a:blipFill rotWithShape="0">
                <a:blip r:embed="rId5"/>
                <a:stretch>
                  <a:fillRect l="-876" t="-4237" r="-779" b="-14407"/>
                </a:stretch>
              </a:blipFill>
            </p:spPr>
            <p:txBody>
              <a:bodyPr/>
              <a:lstStyle/>
              <a:p>
                <a:r>
                  <a:rPr lang="ja-JP" altLang="en-US">
                    <a:noFill/>
                  </a:rPr>
                  <a:t> </a:t>
                </a:r>
              </a:p>
            </p:txBody>
          </p:sp>
        </mc:Fallback>
      </mc:AlternateContent>
      <p:sp>
        <p:nvSpPr>
          <p:cNvPr id="2" name="テキスト ボックス 1"/>
          <p:cNvSpPr txBox="1"/>
          <p:nvPr/>
        </p:nvSpPr>
        <p:spPr>
          <a:xfrm>
            <a:off x="647995" y="4907132"/>
            <a:ext cx="6654258" cy="400110"/>
          </a:xfrm>
          <a:prstGeom prst="rect">
            <a:avLst/>
          </a:prstGeom>
          <a:noFill/>
        </p:spPr>
        <p:txBody>
          <a:bodyPr wrap="none" rtlCol="0">
            <a:spAutoFit/>
          </a:bodyPr>
          <a:lstStyle/>
          <a:p>
            <a:r>
              <a:rPr kumimoji="1" lang="en-US" altLang="ja-JP" sz="2000" dirty="0" smtClean="0"/>
              <a:t>In this case, </a:t>
            </a:r>
            <a:r>
              <a:rPr lang="en-US" altLang="ja-JP" sz="2000" dirty="0" smtClean="0"/>
              <a:t>“</a:t>
            </a:r>
            <a:r>
              <a:rPr kumimoji="1" lang="en-US" altLang="ja-JP" sz="2000" dirty="0" smtClean="0"/>
              <a:t>expansion” appears in the following combination</a:t>
            </a:r>
            <a:endParaRPr kumimoji="1" lang="ja-JP" altLang="en-US" sz="2000" dirty="0"/>
          </a:p>
        </p:txBody>
      </p:sp>
      <mc:AlternateContent xmlns:mc="http://schemas.openxmlformats.org/markup-compatibility/2006" xmlns:a14="http://schemas.microsoft.com/office/drawing/2010/main">
        <mc:Choice Requires="a14">
          <p:sp>
            <p:nvSpPr>
              <p:cNvPr id="3" name="テキスト ボックス 2"/>
              <p:cNvSpPr txBox="1"/>
              <p:nvPr/>
            </p:nvSpPr>
            <p:spPr>
              <a:xfrm>
                <a:off x="883577" y="2637731"/>
                <a:ext cx="5938462" cy="749692"/>
              </a:xfrm>
              <a:prstGeom prst="rect">
                <a:avLst/>
              </a:prstGeom>
              <a:noFill/>
            </p:spPr>
            <p:txBody>
              <a:bodyPr wrap="square" rtlCol="0">
                <a:spAutoFit/>
              </a:bodyPr>
              <a:lstStyle/>
              <a:p>
                <a:r>
                  <a:rPr kumimoji="1" lang="en-US" altLang="ja-JP" sz="2000" dirty="0" smtClean="0"/>
                  <a:t>(shear and bulk viscosity are the coefficients of</a:t>
                </a:r>
              </a:p>
              <a:p>
                <a:r>
                  <a:rPr kumimoji="1" lang="en-US" altLang="ja-JP" sz="2000" dirty="0" smtClean="0"/>
                  <a:t> traceless and trace part of </a:t>
                </a:r>
                <a14:m>
                  <m:oMath xmlns:m="http://schemas.openxmlformats.org/officeDocument/2006/math">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𝑗</m:t>
                        </m:r>
                      </m:sup>
                    </m:sSup>
                    <m:r>
                      <a:rPr kumimoji="1" lang="en-US" altLang="ja-JP" sz="2000" b="0" i="1" smtClean="0">
                        <a:latin typeface="Cambria Math" panose="02040503050406030204" pitchFamily="18" charset="0"/>
                      </a:rPr>
                      <m:t>+</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𝑗</m:t>
                        </m:r>
                      </m:sub>
                    </m:sSub>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oMath>
                </a14:m>
                <a:r>
                  <a:rPr kumimoji="1" lang="en-US" altLang="ja-JP" sz="2000" dirty="0" smtClean="0"/>
                  <a:t>)</a:t>
                </a:r>
                <a:endParaRPr kumimoji="1" lang="ja-JP" altLang="en-US" sz="2000" dirty="0"/>
              </a:p>
            </p:txBody>
          </p:sp>
        </mc:Choice>
        <mc:Fallback xmlns="">
          <p:sp>
            <p:nvSpPr>
              <p:cNvPr id="3" name="テキスト ボックス 2"/>
              <p:cNvSpPr txBox="1">
                <a:spLocks noRot="1" noChangeAspect="1" noMove="1" noResize="1" noEditPoints="1" noAdjustHandles="1" noChangeArrowheads="1" noChangeShapeType="1" noTextEdit="1"/>
              </p:cNvSpPr>
              <p:nvPr/>
            </p:nvSpPr>
            <p:spPr>
              <a:xfrm>
                <a:off x="883577" y="2637731"/>
                <a:ext cx="5938462" cy="749692"/>
              </a:xfrm>
              <a:prstGeom prst="rect">
                <a:avLst/>
              </a:prstGeom>
              <a:blipFill rotWithShape="0">
                <a:blip r:embed="rId6"/>
                <a:stretch>
                  <a:fillRect l="-1129" t="-4878" b="-10569"/>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9498236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628650" y="1232899"/>
                <a:ext cx="7886700" cy="4944064"/>
              </a:xfrm>
            </p:spPr>
            <p:txBody>
              <a:bodyPr/>
              <a:lstStyle/>
              <a:p>
                <a:r>
                  <a:rPr kumimoji="1" lang="en-US" altLang="ja-JP" dirty="0" smtClean="0"/>
                  <a:t>We have studied fluid/gravity correspondence for </a:t>
                </a:r>
                <a:r>
                  <a:rPr kumimoji="1" lang="en-US" altLang="ja-JP" dirty="0" err="1" smtClean="0"/>
                  <a:t>Lifshitz</a:t>
                </a:r>
                <a:r>
                  <a:rPr kumimoji="1" lang="en-US" altLang="ja-JP" dirty="0" smtClean="0"/>
                  <a:t> </a:t>
                </a:r>
                <a:r>
                  <a:rPr kumimoji="1" lang="en-US" altLang="ja-JP" dirty="0" err="1" smtClean="0"/>
                  <a:t>spacetime</a:t>
                </a:r>
                <a:endParaRPr kumimoji="1" lang="en-US" altLang="ja-JP" dirty="0" smtClean="0"/>
              </a:p>
              <a:p>
                <a:pPr lvl="1"/>
                <a:r>
                  <a:rPr lang="en-US" altLang="ja-JP" sz="2000" dirty="0"/>
                  <a:t>Energy conservation and continuity equations agree with those for ordinary non-relativistic fluids. </a:t>
                </a:r>
                <a:endParaRPr lang="en-US" altLang="ja-JP" sz="2400" dirty="0"/>
              </a:p>
              <a:p>
                <a:pPr lvl="1"/>
                <a:r>
                  <a:rPr kumimoji="1" lang="en-US" altLang="ja-JP" sz="2000" dirty="0" smtClean="0"/>
                  <a:t>By identifying the gauge field as that in the Newton-</a:t>
                </a:r>
                <a:r>
                  <a:rPr kumimoji="1" lang="en-US" altLang="ja-JP" sz="2000" dirty="0" err="1" smtClean="0"/>
                  <a:t>Cartan</a:t>
                </a:r>
                <a:r>
                  <a:rPr kumimoji="1" lang="en-US" altLang="ja-JP" sz="2000" dirty="0" smtClean="0"/>
                  <a:t> theory, the </a:t>
                </a:r>
                <a:r>
                  <a:rPr kumimoji="1" lang="en-US" altLang="ja-JP" sz="2000" dirty="0" err="1" smtClean="0"/>
                  <a:t>Navier</a:t>
                </a:r>
                <a:r>
                  <a:rPr kumimoji="1" lang="en-US" altLang="ja-JP" sz="2000" dirty="0" smtClean="0"/>
                  <a:t>-Stokes equation (from black hole solution) agrees with that for the standard fluids.</a:t>
                </a:r>
              </a:p>
              <a:p>
                <a:r>
                  <a:rPr lang="en-US" altLang="ja-JP" sz="2000" dirty="0"/>
                  <a:t>We have also considered fluid/gravity correspondence for the </a:t>
                </a:r>
                <a:r>
                  <a:rPr lang="en-US" altLang="ja-JP" sz="2000" dirty="0" err="1"/>
                  <a:t>Lifshitz</a:t>
                </a:r>
                <a:r>
                  <a:rPr lang="en-US" altLang="ja-JP" sz="2000" dirty="0"/>
                  <a:t> black hole geometry with </a:t>
                </a:r>
                <a:r>
                  <a:rPr lang="en-US" altLang="ja-JP" sz="2000" dirty="0" err="1"/>
                  <a:t>hyperscaling</a:t>
                </a:r>
                <a:r>
                  <a:rPr lang="en-US" altLang="ja-JP" sz="2000" dirty="0"/>
                  <a:t>-violation. </a:t>
                </a:r>
                <a:endParaRPr kumimoji="1" lang="en-US" altLang="ja-JP" sz="2000" dirty="0" smtClean="0"/>
              </a:p>
              <a:p>
                <a:pPr lvl="1"/>
                <a:r>
                  <a:rPr lang="en-US" altLang="ja-JP" sz="2000" dirty="0" smtClean="0"/>
                  <a:t>We </a:t>
                </a:r>
                <a:r>
                  <a:rPr lang="en-US" altLang="ja-JP" sz="2000" dirty="0"/>
                  <a:t>have introduced the coordinate redefinition such that the background on the boundary is flat. </a:t>
                </a:r>
                <a:endParaRPr lang="en-US" altLang="ja-JP" sz="2000" dirty="0" smtClean="0"/>
              </a:p>
              <a:p>
                <a:pPr lvl="1"/>
                <a:r>
                  <a:rPr lang="en-US" altLang="ja-JP" sz="2000" dirty="0"/>
                  <a:t>The thermodynamic relations implies non-zero chemical potential.</a:t>
                </a:r>
                <a:r>
                  <a:rPr lang="en-US" altLang="ja-JP" dirty="0"/>
                  <a:t> </a:t>
                </a:r>
                <a:endParaRPr lang="en-US" altLang="ja-JP" sz="2000" dirty="0"/>
              </a:p>
              <a:p>
                <a:pPr lvl="1"/>
                <a:r>
                  <a:rPr lang="en-US" altLang="ja-JP" sz="2000" dirty="0" smtClean="0"/>
                  <a:t>The bulk viscosity is zero even with the </a:t>
                </a:r>
                <a:r>
                  <a:rPr lang="en-US" altLang="ja-JP" sz="2000" dirty="0" err="1" smtClean="0"/>
                  <a:t>hyperscaling</a:t>
                </a:r>
                <a:r>
                  <a:rPr lang="en-US" altLang="ja-JP" sz="2000" dirty="0" smtClean="0"/>
                  <a:t>-violation. </a:t>
                </a:r>
              </a:p>
              <a:p>
                <a:pPr lvl="1"/>
                <a:r>
                  <a:rPr lang="en-US" altLang="ja-JP" sz="2000" dirty="0" smtClean="0"/>
                  <a:t>Zero bulk viscosity is consistent with the dimensional reduction with </a:t>
                </a:r>
                <a14:m>
                  <m:oMath xmlns:m="http://schemas.openxmlformats.org/officeDocument/2006/math">
                    <m:sSup>
                      <m:sSupPr>
                        <m:ctrlPr>
                          <a:rPr lang="en-US" altLang="ja-JP" sz="2000" b="0" i="1" smtClean="0">
                            <a:latin typeface="Cambria Math" panose="02040503050406030204" pitchFamily="18" charset="0"/>
                          </a:rPr>
                        </m:ctrlPr>
                      </m:sSupPr>
                      <m:e>
                        <m:r>
                          <a:rPr lang="en-US" altLang="ja-JP" sz="2000" b="0" i="1" smtClean="0">
                            <a:latin typeface="Cambria Math" panose="02040503050406030204" pitchFamily="18" charset="0"/>
                          </a:rPr>
                          <m:t>𝑥</m:t>
                        </m:r>
                      </m:e>
                      <m:sup>
                        <m:r>
                          <a:rPr lang="en-US" altLang="ja-JP" sz="2000" b="0" i="1" smtClean="0">
                            <a:latin typeface="Cambria Math" panose="02040503050406030204" pitchFamily="18" charset="0"/>
                          </a:rPr>
                          <m:t>𝜇</m:t>
                        </m:r>
                      </m:sup>
                    </m:sSup>
                  </m:oMath>
                </a14:m>
                <a:r>
                  <a:rPr lang="en-US" altLang="ja-JP" sz="2000" dirty="0" smtClean="0"/>
                  <a:t>-dependent radius.</a:t>
                </a:r>
                <a:endParaRPr lang="en-US" altLang="ja-JP" sz="2000" dirty="0"/>
              </a:p>
              <a:p>
                <a:endParaRPr kumimoji="1" lang="en-US" altLang="ja-JP" dirty="0" smtClean="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628650" y="1232899"/>
                <a:ext cx="7886700" cy="4944064"/>
              </a:xfrm>
              <a:blipFill rotWithShape="0">
                <a:blip r:embed="rId3"/>
                <a:stretch>
                  <a:fillRect l="-773" t="-1356"/>
                </a:stretch>
              </a:blipFill>
            </p:spPr>
            <p:txBody>
              <a:bodyPr/>
              <a:lstStyle/>
              <a:p>
                <a:r>
                  <a:rPr lang="ja-JP" altLang="en-US">
                    <a:noFill/>
                  </a:rPr>
                  <a:t> </a:t>
                </a:r>
              </a:p>
            </p:txBody>
          </p:sp>
        </mc:Fallback>
      </mc:AlternateContent>
      <p:sp>
        <p:nvSpPr>
          <p:cNvPr id="4" name="タイトル 1"/>
          <p:cNvSpPr>
            <a:spLocks noGrp="1"/>
          </p:cNvSpPr>
          <p:nvPr>
            <p:ph type="title"/>
          </p:nvPr>
        </p:nvSpPr>
        <p:spPr>
          <a:xfrm>
            <a:off x="454479" y="365126"/>
            <a:ext cx="7886700" cy="694417"/>
          </a:xfrm>
        </p:spPr>
        <p:txBody>
          <a:bodyPr>
            <a:normAutofit/>
          </a:bodyPr>
          <a:lstStyle/>
          <a:p>
            <a:r>
              <a:rPr kumimoji="1" lang="en-US" altLang="ja-JP" sz="3200" dirty="0" smtClean="0">
                <a:solidFill>
                  <a:srgbClr val="0070C0"/>
                </a:solidFill>
              </a:rPr>
              <a:t>Summary</a:t>
            </a:r>
            <a:endParaRPr kumimoji="1" lang="ja-JP" altLang="en-US" sz="3200" dirty="0">
              <a:solidFill>
                <a:srgbClr val="0070C0"/>
              </a:solidFill>
            </a:endParaRPr>
          </a:p>
        </p:txBody>
      </p:sp>
    </p:spTree>
    <p:extLst>
      <p:ext uri="{BB962C8B-B14F-4D97-AF65-F5344CB8AC3E}">
        <p14:creationId xmlns:p14="http://schemas.microsoft.com/office/powerpoint/2010/main" val="25209669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657720" y="2675507"/>
            <a:ext cx="7886700" cy="1325563"/>
          </a:xfrm>
        </p:spPr>
        <p:txBody>
          <a:bodyPr>
            <a:normAutofit/>
          </a:bodyPr>
          <a:lstStyle/>
          <a:p>
            <a:pPr algn="ctr"/>
            <a:r>
              <a:rPr kumimoji="1" lang="en-US" altLang="ja-JP" sz="4800" dirty="0" smtClean="0"/>
              <a:t>Thank you</a:t>
            </a:r>
            <a:endParaRPr kumimoji="1" lang="ja-JP" altLang="en-US" sz="4800" dirty="0"/>
          </a:p>
        </p:txBody>
      </p:sp>
    </p:spTree>
    <p:extLst>
      <p:ext uri="{BB962C8B-B14F-4D97-AF65-F5344CB8AC3E}">
        <p14:creationId xmlns:p14="http://schemas.microsoft.com/office/powerpoint/2010/main" val="19298547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4479" y="365126"/>
            <a:ext cx="7886700" cy="694417"/>
          </a:xfrm>
        </p:spPr>
        <p:txBody>
          <a:bodyPr>
            <a:normAutofit/>
          </a:bodyPr>
          <a:lstStyle/>
          <a:p>
            <a:r>
              <a:rPr kumimoji="1" lang="en-US" altLang="ja-JP" sz="3200" dirty="0" smtClean="0">
                <a:solidFill>
                  <a:srgbClr val="0070C0"/>
                </a:solidFill>
              </a:rPr>
              <a:t>Introduction</a:t>
            </a:r>
            <a:endParaRPr kumimoji="1" lang="ja-JP" altLang="en-US" sz="3200" dirty="0">
              <a:solidFill>
                <a:srgbClr val="0070C0"/>
              </a:solidFill>
            </a:endParaRPr>
          </a:p>
        </p:txBody>
      </p:sp>
      <p:sp>
        <p:nvSpPr>
          <p:cNvPr id="2" name="テキスト ボックス 1"/>
          <p:cNvSpPr txBox="1"/>
          <p:nvPr/>
        </p:nvSpPr>
        <p:spPr>
          <a:xfrm>
            <a:off x="735809" y="1133844"/>
            <a:ext cx="7888896" cy="400110"/>
          </a:xfrm>
          <a:prstGeom prst="rect">
            <a:avLst/>
          </a:prstGeom>
          <a:noFill/>
        </p:spPr>
        <p:txBody>
          <a:bodyPr wrap="square" rtlCol="0">
            <a:spAutoFit/>
          </a:bodyPr>
          <a:lstStyle/>
          <a:p>
            <a:r>
              <a:rPr lang="en-US" altLang="ja-JP" sz="2000" dirty="0" smtClean="0"/>
              <a:t>The holography gives the correspondences between black holes and fluids. </a:t>
            </a:r>
            <a:endParaRPr kumimoji="1" lang="ja-JP" altLang="en-US" sz="2000" dirty="0"/>
          </a:p>
        </p:txBody>
      </p:sp>
      <p:sp>
        <p:nvSpPr>
          <p:cNvPr id="5" name="テキスト ボックス 4"/>
          <p:cNvSpPr txBox="1"/>
          <p:nvPr/>
        </p:nvSpPr>
        <p:spPr>
          <a:xfrm>
            <a:off x="735259" y="2288963"/>
            <a:ext cx="7021179" cy="707886"/>
          </a:xfrm>
          <a:prstGeom prst="rect">
            <a:avLst/>
          </a:prstGeom>
          <a:noFill/>
        </p:spPr>
        <p:txBody>
          <a:bodyPr wrap="square" rtlCol="0">
            <a:spAutoFit/>
          </a:bodyPr>
          <a:lstStyle/>
          <a:p>
            <a:r>
              <a:rPr lang="en-US" altLang="ja-JP" sz="2000" dirty="0" err="1" smtClean="0"/>
              <a:t>Lifshitz</a:t>
            </a:r>
            <a:r>
              <a:rPr lang="en-US" altLang="ja-JP" sz="2000" dirty="0" smtClean="0"/>
              <a:t> </a:t>
            </a:r>
            <a:r>
              <a:rPr lang="en-US" altLang="ja-JP" sz="2000" dirty="0" err="1" smtClean="0"/>
              <a:t>spacetimes</a:t>
            </a:r>
            <a:r>
              <a:rPr lang="en-US" altLang="ja-JP" sz="2000" dirty="0" smtClean="0"/>
              <a:t> give holographic description of the </a:t>
            </a:r>
            <a:r>
              <a:rPr lang="en-US" altLang="ja-JP" sz="2000" dirty="0" err="1" smtClean="0"/>
              <a:t>Lifshitz</a:t>
            </a:r>
            <a:r>
              <a:rPr lang="en-US" altLang="ja-JP" sz="2000" dirty="0" smtClean="0"/>
              <a:t> scaling invariant theories. </a:t>
            </a:r>
            <a:endParaRPr kumimoji="1" lang="ja-JP" altLang="en-US" sz="2000" dirty="0"/>
          </a:p>
        </p:txBody>
      </p:sp>
      <mc:AlternateContent xmlns:mc="http://schemas.openxmlformats.org/markup-compatibility/2006" xmlns:a14="http://schemas.microsoft.com/office/drawing/2010/main">
        <mc:Choice Requires="a14">
          <p:sp>
            <p:nvSpPr>
              <p:cNvPr id="6" name="テキスト ボックス 5"/>
              <p:cNvSpPr txBox="1"/>
              <p:nvPr/>
            </p:nvSpPr>
            <p:spPr>
              <a:xfrm>
                <a:off x="1317112" y="3068840"/>
                <a:ext cx="3760580" cy="61555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𝑑</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𝑠</m:t>
                          </m:r>
                        </m:e>
                        <m:sup>
                          <m:r>
                            <a:rPr kumimoji="1" lang="en-US" altLang="ja-JP" sz="2000" b="0" i="1" smtClean="0">
                              <a:latin typeface="Cambria Math" panose="02040503050406030204" pitchFamily="18" charset="0"/>
                            </a:rPr>
                            <m:t>2</m:t>
                          </m:r>
                        </m:sup>
                      </m:sSup>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𝑟</m:t>
                          </m:r>
                        </m:e>
                        <m:sup>
                          <m:r>
                            <a:rPr kumimoji="1" lang="en-US" altLang="ja-JP" sz="2000" b="0" i="1" smtClean="0">
                              <a:latin typeface="Cambria Math" panose="02040503050406030204" pitchFamily="18" charset="0"/>
                            </a:rPr>
                            <m:t>2</m:t>
                          </m:r>
                          <m:r>
                            <a:rPr kumimoji="1" lang="en-US" altLang="ja-JP" sz="2000" b="0" i="1" smtClean="0">
                              <a:latin typeface="Cambria Math" panose="02040503050406030204" pitchFamily="18" charset="0"/>
                            </a:rPr>
                            <m:t>𝑧</m:t>
                          </m:r>
                        </m:sup>
                      </m:sSup>
                      <m:r>
                        <a:rPr kumimoji="1" lang="en-US" altLang="ja-JP" sz="2000" b="0" i="1" smtClean="0">
                          <a:latin typeface="Cambria Math" panose="02040503050406030204" pitchFamily="18" charset="0"/>
                        </a:rPr>
                        <m:t>𝑑</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𝑡</m:t>
                          </m:r>
                        </m:e>
                        <m:sup>
                          <m:r>
                            <a:rPr kumimoji="1" lang="en-US" altLang="ja-JP" sz="2000" b="0" i="1" smtClean="0">
                              <a:latin typeface="Cambria Math" panose="02040503050406030204" pitchFamily="18" charset="0"/>
                            </a:rPr>
                            <m:t>2</m:t>
                          </m:r>
                        </m:sup>
                      </m:sSup>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𝑟</m:t>
                          </m:r>
                        </m:e>
                        <m:sup>
                          <m:r>
                            <a:rPr kumimoji="1" lang="en-US" altLang="ja-JP" sz="2000" b="0" i="1" smtClean="0">
                              <a:latin typeface="Cambria Math" panose="02040503050406030204" pitchFamily="18" charset="0"/>
                            </a:rPr>
                            <m:t>2</m:t>
                          </m:r>
                        </m:sup>
                      </m:sSup>
                      <m:sSup>
                        <m:sSupPr>
                          <m:ctrlPr>
                            <a:rPr lang="en-US" altLang="ja-JP" sz="2000" i="1">
                              <a:latin typeface="Cambria Math" panose="02040503050406030204" pitchFamily="18" charset="0"/>
                            </a:rPr>
                          </m:ctrlPr>
                        </m:sSupPr>
                        <m:e>
                          <m:d>
                            <m:dPr>
                              <m:ctrlPr>
                                <a:rPr lang="en-US" altLang="ja-JP" sz="2000" i="1">
                                  <a:latin typeface="Cambria Math" panose="02040503050406030204" pitchFamily="18" charset="0"/>
                                </a:rPr>
                              </m:ctrlPr>
                            </m:dPr>
                            <m:e>
                              <m:r>
                                <a:rPr lang="en-US" altLang="ja-JP" sz="2000" i="1">
                                  <a:latin typeface="Cambria Math" panose="02040503050406030204" pitchFamily="18" charset="0"/>
                                </a:rPr>
                                <m:t>𝑑</m:t>
                              </m:r>
                              <m:sSup>
                                <m:sSupPr>
                                  <m:ctrlPr>
                                    <a:rPr lang="en-US" altLang="ja-JP" sz="2000" i="1">
                                      <a:latin typeface="Cambria Math" panose="02040503050406030204" pitchFamily="18" charset="0"/>
                                    </a:rPr>
                                  </m:ctrlPr>
                                </m:sSupPr>
                                <m:e>
                                  <m:r>
                                    <a:rPr lang="en-US" altLang="ja-JP" sz="2000" i="1">
                                      <a:latin typeface="Cambria Math" panose="02040503050406030204" pitchFamily="18" charset="0"/>
                                    </a:rPr>
                                    <m:t>𝑥</m:t>
                                  </m:r>
                                </m:e>
                                <m:sup>
                                  <m:r>
                                    <a:rPr lang="en-US" altLang="ja-JP" sz="2000" i="1">
                                      <a:latin typeface="Cambria Math" panose="02040503050406030204" pitchFamily="18" charset="0"/>
                                    </a:rPr>
                                    <m:t>𝑖</m:t>
                                  </m:r>
                                </m:sup>
                              </m:sSup>
                            </m:e>
                          </m:d>
                        </m:e>
                        <m:sup>
                          <m:r>
                            <a:rPr lang="en-US" altLang="ja-JP" sz="2000" i="1">
                              <a:latin typeface="Cambria Math" panose="02040503050406030204" pitchFamily="18" charset="0"/>
                            </a:rPr>
                            <m:t>2</m:t>
                          </m:r>
                        </m:sup>
                      </m:sSup>
                      <m:r>
                        <a:rPr lang="en-US" altLang="ja-JP" sz="2000" b="0" i="1" smtClean="0">
                          <a:latin typeface="Cambria Math" panose="02040503050406030204" pitchFamily="18" charset="0"/>
                        </a:rPr>
                        <m:t>+</m:t>
                      </m:r>
                      <m:f>
                        <m:fPr>
                          <m:ctrlPr>
                            <a:rPr lang="en-US" altLang="ja-JP" sz="2000" b="0" i="1" smtClean="0">
                              <a:latin typeface="Cambria Math" panose="02040503050406030204" pitchFamily="18" charset="0"/>
                            </a:rPr>
                          </m:ctrlPr>
                        </m:fPr>
                        <m:num>
                          <m:r>
                            <a:rPr lang="en-US" altLang="ja-JP" sz="2000" b="0" i="1" smtClean="0">
                              <a:latin typeface="Cambria Math" panose="02040503050406030204" pitchFamily="18" charset="0"/>
                            </a:rPr>
                            <m:t>𝑑</m:t>
                          </m:r>
                          <m:sSup>
                            <m:sSupPr>
                              <m:ctrlPr>
                                <a:rPr lang="en-US" altLang="ja-JP" sz="2000" b="0" i="1" smtClean="0">
                                  <a:latin typeface="Cambria Math" panose="02040503050406030204" pitchFamily="18" charset="0"/>
                                </a:rPr>
                              </m:ctrlPr>
                            </m:sSupPr>
                            <m:e>
                              <m:r>
                                <a:rPr lang="en-US" altLang="ja-JP" sz="2000" b="0" i="1" smtClean="0">
                                  <a:latin typeface="Cambria Math" panose="02040503050406030204" pitchFamily="18" charset="0"/>
                                </a:rPr>
                                <m:t>𝑟</m:t>
                              </m:r>
                            </m:e>
                            <m:sup>
                              <m:r>
                                <a:rPr lang="en-US" altLang="ja-JP" sz="2000" b="0" i="1" smtClean="0">
                                  <a:latin typeface="Cambria Math" panose="02040503050406030204" pitchFamily="18" charset="0"/>
                                </a:rPr>
                                <m:t>2</m:t>
                              </m:r>
                            </m:sup>
                          </m:sSup>
                        </m:num>
                        <m:den>
                          <m:sSup>
                            <m:sSupPr>
                              <m:ctrlPr>
                                <a:rPr lang="en-US" altLang="ja-JP" sz="2000" b="0" i="1" smtClean="0">
                                  <a:latin typeface="Cambria Math" panose="02040503050406030204" pitchFamily="18" charset="0"/>
                                </a:rPr>
                              </m:ctrlPr>
                            </m:sSupPr>
                            <m:e>
                              <m:r>
                                <a:rPr lang="en-US" altLang="ja-JP" sz="2000" b="0" i="1" smtClean="0">
                                  <a:latin typeface="Cambria Math" panose="02040503050406030204" pitchFamily="18" charset="0"/>
                                </a:rPr>
                                <m:t>𝑟</m:t>
                              </m:r>
                            </m:e>
                            <m:sup>
                              <m:r>
                                <a:rPr lang="en-US" altLang="ja-JP" sz="2000" b="0" i="1" smtClean="0">
                                  <a:latin typeface="Cambria Math" panose="02040503050406030204" pitchFamily="18" charset="0"/>
                                </a:rPr>
                                <m:t>2</m:t>
                              </m:r>
                            </m:sup>
                          </m:sSup>
                        </m:den>
                      </m:f>
                    </m:oMath>
                  </m:oMathPara>
                </a14:m>
                <a:endParaRPr kumimoji="1" lang="ja-JP" altLang="en-US" dirty="0"/>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1317112" y="3068840"/>
                <a:ext cx="3760580" cy="615553"/>
              </a:xfrm>
              <a:prstGeom prst="rect">
                <a:avLst/>
              </a:prstGeom>
              <a:blipFill rotWithShape="0">
                <a:blip r:embed="rId3"/>
                <a:stretch>
                  <a:fillRect/>
                </a:stretch>
              </a:blipFill>
            </p:spPr>
            <p:txBody>
              <a:bodyPr/>
              <a:lstStyle/>
              <a:p>
                <a:r>
                  <a:rPr lang="ja-JP" altLang="en-US">
                    <a:noFill/>
                  </a:rPr>
                  <a:t> </a:t>
                </a:r>
              </a:p>
            </p:txBody>
          </p:sp>
        </mc:Fallback>
      </mc:AlternateContent>
      <p:sp>
        <p:nvSpPr>
          <p:cNvPr id="3" name="テキスト ボックス 2"/>
          <p:cNvSpPr txBox="1"/>
          <p:nvPr/>
        </p:nvSpPr>
        <p:spPr>
          <a:xfrm>
            <a:off x="735534" y="3888072"/>
            <a:ext cx="5275167" cy="1015663"/>
          </a:xfrm>
          <a:prstGeom prst="rect">
            <a:avLst/>
          </a:prstGeom>
          <a:noFill/>
        </p:spPr>
        <p:txBody>
          <a:bodyPr wrap="square" rtlCol="0">
            <a:spAutoFit/>
          </a:bodyPr>
          <a:lstStyle/>
          <a:p>
            <a:r>
              <a:rPr kumimoji="1" lang="en-US" altLang="ja-JP" sz="2000" dirty="0" smtClean="0"/>
              <a:t>Boundary theories in the </a:t>
            </a:r>
            <a:r>
              <a:rPr kumimoji="1" lang="en-US" altLang="ja-JP" sz="2000" dirty="0" err="1" smtClean="0"/>
              <a:t>Lifshitz</a:t>
            </a:r>
            <a:r>
              <a:rPr kumimoji="1" lang="en-US" altLang="ja-JP" sz="2000" dirty="0" smtClean="0"/>
              <a:t> </a:t>
            </a:r>
            <a:r>
              <a:rPr kumimoji="1" lang="en-US" altLang="ja-JP" sz="2000" dirty="0" err="1" smtClean="0"/>
              <a:t>spacetimes</a:t>
            </a:r>
            <a:r>
              <a:rPr kumimoji="1" lang="en-US" altLang="ja-JP" sz="2000" dirty="0" smtClean="0"/>
              <a:t> </a:t>
            </a:r>
            <a:r>
              <a:rPr lang="en-US" altLang="ja-JP" sz="2000" dirty="0" smtClean="0"/>
              <a:t>have the</a:t>
            </a:r>
            <a:r>
              <a:rPr kumimoji="1" lang="en-US" altLang="ja-JP" sz="2000" dirty="0" smtClean="0"/>
              <a:t> Newton-</a:t>
            </a:r>
            <a:r>
              <a:rPr kumimoji="1" lang="en-US" altLang="ja-JP" sz="2000" dirty="0" err="1" smtClean="0"/>
              <a:t>Cartan</a:t>
            </a:r>
            <a:r>
              <a:rPr kumimoji="1" lang="en-US" altLang="ja-JP" sz="2000" dirty="0" smtClean="0"/>
              <a:t> geometry</a:t>
            </a:r>
            <a:r>
              <a:rPr lang="en-US" altLang="ja-JP" sz="2000" dirty="0" smtClean="0"/>
              <a:t>, which is a  non-relativistic gravity,</a:t>
            </a:r>
            <a:r>
              <a:rPr kumimoji="1" lang="en-US" altLang="ja-JP" sz="2000" dirty="0" smtClean="0"/>
              <a:t> as a background. </a:t>
            </a:r>
            <a:endParaRPr kumimoji="1" lang="ja-JP" altLang="en-US" sz="2000" dirty="0"/>
          </a:p>
        </p:txBody>
      </p:sp>
      <p:sp>
        <p:nvSpPr>
          <p:cNvPr id="7" name="テキスト ボックス 6"/>
          <p:cNvSpPr txBox="1"/>
          <p:nvPr/>
        </p:nvSpPr>
        <p:spPr>
          <a:xfrm>
            <a:off x="734984" y="5526172"/>
            <a:ext cx="7021454" cy="707886"/>
          </a:xfrm>
          <a:prstGeom prst="rect">
            <a:avLst/>
          </a:prstGeom>
          <a:noFill/>
        </p:spPr>
        <p:txBody>
          <a:bodyPr wrap="square" rtlCol="0">
            <a:spAutoFit/>
          </a:bodyPr>
          <a:lstStyle/>
          <a:p>
            <a:r>
              <a:rPr kumimoji="1" lang="en-US" altLang="ja-JP" sz="2000" dirty="0" smtClean="0"/>
              <a:t>Fluid/gravity correspondence </a:t>
            </a:r>
            <a:r>
              <a:rPr lang="en-US" altLang="ja-JP" sz="2000" dirty="0" smtClean="0"/>
              <a:t>for the </a:t>
            </a:r>
            <a:r>
              <a:rPr lang="en-US" altLang="ja-JP" sz="2000" dirty="0" err="1" smtClean="0"/>
              <a:t>Lifshitz</a:t>
            </a:r>
            <a:r>
              <a:rPr lang="en-US" altLang="ja-JP" sz="2000" dirty="0" smtClean="0"/>
              <a:t> </a:t>
            </a:r>
            <a:r>
              <a:rPr lang="en-US" altLang="ja-JP" sz="2000" dirty="0" err="1" smtClean="0"/>
              <a:t>spacetime</a:t>
            </a:r>
            <a:r>
              <a:rPr lang="en-US" altLang="ja-JP" sz="2000" dirty="0" smtClean="0"/>
              <a:t> give a holographic description of fluids in Newton-</a:t>
            </a:r>
            <a:r>
              <a:rPr lang="en-US" altLang="ja-JP" sz="2000" dirty="0" err="1" smtClean="0"/>
              <a:t>Cartan</a:t>
            </a:r>
            <a:r>
              <a:rPr lang="en-US" altLang="ja-JP" sz="2000" smtClean="0"/>
              <a:t> background.</a:t>
            </a:r>
            <a:endParaRPr kumimoji="1" lang="ja-JP" altLang="en-US" sz="2000" dirty="0"/>
          </a:p>
        </p:txBody>
      </p:sp>
      <p:sp>
        <p:nvSpPr>
          <p:cNvPr id="8" name="テキスト ボックス 7"/>
          <p:cNvSpPr txBox="1"/>
          <p:nvPr/>
        </p:nvSpPr>
        <p:spPr>
          <a:xfrm>
            <a:off x="595214" y="5051595"/>
            <a:ext cx="3347070" cy="400110"/>
          </a:xfrm>
          <a:prstGeom prst="rect">
            <a:avLst/>
          </a:prstGeom>
          <a:noFill/>
        </p:spPr>
        <p:txBody>
          <a:bodyPr wrap="none" rtlCol="0">
            <a:spAutoFit/>
          </a:bodyPr>
          <a:lstStyle/>
          <a:p>
            <a:r>
              <a:rPr kumimoji="1" lang="en-US" altLang="ja-JP" sz="2000" dirty="0" smtClean="0"/>
              <a:t>Here we would like to see that</a:t>
            </a:r>
            <a:endParaRPr kumimoji="1" lang="ja-JP" altLang="en-US" sz="2000" dirty="0"/>
          </a:p>
        </p:txBody>
      </p:sp>
      <p:sp>
        <p:nvSpPr>
          <p:cNvPr id="9" name="テキスト ボックス 8"/>
          <p:cNvSpPr txBox="1"/>
          <p:nvPr/>
        </p:nvSpPr>
        <p:spPr>
          <a:xfrm>
            <a:off x="2471443" y="1525422"/>
            <a:ext cx="2298771" cy="307777"/>
          </a:xfrm>
          <a:prstGeom prst="rect">
            <a:avLst/>
          </a:prstGeom>
          <a:noFill/>
        </p:spPr>
        <p:txBody>
          <a:bodyPr wrap="none" rtlCol="0">
            <a:spAutoFit/>
          </a:bodyPr>
          <a:lstStyle/>
          <a:p>
            <a:r>
              <a:rPr kumimoji="1" lang="en-US" altLang="ja-JP" sz="1400" dirty="0" smtClean="0"/>
              <a:t>[</a:t>
            </a:r>
            <a:r>
              <a:rPr kumimoji="1" lang="en-US" altLang="ja-JP" sz="1400" dirty="0" err="1" smtClean="0"/>
              <a:t>Policastro</a:t>
            </a:r>
            <a:r>
              <a:rPr kumimoji="1" lang="en-US" altLang="ja-JP" sz="1400" dirty="0" smtClean="0"/>
              <a:t>-Son-</a:t>
            </a:r>
            <a:r>
              <a:rPr kumimoji="1" lang="en-US" altLang="ja-JP" sz="1400" dirty="0" err="1" smtClean="0"/>
              <a:t>Starinets</a:t>
            </a:r>
            <a:r>
              <a:rPr kumimoji="1" lang="en-US" altLang="ja-JP" sz="1400" dirty="0" smtClean="0"/>
              <a:t>, 02]</a:t>
            </a:r>
            <a:endParaRPr kumimoji="1" lang="ja-JP" altLang="en-US" sz="1400" dirty="0"/>
          </a:p>
        </p:txBody>
      </p:sp>
      <p:sp>
        <p:nvSpPr>
          <p:cNvPr id="10" name="テキスト ボックス 9"/>
          <p:cNvSpPr txBox="1"/>
          <p:nvPr/>
        </p:nvSpPr>
        <p:spPr>
          <a:xfrm>
            <a:off x="955745" y="1528341"/>
            <a:ext cx="1532856" cy="307777"/>
          </a:xfrm>
          <a:prstGeom prst="rect">
            <a:avLst/>
          </a:prstGeom>
          <a:noFill/>
        </p:spPr>
        <p:txBody>
          <a:bodyPr wrap="none" rtlCol="0">
            <a:spAutoFit/>
          </a:bodyPr>
          <a:lstStyle/>
          <a:p>
            <a:r>
              <a:rPr kumimoji="1" lang="en-US" altLang="ja-JP" sz="1400" dirty="0" smtClean="0"/>
              <a:t>[Son-</a:t>
            </a:r>
            <a:r>
              <a:rPr kumimoji="1" lang="en-US" altLang="ja-JP" sz="1400" dirty="0" err="1" smtClean="0"/>
              <a:t>Starinets</a:t>
            </a:r>
            <a:r>
              <a:rPr lang="en-US" altLang="ja-JP" sz="1400" dirty="0" smtClean="0"/>
              <a:t>,</a:t>
            </a:r>
            <a:r>
              <a:rPr lang="en-US" altLang="ja-JP" sz="1400" dirty="0"/>
              <a:t> </a:t>
            </a:r>
            <a:r>
              <a:rPr kumimoji="1" lang="en-US" altLang="ja-JP" sz="1400" dirty="0" smtClean="0"/>
              <a:t>02]</a:t>
            </a:r>
            <a:endParaRPr kumimoji="1" lang="ja-JP" altLang="en-US" sz="1400" dirty="0"/>
          </a:p>
        </p:txBody>
      </p:sp>
      <p:sp>
        <p:nvSpPr>
          <p:cNvPr id="11" name="テキスト ボックス 10"/>
          <p:cNvSpPr txBox="1"/>
          <p:nvPr/>
        </p:nvSpPr>
        <p:spPr>
          <a:xfrm>
            <a:off x="4770214" y="1525422"/>
            <a:ext cx="3822328" cy="307777"/>
          </a:xfrm>
          <a:prstGeom prst="rect">
            <a:avLst/>
          </a:prstGeom>
          <a:noFill/>
        </p:spPr>
        <p:txBody>
          <a:bodyPr wrap="none" rtlCol="0">
            <a:spAutoFit/>
          </a:bodyPr>
          <a:lstStyle/>
          <a:p>
            <a:r>
              <a:rPr kumimoji="1" lang="en-US" altLang="ja-JP" sz="1400" dirty="0" smtClean="0"/>
              <a:t>[Bhattacharyya-</a:t>
            </a:r>
            <a:r>
              <a:rPr kumimoji="1" lang="en-US" altLang="ja-JP" sz="1400" dirty="0" err="1" smtClean="0"/>
              <a:t>Hubeny</a:t>
            </a:r>
            <a:r>
              <a:rPr kumimoji="1" lang="en-US" altLang="ja-JP" sz="1400" dirty="0" smtClean="0"/>
              <a:t>-</a:t>
            </a:r>
            <a:r>
              <a:rPr kumimoji="1" lang="en-US" altLang="ja-JP" sz="1400" dirty="0" err="1" smtClean="0"/>
              <a:t>Minwalla-Rangamani</a:t>
            </a:r>
            <a:r>
              <a:rPr kumimoji="1" lang="en-US" altLang="ja-JP" sz="1400" dirty="0" smtClean="0"/>
              <a:t>, 07]</a:t>
            </a:r>
            <a:endParaRPr kumimoji="1" lang="ja-JP" altLang="en-US" sz="1400" dirty="0"/>
          </a:p>
        </p:txBody>
      </p:sp>
      <p:sp>
        <p:nvSpPr>
          <p:cNvPr id="12" name="テキスト ボックス 11"/>
          <p:cNvSpPr txBox="1"/>
          <p:nvPr/>
        </p:nvSpPr>
        <p:spPr>
          <a:xfrm>
            <a:off x="5188175" y="2724548"/>
            <a:ext cx="832279" cy="307777"/>
          </a:xfrm>
          <a:prstGeom prst="rect">
            <a:avLst/>
          </a:prstGeom>
          <a:noFill/>
        </p:spPr>
        <p:txBody>
          <a:bodyPr wrap="none" rtlCol="0">
            <a:spAutoFit/>
          </a:bodyPr>
          <a:lstStyle/>
          <a:p>
            <a:r>
              <a:rPr kumimoji="1" lang="en-US" altLang="ja-JP" sz="1400" dirty="0" smtClean="0"/>
              <a:t>[Son, 08]</a:t>
            </a:r>
            <a:endParaRPr kumimoji="1" lang="ja-JP" altLang="en-US" sz="1400" dirty="0"/>
          </a:p>
        </p:txBody>
      </p:sp>
      <p:sp>
        <p:nvSpPr>
          <p:cNvPr id="13" name="テキスト ボックス 12"/>
          <p:cNvSpPr txBox="1"/>
          <p:nvPr/>
        </p:nvSpPr>
        <p:spPr>
          <a:xfrm>
            <a:off x="6010701" y="2731108"/>
            <a:ext cx="2613729" cy="307777"/>
          </a:xfrm>
          <a:prstGeom prst="rect">
            <a:avLst/>
          </a:prstGeom>
          <a:noFill/>
        </p:spPr>
        <p:txBody>
          <a:bodyPr wrap="none" rtlCol="0">
            <a:spAutoFit/>
          </a:bodyPr>
          <a:lstStyle/>
          <a:p>
            <a:r>
              <a:rPr kumimoji="1" lang="en-US" altLang="ja-JP" sz="1400" dirty="0" smtClean="0"/>
              <a:t>[</a:t>
            </a:r>
            <a:r>
              <a:rPr kumimoji="1" lang="en-US" altLang="ja-JP" sz="1400" dirty="0" err="1" smtClean="0"/>
              <a:t>Balasubramanian</a:t>
            </a:r>
            <a:r>
              <a:rPr kumimoji="1" lang="en-US" altLang="ja-JP" sz="1400" dirty="0" smtClean="0"/>
              <a:t>-McGreevy, 08]</a:t>
            </a:r>
            <a:endParaRPr kumimoji="1" lang="ja-JP" altLang="en-US" sz="1400" dirty="0"/>
          </a:p>
        </p:txBody>
      </p:sp>
      <p:sp>
        <p:nvSpPr>
          <p:cNvPr id="14" name="テキスト ボックス 13"/>
          <p:cNvSpPr txBox="1"/>
          <p:nvPr/>
        </p:nvSpPr>
        <p:spPr>
          <a:xfrm>
            <a:off x="5188175" y="3037706"/>
            <a:ext cx="2021836" cy="307777"/>
          </a:xfrm>
          <a:prstGeom prst="rect">
            <a:avLst/>
          </a:prstGeom>
          <a:noFill/>
        </p:spPr>
        <p:txBody>
          <a:bodyPr wrap="none" rtlCol="0">
            <a:spAutoFit/>
          </a:bodyPr>
          <a:lstStyle/>
          <a:p>
            <a:r>
              <a:rPr kumimoji="1" lang="en-US" altLang="ja-JP" sz="1400" dirty="0" smtClean="0"/>
              <a:t>[</a:t>
            </a:r>
            <a:r>
              <a:rPr kumimoji="1" lang="en-US" altLang="ja-JP" sz="1400" dirty="0" err="1" smtClean="0"/>
              <a:t>Kachru</a:t>
            </a:r>
            <a:r>
              <a:rPr kumimoji="1" lang="en-US" altLang="ja-JP" sz="1400" dirty="0" smtClean="0"/>
              <a:t>-Liu-Mulligan, 08]</a:t>
            </a:r>
            <a:endParaRPr kumimoji="1" lang="ja-JP" altLang="en-US" sz="1400" dirty="0"/>
          </a:p>
        </p:txBody>
      </p:sp>
      <p:sp>
        <p:nvSpPr>
          <p:cNvPr id="15" name="テキスト ボックス 14"/>
          <p:cNvSpPr txBox="1"/>
          <p:nvPr/>
        </p:nvSpPr>
        <p:spPr>
          <a:xfrm>
            <a:off x="7210011" y="3037706"/>
            <a:ext cx="983795" cy="307777"/>
          </a:xfrm>
          <a:prstGeom prst="rect">
            <a:avLst/>
          </a:prstGeom>
          <a:noFill/>
        </p:spPr>
        <p:txBody>
          <a:bodyPr wrap="none" rtlCol="0">
            <a:spAutoFit/>
          </a:bodyPr>
          <a:lstStyle/>
          <a:p>
            <a:r>
              <a:rPr kumimoji="1" lang="en-US" altLang="ja-JP" sz="1400" dirty="0" smtClean="0"/>
              <a:t>[Taylor, 08]</a:t>
            </a:r>
            <a:endParaRPr kumimoji="1" lang="ja-JP" altLang="en-US" sz="1400" dirty="0"/>
          </a:p>
        </p:txBody>
      </p:sp>
      <p:sp>
        <p:nvSpPr>
          <p:cNvPr id="16" name="テキスト ボックス 15"/>
          <p:cNvSpPr txBox="1"/>
          <p:nvPr/>
        </p:nvSpPr>
        <p:spPr>
          <a:xfrm>
            <a:off x="6048290" y="4288181"/>
            <a:ext cx="3064685" cy="307777"/>
          </a:xfrm>
          <a:prstGeom prst="rect">
            <a:avLst/>
          </a:prstGeom>
          <a:noFill/>
        </p:spPr>
        <p:txBody>
          <a:bodyPr wrap="none" rtlCol="0">
            <a:spAutoFit/>
          </a:bodyPr>
          <a:lstStyle/>
          <a:p>
            <a:r>
              <a:rPr kumimoji="1" lang="en-US" altLang="ja-JP" sz="1400" dirty="0" smtClean="0"/>
              <a:t>[Christensen-</a:t>
            </a:r>
            <a:r>
              <a:rPr kumimoji="1" lang="en-US" altLang="ja-JP" sz="1400" dirty="0" err="1" smtClean="0"/>
              <a:t>Hartong</a:t>
            </a:r>
            <a:r>
              <a:rPr kumimoji="1" lang="en-US" altLang="ja-JP" sz="1400" dirty="0" smtClean="0"/>
              <a:t>-Obers-</a:t>
            </a:r>
            <a:r>
              <a:rPr kumimoji="1" lang="en-US" altLang="ja-JP" sz="1400" dirty="0" err="1" smtClean="0"/>
              <a:t>Rollier</a:t>
            </a:r>
            <a:r>
              <a:rPr kumimoji="1" lang="en-US" altLang="ja-JP" sz="1400" dirty="0" smtClean="0"/>
              <a:t>, 14]</a:t>
            </a:r>
            <a:endParaRPr kumimoji="1" lang="ja-JP" altLang="en-US" sz="1400" dirty="0"/>
          </a:p>
        </p:txBody>
      </p:sp>
      <p:sp>
        <p:nvSpPr>
          <p:cNvPr id="17" name="テキスト ボックス 16"/>
          <p:cNvSpPr txBox="1"/>
          <p:nvPr/>
        </p:nvSpPr>
        <p:spPr>
          <a:xfrm>
            <a:off x="6398809" y="4600159"/>
            <a:ext cx="2715808" cy="307777"/>
          </a:xfrm>
          <a:prstGeom prst="rect">
            <a:avLst/>
          </a:prstGeom>
          <a:noFill/>
        </p:spPr>
        <p:txBody>
          <a:bodyPr wrap="none" rtlCol="0">
            <a:spAutoFit/>
          </a:bodyPr>
          <a:lstStyle/>
          <a:p>
            <a:r>
              <a:rPr kumimoji="1" lang="en-US" altLang="ja-JP" sz="1400" dirty="0" smtClean="0"/>
              <a:t>[</a:t>
            </a:r>
            <a:r>
              <a:rPr kumimoji="1" lang="en-US" altLang="ja-JP" sz="1400" dirty="0" err="1" smtClean="0"/>
              <a:t>Hartong</a:t>
            </a:r>
            <a:r>
              <a:rPr kumimoji="1" lang="en-US" altLang="ja-JP" sz="1400" dirty="0" smtClean="0"/>
              <a:t>-</a:t>
            </a:r>
            <a:r>
              <a:rPr kumimoji="1" lang="en-US" altLang="ja-JP" sz="1400" dirty="0" err="1" smtClean="0"/>
              <a:t>Kiritsis</a:t>
            </a:r>
            <a:r>
              <a:rPr kumimoji="1" lang="en-US" altLang="ja-JP" sz="1400" dirty="0" smtClean="0"/>
              <a:t>-Obers, 14, 14, 15]</a:t>
            </a:r>
            <a:endParaRPr kumimoji="1" lang="ja-JP" altLang="en-US" sz="1400" dirty="0"/>
          </a:p>
        </p:txBody>
      </p:sp>
    </p:spTree>
    <p:extLst>
      <p:ext uri="{BB962C8B-B14F-4D97-AF65-F5344CB8AC3E}">
        <p14:creationId xmlns:p14="http://schemas.microsoft.com/office/powerpoint/2010/main" val="38228282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4479" y="365126"/>
            <a:ext cx="7886700" cy="694417"/>
          </a:xfrm>
        </p:spPr>
        <p:txBody>
          <a:bodyPr>
            <a:normAutofit/>
          </a:bodyPr>
          <a:lstStyle/>
          <a:p>
            <a:r>
              <a:rPr lang="en-US" altLang="ja-JP" sz="3200" dirty="0" smtClean="0">
                <a:solidFill>
                  <a:srgbClr val="0070C0"/>
                </a:solidFill>
              </a:rPr>
              <a:t>Fluid/Gravity correspondence</a:t>
            </a:r>
            <a:endParaRPr kumimoji="1" lang="ja-JP" altLang="en-US" sz="3200" dirty="0">
              <a:solidFill>
                <a:srgbClr val="0070C0"/>
              </a:solidFill>
            </a:endParaRPr>
          </a:p>
        </p:txBody>
      </p:sp>
      <p:sp>
        <p:nvSpPr>
          <p:cNvPr id="5" name="テキスト ボックス 4"/>
          <p:cNvSpPr txBox="1"/>
          <p:nvPr/>
        </p:nvSpPr>
        <p:spPr>
          <a:xfrm>
            <a:off x="729466" y="1181528"/>
            <a:ext cx="6503383" cy="400110"/>
          </a:xfrm>
          <a:prstGeom prst="rect">
            <a:avLst/>
          </a:prstGeom>
          <a:noFill/>
        </p:spPr>
        <p:txBody>
          <a:bodyPr wrap="none" rtlCol="0">
            <a:spAutoFit/>
          </a:bodyPr>
          <a:lstStyle/>
          <a:p>
            <a:r>
              <a:rPr kumimoji="1" lang="en-US" altLang="ja-JP" sz="2000" dirty="0" smtClean="0"/>
              <a:t>In CFT side, matters behaves as a fluid at finite temperature.</a:t>
            </a:r>
            <a:endParaRPr kumimoji="1" lang="ja-JP" altLang="en-US" sz="2000" dirty="0"/>
          </a:p>
        </p:txBody>
      </p:sp>
      <p:sp>
        <p:nvSpPr>
          <p:cNvPr id="6" name="テキスト ボックス 5"/>
          <p:cNvSpPr txBox="1"/>
          <p:nvPr/>
        </p:nvSpPr>
        <p:spPr>
          <a:xfrm>
            <a:off x="729466" y="1692767"/>
            <a:ext cx="5765040" cy="400110"/>
          </a:xfrm>
          <a:prstGeom prst="rect">
            <a:avLst/>
          </a:prstGeom>
          <a:noFill/>
        </p:spPr>
        <p:txBody>
          <a:bodyPr wrap="none" rtlCol="0">
            <a:spAutoFit/>
          </a:bodyPr>
          <a:lstStyle/>
          <a:p>
            <a:r>
              <a:rPr kumimoji="1" lang="en-US" altLang="ja-JP" sz="2000" dirty="0" smtClean="0"/>
              <a:t>In </a:t>
            </a:r>
            <a:r>
              <a:rPr kumimoji="1" lang="en-US" altLang="ja-JP" sz="2000" dirty="0" err="1" smtClean="0"/>
              <a:t>AdS</a:t>
            </a:r>
            <a:r>
              <a:rPr kumimoji="1" lang="en-US" altLang="ja-JP" sz="2000" dirty="0" smtClean="0"/>
              <a:t> side, black holes appear at finite temperature.</a:t>
            </a:r>
            <a:endParaRPr kumimoji="1" lang="ja-JP" altLang="en-US" sz="2000" dirty="0"/>
          </a:p>
        </p:txBody>
      </p:sp>
      <p:sp>
        <p:nvSpPr>
          <p:cNvPr id="7" name="テキスト ボックス 6"/>
          <p:cNvSpPr txBox="1"/>
          <p:nvPr/>
        </p:nvSpPr>
        <p:spPr>
          <a:xfrm>
            <a:off x="1348180" y="2204006"/>
            <a:ext cx="7409721" cy="400110"/>
          </a:xfrm>
          <a:prstGeom prst="rect">
            <a:avLst/>
          </a:prstGeom>
          <a:noFill/>
        </p:spPr>
        <p:txBody>
          <a:bodyPr wrap="none" rtlCol="0">
            <a:spAutoFit/>
          </a:bodyPr>
          <a:lstStyle/>
          <a:p>
            <a:r>
              <a:rPr lang="en-US" altLang="ja-JP" sz="2000" dirty="0"/>
              <a:t>F</a:t>
            </a:r>
            <a:r>
              <a:rPr lang="en-US" altLang="ja-JP" sz="2000" dirty="0" smtClean="0"/>
              <a:t>luids</a:t>
            </a:r>
            <a:r>
              <a:rPr kumimoji="1" lang="en-US" altLang="ja-JP" sz="2000" dirty="0" smtClean="0"/>
              <a:t> in CFT corresponds to Black holes in </a:t>
            </a:r>
            <a:r>
              <a:rPr kumimoji="1" lang="en-US" altLang="ja-JP" sz="2000" dirty="0" err="1" smtClean="0"/>
              <a:t>AdS</a:t>
            </a:r>
            <a:r>
              <a:rPr kumimoji="1" lang="en-US" altLang="ja-JP" sz="2000" dirty="0" smtClean="0"/>
              <a:t>, at finite temperature.</a:t>
            </a:r>
            <a:endParaRPr kumimoji="1" lang="ja-JP" altLang="en-US" sz="2000" dirty="0"/>
          </a:p>
        </p:txBody>
      </p:sp>
      <p:sp>
        <p:nvSpPr>
          <p:cNvPr id="8" name="右矢印 7"/>
          <p:cNvSpPr/>
          <p:nvPr/>
        </p:nvSpPr>
        <p:spPr>
          <a:xfrm>
            <a:off x="883579" y="2204006"/>
            <a:ext cx="464602" cy="4001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541203" y="2726101"/>
            <a:ext cx="1149354" cy="400110"/>
          </a:xfrm>
          <a:prstGeom prst="rect">
            <a:avLst/>
          </a:prstGeom>
          <a:noFill/>
        </p:spPr>
        <p:txBody>
          <a:bodyPr wrap="none" rtlCol="0">
            <a:spAutoFit/>
          </a:bodyPr>
          <a:lstStyle/>
          <a:p>
            <a:r>
              <a:rPr lang="en-US" altLang="ja-JP" sz="2000" dirty="0" smtClean="0"/>
              <a:t>For fluids</a:t>
            </a:r>
            <a:endParaRPr kumimoji="1" lang="ja-JP" altLang="en-US" sz="2000" dirty="0"/>
          </a:p>
        </p:txBody>
      </p:sp>
      <mc:AlternateContent xmlns:mc="http://schemas.openxmlformats.org/markup-compatibility/2006" xmlns:a14="http://schemas.microsoft.com/office/drawing/2010/main">
        <mc:Choice Requires="a14">
          <p:sp>
            <p:nvSpPr>
              <p:cNvPr id="10" name="テキスト ボックス 9"/>
              <p:cNvSpPr txBox="1"/>
              <p:nvPr/>
            </p:nvSpPr>
            <p:spPr>
              <a:xfrm>
                <a:off x="883579" y="3198388"/>
                <a:ext cx="6164380" cy="400110"/>
              </a:xfrm>
              <a:prstGeom prst="rect">
                <a:avLst/>
              </a:prstGeom>
              <a:noFill/>
            </p:spPr>
            <p:txBody>
              <a:bodyPr wrap="none" rtlCol="0">
                <a:spAutoFit/>
              </a:bodyPr>
              <a:lstStyle/>
              <a:p>
                <a:r>
                  <a:rPr lang="en-US" altLang="ja-JP" sz="2000" dirty="0" smtClean="0"/>
                  <a:t>Energy density (</a:t>
                </a:r>
                <a14:m>
                  <m:oMath xmlns:m="http://schemas.openxmlformats.org/officeDocument/2006/math">
                    <m:r>
                      <a:rPr lang="en-US" altLang="ja-JP" sz="2000" b="0" i="1" smtClean="0">
                        <a:latin typeface="Cambria Math" panose="02040503050406030204" pitchFamily="18" charset="0"/>
                      </a:rPr>
                      <m:t>~</m:t>
                    </m:r>
                  </m:oMath>
                </a14:m>
                <a:r>
                  <a:rPr lang="en-US" altLang="ja-JP" sz="2000" dirty="0" smtClean="0"/>
                  <a:t> temperature) depends on position </a:t>
                </a:r>
                <a14:m>
                  <m:oMath xmlns:m="http://schemas.openxmlformats.org/officeDocument/2006/math">
                    <m:sSup>
                      <m:sSupPr>
                        <m:ctrlPr>
                          <a:rPr lang="en-US" altLang="ja-JP" sz="2000" b="0" i="1" smtClean="0">
                            <a:latin typeface="Cambria Math" panose="02040503050406030204" pitchFamily="18" charset="0"/>
                          </a:rPr>
                        </m:ctrlPr>
                      </m:sSupPr>
                      <m:e>
                        <m:r>
                          <a:rPr lang="en-US" altLang="ja-JP" sz="2000" b="0" i="1" smtClean="0">
                            <a:latin typeface="Cambria Math" panose="02040503050406030204" pitchFamily="18" charset="0"/>
                          </a:rPr>
                          <m:t>𝑥</m:t>
                        </m:r>
                      </m:e>
                      <m:sup>
                        <m:r>
                          <a:rPr lang="en-US" altLang="ja-JP" sz="2000" b="0" i="1" smtClean="0">
                            <a:latin typeface="Cambria Math" panose="02040503050406030204" pitchFamily="18" charset="0"/>
                          </a:rPr>
                          <m:t>𝜇</m:t>
                        </m:r>
                      </m:sup>
                    </m:sSup>
                  </m:oMath>
                </a14:m>
                <a:endParaRPr kumimoji="1" lang="ja-JP" altLang="en-US" sz="2000" dirty="0"/>
              </a:p>
            </p:txBody>
          </p:sp>
        </mc:Choice>
        <mc:Fallback xmlns="">
          <p:sp>
            <p:nvSpPr>
              <p:cNvPr id="10" name="テキスト ボックス 9"/>
              <p:cNvSpPr txBox="1">
                <a:spLocks noRot="1" noChangeAspect="1" noMove="1" noResize="1" noEditPoints="1" noAdjustHandles="1" noChangeArrowheads="1" noChangeShapeType="1" noTextEdit="1"/>
              </p:cNvSpPr>
              <p:nvPr/>
            </p:nvSpPr>
            <p:spPr>
              <a:xfrm>
                <a:off x="883579" y="3198388"/>
                <a:ext cx="6164380" cy="400110"/>
              </a:xfrm>
              <a:prstGeom prst="rect">
                <a:avLst/>
              </a:prstGeom>
              <a:blipFill rotWithShape="0">
                <a:blip r:embed="rId3"/>
                <a:stretch>
                  <a:fillRect l="-1088" t="-9231" b="-27692"/>
                </a:stretch>
              </a:blipFill>
            </p:spPr>
            <p:txBody>
              <a:bodyPr/>
              <a:lstStyle/>
              <a:p>
                <a:r>
                  <a:rPr lang="ja-JP" altLang="en-US">
                    <a:noFill/>
                  </a:rPr>
                  <a:t> </a:t>
                </a:r>
              </a:p>
            </p:txBody>
          </p:sp>
        </mc:Fallback>
      </mc:AlternateContent>
      <p:sp>
        <p:nvSpPr>
          <p:cNvPr id="11" name="右矢印 10"/>
          <p:cNvSpPr/>
          <p:nvPr/>
        </p:nvSpPr>
        <p:spPr>
          <a:xfrm>
            <a:off x="1458256" y="3598498"/>
            <a:ext cx="464602" cy="4001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2" name="テキスト ボックス 11"/>
              <p:cNvSpPr txBox="1"/>
              <p:nvPr/>
            </p:nvSpPr>
            <p:spPr>
              <a:xfrm>
                <a:off x="1922858" y="3601041"/>
                <a:ext cx="5866862" cy="400110"/>
              </a:xfrm>
              <a:prstGeom prst="rect">
                <a:avLst/>
              </a:prstGeom>
              <a:noFill/>
            </p:spPr>
            <p:txBody>
              <a:bodyPr wrap="none" rtlCol="0">
                <a:spAutoFit/>
              </a:bodyPr>
              <a:lstStyle/>
              <a:p>
                <a:r>
                  <a:rPr kumimoji="1" lang="en-US" altLang="ja-JP" sz="2000" dirty="0" smtClean="0"/>
                  <a:t>Horizon radius (</a:t>
                </a:r>
                <a14:m>
                  <m:oMath xmlns:m="http://schemas.openxmlformats.org/officeDocument/2006/math">
                    <m:r>
                      <a:rPr kumimoji="1" lang="en-US" altLang="ja-JP" sz="2000" b="0" i="1" smtClean="0">
                        <a:latin typeface="Cambria Math" panose="02040503050406030204" pitchFamily="18" charset="0"/>
                      </a:rPr>
                      <m:t>∼</m:t>
                    </m:r>
                  </m:oMath>
                </a14:m>
                <a:r>
                  <a:rPr kumimoji="1" lang="en-US" altLang="ja-JP" sz="2000" dirty="0" smtClean="0"/>
                  <a:t> temperature) of BH depends on </a:t>
                </a:r>
                <a14:m>
                  <m:oMath xmlns:m="http://schemas.openxmlformats.org/officeDocument/2006/math">
                    <m:sSup>
                      <m:sSupPr>
                        <m:ctrlPr>
                          <a:rPr kumimoji="1" lang="en-US" altLang="ja-JP" sz="2000" b="0" i="1" dirty="0" smtClean="0">
                            <a:latin typeface="Cambria Math" panose="02040503050406030204" pitchFamily="18" charset="0"/>
                          </a:rPr>
                        </m:ctrlPr>
                      </m:sSupPr>
                      <m:e>
                        <m:r>
                          <a:rPr kumimoji="1" lang="en-US" altLang="ja-JP" sz="2000" b="0" i="1" dirty="0" smtClean="0">
                            <a:latin typeface="Cambria Math" panose="02040503050406030204" pitchFamily="18" charset="0"/>
                          </a:rPr>
                          <m:t>𝑥</m:t>
                        </m:r>
                      </m:e>
                      <m:sup>
                        <m:r>
                          <a:rPr kumimoji="1" lang="en-US" altLang="ja-JP" sz="2000" b="0" i="1" dirty="0" smtClean="0">
                            <a:latin typeface="Cambria Math" panose="02040503050406030204" pitchFamily="18" charset="0"/>
                          </a:rPr>
                          <m:t>𝜇</m:t>
                        </m:r>
                      </m:sup>
                    </m:sSup>
                  </m:oMath>
                </a14:m>
                <a:endParaRPr kumimoji="1" lang="ja-JP" altLang="en-US" sz="2000" dirty="0"/>
              </a:p>
            </p:txBody>
          </p:sp>
        </mc:Choice>
        <mc:Fallback xmlns="">
          <p:sp>
            <p:nvSpPr>
              <p:cNvPr id="12" name="テキスト ボックス 11"/>
              <p:cNvSpPr txBox="1">
                <a:spLocks noRot="1" noChangeAspect="1" noMove="1" noResize="1" noEditPoints="1" noAdjustHandles="1" noChangeArrowheads="1" noChangeShapeType="1" noTextEdit="1"/>
              </p:cNvSpPr>
              <p:nvPr/>
            </p:nvSpPr>
            <p:spPr>
              <a:xfrm>
                <a:off x="1922858" y="3601041"/>
                <a:ext cx="5866862" cy="400110"/>
              </a:xfrm>
              <a:prstGeom prst="rect">
                <a:avLst/>
              </a:prstGeom>
              <a:blipFill rotWithShape="0">
                <a:blip r:embed="rId4"/>
                <a:stretch>
                  <a:fillRect l="-1038" t="-9231" b="-27692"/>
                </a:stretch>
              </a:blipFill>
            </p:spPr>
            <p:txBody>
              <a:bodyPr/>
              <a:lstStyle/>
              <a:p>
                <a:r>
                  <a:rPr lang="ja-JP" altLang="en-US">
                    <a:noFill/>
                  </a:rPr>
                  <a:t> </a:t>
                </a:r>
              </a:p>
            </p:txBody>
          </p:sp>
        </mc:Fallback>
      </mc:AlternateContent>
      <p:sp>
        <p:nvSpPr>
          <p:cNvPr id="14" name="テキスト ボックス 13"/>
          <p:cNvSpPr txBox="1"/>
          <p:nvPr/>
        </p:nvSpPr>
        <p:spPr>
          <a:xfrm>
            <a:off x="883579" y="4123136"/>
            <a:ext cx="1856855" cy="400110"/>
          </a:xfrm>
          <a:prstGeom prst="rect">
            <a:avLst/>
          </a:prstGeom>
          <a:noFill/>
        </p:spPr>
        <p:txBody>
          <a:bodyPr wrap="none" rtlCol="0">
            <a:spAutoFit/>
          </a:bodyPr>
          <a:lstStyle/>
          <a:p>
            <a:r>
              <a:rPr lang="en-US" altLang="ja-JP" sz="2000" dirty="0" smtClean="0"/>
              <a:t>Fluids have flow</a:t>
            </a:r>
            <a:endParaRPr kumimoji="1" lang="ja-JP" altLang="en-US" sz="2000" dirty="0"/>
          </a:p>
        </p:txBody>
      </p:sp>
      <p:sp>
        <p:nvSpPr>
          <p:cNvPr id="15" name="右矢印 14"/>
          <p:cNvSpPr/>
          <p:nvPr/>
        </p:nvSpPr>
        <p:spPr>
          <a:xfrm>
            <a:off x="2712882" y="4162155"/>
            <a:ext cx="498297" cy="3521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6" name="テキスト ボックス 15"/>
              <p:cNvSpPr txBox="1"/>
              <p:nvPr/>
            </p:nvSpPr>
            <p:spPr>
              <a:xfrm>
                <a:off x="3183626" y="4133152"/>
                <a:ext cx="5261825" cy="400110"/>
              </a:xfrm>
              <a:prstGeom prst="rect">
                <a:avLst/>
              </a:prstGeom>
              <a:noFill/>
            </p:spPr>
            <p:txBody>
              <a:bodyPr wrap="none" rtlCol="0">
                <a:spAutoFit/>
              </a:bodyPr>
              <a:lstStyle/>
              <a:p>
                <a:r>
                  <a:rPr kumimoji="1" lang="en-US" altLang="ja-JP" sz="2000" b="0" dirty="0" smtClean="0"/>
                  <a:t>introduce (</a:t>
                </a:r>
                <a14:m>
                  <m:oMath xmlns:m="http://schemas.openxmlformats.org/officeDocument/2006/math">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𝑥</m:t>
                        </m:r>
                      </m:e>
                      <m:sup>
                        <m:r>
                          <a:rPr kumimoji="1" lang="en-US" altLang="ja-JP" sz="2000" b="0" i="1" smtClean="0">
                            <a:latin typeface="Cambria Math" panose="02040503050406030204" pitchFamily="18" charset="0"/>
                          </a:rPr>
                          <m:t>𝜇</m:t>
                        </m:r>
                      </m:sup>
                    </m:sSup>
                  </m:oMath>
                </a14:m>
                <a:r>
                  <a:rPr kumimoji="1" lang="en-US" altLang="ja-JP" sz="2000" dirty="0" smtClean="0"/>
                  <a:t>-dependent) boost to BH geometry</a:t>
                </a:r>
                <a:endParaRPr kumimoji="1" lang="ja-JP" altLang="en-US" sz="2000" dirty="0"/>
              </a:p>
            </p:txBody>
          </p:sp>
        </mc:Choice>
        <mc:Fallback xmlns="">
          <p:sp>
            <p:nvSpPr>
              <p:cNvPr id="16" name="テキスト ボックス 15"/>
              <p:cNvSpPr txBox="1">
                <a:spLocks noRot="1" noChangeAspect="1" noMove="1" noResize="1" noEditPoints="1" noAdjustHandles="1" noChangeArrowheads="1" noChangeShapeType="1" noTextEdit="1"/>
              </p:cNvSpPr>
              <p:nvPr/>
            </p:nvSpPr>
            <p:spPr>
              <a:xfrm>
                <a:off x="3183626" y="4133152"/>
                <a:ext cx="5261825" cy="400110"/>
              </a:xfrm>
              <a:prstGeom prst="rect">
                <a:avLst/>
              </a:prstGeom>
              <a:blipFill rotWithShape="0">
                <a:blip r:embed="rId5"/>
                <a:stretch>
                  <a:fillRect l="-1159" t="-7576" r="-579" b="-25758"/>
                </a:stretch>
              </a:blipFill>
            </p:spPr>
            <p:txBody>
              <a:bodyPr/>
              <a:lstStyle/>
              <a:p>
                <a:r>
                  <a:rPr lang="ja-JP" altLang="en-US">
                    <a:noFill/>
                  </a:rPr>
                  <a:t> </a:t>
                </a:r>
              </a:p>
            </p:txBody>
          </p:sp>
        </mc:Fallback>
      </mc:AlternateContent>
      <p:sp>
        <p:nvSpPr>
          <p:cNvPr id="18" name="テキスト ボックス 17"/>
          <p:cNvSpPr txBox="1"/>
          <p:nvPr/>
        </p:nvSpPr>
        <p:spPr>
          <a:xfrm>
            <a:off x="729466" y="5491934"/>
            <a:ext cx="5989833"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ja-JP" sz="2000" dirty="0" smtClean="0"/>
              <a:t>We generalize the Fluid/Gravity correspondence to asymptotically </a:t>
            </a:r>
            <a:r>
              <a:rPr lang="en-US" altLang="ja-JP" sz="2000" dirty="0" err="1" smtClean="0"/>
              <a:t>Lifshitz</a:t>
            </a:r>
            <a:r>
              <a:rPr lang="en-US" altLang="ja-JP" sz="2000" dirty="0" smtClean="0"/>
              <a:t> </a:t>
            </a:r>
            <a:r>
              <a:rPr lang="en-US" altLang="ja-JP" sz="2000" dirty="0" err="1" smtClean="0"/>
              <a:t>spacetime</a:t>
            </a:r>
            <a:r>
              <a:rPr lang="en-US" altLang="ja-JP" sz="2000" dirty="0" smtClean="0"/>
              <a:t>.</a:t>
            </a:r>
            <a:endParaRPr kumimoji="1" lang="ja-JP" altLang="en-US" sz="2000" dirty="0"/>
          </a:p>
        </p:txBody>
      </p:sp>
      <p:sp>
        <p:nvSpPr>
          <p:cNvPr id="2" name="テキスト ボックス 1"/>
          <p:cNvSpPr txBox="1"/>
          <p:nvPr/>
        </p:nvSpPr>
        <p:spPr>
          <a:xfrm>
            <a:off x="705760" y="4815479"/>
            <a:ext cx="7384137" cy="400110"/>
          </a:xfrm>
          <a:prstGeom prst="rect">
            <a:avLst/>
          </a:prstGeom>
          <a:noFill/>
        </p:spPr>
        <p:txBody>
          <a:bodyPr wrap="none" rtlCol="0">
            <a:spAutoFit/>
          </a:bodyPr>
          <a:lstStyle/>
          <a:p>
            <a:r>
              <a:rPr kumimoji="1" lang="en-US" altLang="ja-JP" sz="2000" dirty="0" smtClean="0"/>
              <a:t>The modified black hole solution describes fluids in dual field theory</a:t>
            </a:r>
            <a:endParaRPr kumimoji="1" lang="ja-JP" altLang="en-US" sz="2000" dirty="0"/>
          </a:p>
        </p:txBody>
      </p:sp>
    </p:spTree>
    <p:extLst>
      <p:ext uri="{BB962C8B-B14F-4D97-AF65-F5344CB8AC3E}">
        <p14:creationId xmlns:p14="http://schemas.microsoft.com/office/powerpoint/2010/main" val="29379753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4479" y="365126"/>
            <a:ext cx="7886700" cy="694417"/>
          </a:xfrm>
        </p:spPr>
        <p:txBody>
          <a:bodyPr>
            <a:normAutofit/>
          </a:bodyPr>
          <a:lstStyle/>
          <a:p>
            <a:r>
              <a:rPr lang="en-US" altLang="ja-JP" sz="3200" dirty="0" smtClean="0">
                <a:solidFill>
                  <a:srgbClr val="0070C0"/>
                </a:solidFill>
              </a:rPr>
              <a:t>Einstein-Maxwell-</a:t>
            </a:r>
            <a:r>
              <a:rPr lang="en-US" altLang="ja-JP" sz="3200" dirty="0" err="1" smtClean="0">
                <a:solidFill>
                  <a:srgbClr val="0070C0"/>
                </a:solidFill>
              </a:rPr>
              <a:t>Dilaton</a:t>
            </a:r>
            <a:r>
              <a:rPr lang="en-US" altLang="ja-JP" sz="3200" dirty="0" smtClean="0">
                <a:solidFill>
                  <a:srgbClr val="0070C0"/>
                </a:solidFill>
              </a:rPr>
              <a:t> model</a:t>
            </a:r>
            <a:endParaRPr kumimoji="1" lang="ja-JP" altLang="en-US" sz="3200" dirty="0">
              <a:solidFill>
                <a:srgbClr val="0070C0"/>
              </a:solidFill>
            </a:endParaRPr>
          </a:p>
        </p:txBody>
      </p:sp>
      <p:sp>
        <p:nvSpPr>
          <p:cNvPr id="4" name="テキスト ボックス 3"/>
          <p:cNvSpPr txBox="1"/>
          <p:nvPr/>
        </p:nvSpPr>
        <p:spPr>
          <a:xfrm>
            <a:off x="725714" y="1059543"/>
            <a:ext cx="1277914" cy="400110"/>
          </a:xfrm>
          <a:prstGeom prst="rect">
            <a:avLst/>
          </a:prstGeom>
          <a:noFill/>
        </p:spPr>
        <p:txBody>
          <a:bodyPr wrap="none" rtlCol="0">
            <a:spAutoFit/>
          </a:bodyPr>
          <a:lstStyle/>
          <a:p>
            <a:r>
              <a:rPr kumimoji="1" lang="en-US" altLang="ja-JP" sz="2000" dirty="0" smtClean="0"/>
              <a:t>The action</a:t>
            </a:r>
            <a:endParaRPr kumimoji="1" lang="ja-JP" altLang="en-US" sz="2000" dirty="0"/>
          </a:p>
        </p:txBody>
      </p:sp>
      <mc:AlternateContent xmlns:mc="http://schemas.openxmlformats.org/markup-compatibility/2006" xmlns:a14="http://schemas.microsoft.com/office/drawing/2010/main">
        <mc:Choice Requires="a14">
          <p:sp>
            <p:nvSpPr>
              <p:cNvPr id="5" name="テキスト ボックス 4"/>
              <p:cNvSpPr txBox="1"/>
              <p:nvPr/>
            </p:nvSpPr>
            <p:spPr>
              <a:xfrm>
                <a:off x="1330579" y="1607906"/>
                <a:ext cx="6134500" cy="69153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𝑆</m:t>
                      </m:r>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16</m:t>
                          </m:r>
                          <m:r>
                            <a:rPr kumimoji="1" lang="en-US" altLang="ja-JP" sz="2000" b="0" i="1" smtClean="0">
                              <a:latin typeface="Cambria Math" panose="02040503050406030204" pitchFamily="18" charset="0"/>
                            </a:rPr>
                            <m:t>𝜋</m:t>
                          </m:r>
                          <m:r>
                            <a:rPr kumimoji="1" lang="en-US" altLang="ja-JP" sz="2000" b="0" i="1" smtClean="0">
                              <a:latin typeface="Cambria Math" panose="02040503050406030204" pitchFamily="18" charset="0"/>
                            </a:rPr>
                            <m:t>𝐺</m:t>
                          </m:r>
                        </m:den>
                      </m:f>
                      <m:nary>
                        <m:naryPr>
                          <m:subHide m:val="on"/>
                          <m:supHide m:val="on"/>
                          <m:ctrlPr>
                            <a:rPr kumimoji="1" lang="en-US" altLang="ja-JP" sz="2000" b="0" i="1" smtClean="0">
                              <a:latin typeface="Cambria Math" panose="02040503050406030204" pitchFamily="18" charset="0"/>
                            </a:rPr>
                          </m:ctrlPr>
                        </m:naryPr>
                        <m:sub/>
                        <m:sup/>
                        <m:e>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𝑑</m:t>
                              </m:r>
                            </m:e>
                            <m:sup>
                              <m:r>
                                <a:rPr kumimoji="1" lang="en-US" altLang="ja-JP" sz="2000" b="0" i="1" smtClean="0">
                                  <a:latin typeface="Cambria Math" panose="02040503050406030204" pitchFamily="18" charset="0"/>
                                </a:rPr>
                                <m:t>𝑑</m:t>
                              </m:r>
                              <m:r>
                                <a:rPr kumimoji="1" lang="en-US" altLang="ja-JP" sz="2000" b="0" i="1" smtClean="0">
                                  <a:latin typeface="Cambria Math" panose="02040503050406030204" pitchFamily="18" charset="0"/>
                                </a:rPr>
                                <m:t>+1</m:t>
                              </m:r>
                            </m:sup>
                          </m:sSup>
                          <m:r>
                            <a:rPr kumimoji="1" lang="en-US" altLang="ja-JP" sz="2000" b="0" i="1" smtClean="0">
                              <a:latin typeface="Cambria Math" panose="02040503050406030204" pitchFamily="18" charset="0"/>
                            </a:rPr>
                            <m:t>𝑥</m:t>
                          </m:r>
                          <m:r>
                            <a:rPr kumimoji="1" lang="en-US" altLang="ja-JP" sz="2000" b="0" i="1" smtClean="0">
                              <a:latin typeface="Cambria Math" panose="02040503050406030204" pitchFamily="18" charset="0"/>
                            </a:rPr>
                            <m:t> </m:t>
                          </m:r>
                          <m:rad>
                            <m:radPr>
                              <m:degHide m:val="on"/>
                              <m:ctrlPr>
                                <a:rPr kumimoji="1" lang="en-US" altLang="ja-JP" sz="2000" b="0" i="1" smtClean="0">
                                  <a:latin typeface="Cambria Math" panose="02040503050406030204" pitchFamily="18" charset="0"/>
                                </a:rPr>
                              </m:ctrlPr>
                            </m:radPr>
                            <m:deg/>
                            <m:e>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𝑔</m:t>
                              </m:r>
                            </m:e>
                          </m:rad>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𝑅</m:t>
                              </m:r>
                              <m:r>
                                <a:rPr kumimoji="1" lang="en-US" altLang="ja-JP" sz="2000" b="0" i="1" smtClean="0">
                                  <a:latin typeface="Cambria Math" panose="02040503050406030204" pitchFamily="18" charset="0"/>
                                </a:rPr>
                                <m:t>−</m:t>
                              </m:r>
                              <m:r>
                                <a:rPr kumimoji="1" lang="en-US" altLang="ja-JP" sz="2000" b="0" i="0" smtClean="0">
                                  <a:latin typeface="Cambria Math" panose="02040503050406030204" pitchFamily="18" charset="0"/>
                                </a:rPr>
                                <m:t>2</m:t>
                              </m:r>
                              <m:r>
                                <m:rPr>
                                  <m:sty m:val="p"/>
                                </m:rPr>
                                <a:rPr kumimoji="1" lang="en-US" altLang="ja-JP" sz="2000" b="0" i="0" smtClean="0">
                                  <a:latin typeface="Cambria Math" panose="02040503050406030204" pitchFamily="18" charset="0"/>
                                </a:rPr>
                                <m:t>Λ</m:t>
                              </m:r>
                              <m:r>
                                <a:rPr kumimoji="1" lang="en-US" altLang="ja-JP" sz="2000" b="0" i="0"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0" smtClean="0">
                                      <a:latin typeface="Cambria Math" panose="02040503050406030204" pitchFamily="18" charset="0"/>
                                    </a:rPr>
                                    <m:t>1</m:t>
                                  </m:r>
                                </m:num>
                                <m:den>
                                  <m:r>
                                    <a:rPr kumimoji="1" lang="en-US" altLang="ja-JP" sz="2000" b="0" i="0" smtClean="0">
                                      <a:latin typeface="Cambria Math" panose="02040503050406030204" pitchFamily="18" charset="0"/>
                                    </a:rPr>
                                    <m:t>4</m:t>
                                  </m:r>
                                </m:den>
                              </m:f>
                              <m:sSup>
                                <m:sSupPr>
                                  <m:ctrlPr>
                                    <a:rPr kumimoji="1" lang="en-US" altLang="ja-JP" sz="2000" b="0" i="1" smtClean="0">
                                      <a:latin typeface="Cambria Math" panose="02040503050406030204" pitchFamily="18" charset="0"/>
                                    </a:rPr>
                                  </m:ctrlPr>
                                </m:sSupPr>
                                <m:e>
                                  <m:r>
                                    <m:rPr>
                                      <m:sty m:val="p"/>
                                    </m:rPr>
                                    <a:rPr kumimoji="1" lang="en-US" altLang="ja-JP" sz="2000" b="0" i="0" smtClean="0">
                                      <a:latin typeface="Cambria Math" panose="02040503050406030204" pitchFamily="18" charset="0"/>
                                    </a:rPr>
                                    <m:t>e</m:t>
                                  </m:r>
                                </m:e>
                                <m:sup>
                                  <m:r>
                                    <a:rPr kumimoji="1" lang="en-US" altLang="ja-JP" sz="2000" b="0" i="1" smtClean="0">
                                      <a:latin typeface="Cambria Math" panose="02040503050406030204" pitchFamily="18" charset="0"/>
                                    </a:rPr>
                                    <m:t>𝜆𝜙</m:t>
                                  </m:r>
                                </m:sup>
                              </m:sSup>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𝐹</m:t>
                                  </m:r>
                                </m:e>
                                <m:sup>
                                  <m:r>
                                    <a:rPr kumimoji="1" lang="en-US" altLang="ja-JP" sz="2000" b="0" i="1" smtClean="0">
                                      <a:latin typeface="Cambria Math" panose="02040503050406030204" pitchFamily="18" charset="0"/>
                                    </a:rPr>
                                    <m:t>2</m:t>
                                  </m:r>
                                </m:sup>
                              </m:sSup>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2</m:t>
                                  </m:r>
                                </m:den>
                              </m:f>
                              <m:sSup>
                                <m:sSupPr>
                                  <m:ctrlPr>
                                    <a:rPr kumimoji="1" lang="en-US" altLang="ja-JP" sz="2000" b="0" i="1" smtClean="0">
                                      <a:latin typeface="Cambria Math" panose="02040503050406030204" pitchFamily="18" charset="0"/>
                                    </a:rPr>
                                  </m:ctrlPr>
                                </m:sSupPr>
                                <m:e>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𝜕𝜙</m:t>
                                      </m:r>
                                    </m:e>
                                  </m:d>
                                </m:e>
                                <m:sup>
                                  <m:r>
                                    <a:rPr kumimoji="1" lang="en-US" altLang="ja-JP" sz="2000" b="0" i="1" smtClean="0">
                                      <a:latin typeface="Cambria Math" panose="02040503050406030204" pitchFamily="18" charset="0"/>
                                    </a:rPr>
                                    <m:t>2</m:t>
                                  </m:r>
                                </m:sup>
                              </m:sSup>
                            </m:e>
                          </m:d>
                        </m:e>
                      </m:nary>
                    </m:oMath>
                  </m:oMathPara>
                </a14:m>
                <a:endParaRPr kumimoji="1" lang="ja-JP" altLang="en-US" sz="1600" dirty="0"/>
              </a:p>
            </p:txBody>
          </p:sp>
        </mc:Choice>
        <mc:Fallback xmlns="">
          <p:sp>
            <p:nvSpPr>
              <p:cNvPr id="5" name="テキスト ボックス 4"/>
              <p:cNvSpPr txBox="1">
                <a:spLocks noRot="1" noChangeAspect="1" noMove="1" noResize="1" noEditPoints="1" noAdjustHandles="1" noChangeArrowheads="1" noChangeShapeType="1" noTextEdit="1"/>
              </p:cNvSpPr>
              <p:nvPr/>
            </p:nvSpPr>
            <p:spPr>
              <a:xfrm>
                <a:off x="1330579" y="1607906"/>
                <a:ext cx="6134500" cy="691536"/>
              </a:xfrm>
              <a:prstGeom prst="rect">
                <a:avLst/>
              </a:prstGeom>
              <a:blipFill rotWithShape="0">
                <a:blip r:embed="rId3"/>
                <a:stretch>
                  <a:fillRect/>
                </a:stretch>
              </a:blipFill>
            </p:spPr>
            <p:txBody>
              <a:bodyPr/>
              <a:lstStyle/>
              <a:p>
                <a:r>
                  <a:rPr lang="ja-JP" altLang="en-US">
                    <a:noFill/>
                  </a:rPr>
                  <a:t> </a:t>
                </a:r>
              </a:p>
            </p:txBody>
          </p:sp>
        </mc:Fallback>
      </mc:AlternateContent>
      <p:sp>
        <p:nvSpPr>
          <p:cNvPr id="6" name="テキスト ボックス 5"/>
          <p:cNvSpPr txBox="1"/>
          <p:nvPr/>
        </p:nvSpPr>
        <p:spPr>
          <a:xfrm>
            <a:off x="725714" y="2447173"/>
            <a:ext cx="5428153" cy="400110"/>
          </a:xfrm>
          <a:prstGeom prst="rect">
            <a:avLst/>
          </a:prstGeom>
          <a:noFill/>
        </p:spPr>
        <p:txBody>
          <a:bodyPr wrap="none" rtlCol="0">
            <a:spAutoFit/>
          </a:bodyPr>
          <a:lstStyle/>
          <a:p>
            <a:r>
              <a:rPr kumimoji="1" lang="en-US" altLang="ja-JP" sz="2000" dirty="0" smtClean="0"/>
              <a:t>This model has the </a:t>
            </a:r>
            <a:r>
              <a:rPr kumimoji="1" lang="en-US" altLang="ja-JP" sz="2000" dirty="0" err="1" smtClean="0"/>
              <a:t>Lifshitz</a:t>
            </a:r>
            <a:r>
              <a:rPr kumimoji="1" lang="en-US" altLang="ja-JP" sz="2000" dirty="0" smtClean="0"/>
              <a:t> </a:t>
            </a:r>
            <a:r>
              <a:rPr kumimoji="1" lang="en-US" altLang="ja-JP" sz="2000" dirty="0" err="1" smtClean="0"/>
              <a:t>spacetime</a:t>
            </a:r>
            <a:r>
              <a:rPr kumimoji="1" lang="en-US" altLang="ja-JP" sz="2000" dirty="0" smtClean="0"/>
              <a:t> as a solution</a:t>
            </a:r>
            <a:endParaRPr kumimoji="1" lang="ja-JP" altLang="en-US" sz="2000" dirty="0"/>
          </a:p>
        </p:txBody>
      </p:sp>
      <mc:AlternateContent xmlns:mc="http://schemas.openxmlformats.org/markup-compatibility/2006" xmlns:a14="http://schemas.microsoft.com/office/drawing/2010/main">
        <mc:Choice Requires="a14">
          <p:sp>
            <p:nvSpPr>
              <p:cNvPr id="7" name="テキスト ボックス 6"/>
              <p:cNvSpPr txBox="1"/>
              <p:nvPr/>
            </p:nvSpPr>
            <p:spPr>
              <a:xfrm>
                <a:off x="1008323" y="3056569"/>
                <a:ext cx="4290213" cy="77251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𝑑</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𝑠</m:t>
                          </m:r>
                        </m:e>
                        <m:sup>
                          <m:r>
                            <a:rPr kumimoji="1" lang="en-US" altLang="ja-JP" sz="2000" b="0" i="1" smtClean="0">
                              <a:latin typeface="Cambria Math" panose="02040503050406030204" pitchFamily="18" charset="0"/>
                            </a:rPr>
                            <m:t>2</m:t>
                          </m:r>
                        </m:sup>
                      </m:sSup>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𝑟</m:t>
                          </m:r>
                        </m:e>
                        <m:sup>
                          <m:r>
                            <a:rPr kumimoji="1" lang="en-US" altLang="ja-JP" sz="2000" b="0" i="1" smtClean="0">
                              <a:latin typeface="Cambria Math" panose="02040503050406030204" pitchFamily="18" charset="0"/>
                            </a:rPr>
                            <m:t>2</m:t>
                          </m:r>
                          <m:r>
                            <a:rPr kumimoji="1" lang="en-US" altLang="ja-JP" sz="2000" b="0" i="1" smtClean="0">
                              <a:latin typeface="Cambria Math" panose="02040503050406030204" pitchFamily="18" charset="0"/>
                            </a:rPr>
                            <m:t>𝑧</m:t>
                          </m:r>
                        </m:sup>
                      </m:sSup>
                      <m:r>
                        <a:rPr kumimoji="1" lang="en-US" altLang="ja-JP" sz="2000" b="0" i="1" smtClean="0">
                          <a:latin typeface="Cambria Math" panose="02040503050406030204" pitchFamily="18" charset="0"/>
                        </a:rPr>
                        <m:t>𝑑</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𝑡</m:t>
                          </m:r>
                        </m:e>
                        <m:sup>
                          <m:r>
                            <a:rPr kumimoji="1" lang="en-US" altLang="ja-JP" sz="2000" b="0" i="1" smtClean="0">
                              <a:latin typeface="Cambria Math" panose="02040503050406030204" pitchFamily="18" charset="0"/>
                            </a:rPr>
                            <m:t>2</m:t>
                          </m:r>
                        </m:sup>
                      </m:sSup>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𝑑</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𝑟</m:t>
                              </m:r>
                            </m:e>
                            <m:sup>
                              <m:r>
                                <a:rPr kumimoji="1" lang="en-US" altLang="ja-JP" sz="2000" b="0" i="1" smtClean="0">
                                  <a:latin typeface="Cambria Math" panose="02040503050406030204" pitchFamily="18" charset="0"/>
                                </a:rPr>
                                <m:t>2</m:t>
                              </m:r>
                            </m:sup>
                          </m:sSup>
                        </m:num>
                        <m:den>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𝑟</m:t>
                              </m:r>
                            </m:e>
                            <m:sup>
                              <m:r>
                                <a:rPr kumimoji="1" lang="en-US" altLang="ja-JP" sz="2000" b="0" i="1" smtClean="0">
                                  <a:latin typeface="Cambria Math" panose="02040503050406030204" pitchFamily="18" charset="0"/>
                                </a:rPr>
                                <m:t>2</m:t>
                              </m:r>
                            </m:sup>
                          </m:sSup>
                        </m:den>
                      </m:f>
                      <m:r>
                        <a:rPr kumimoji="1" lang="en-US" altLang="ja-JP" sz="2000" b="0" i="1" smtClean="0">
                          <a:latin typeface="Cambria Math" panose="02040503050406030204" pitchFamily="18" charset="0"/>
                        </a:rPr>
                        <m:t>+</m:t>
                      </m:r>
                      <m:nary>
                        <m:naryPr>
                          <m:chr m:val="∑"/>
                          <m:supHide m:val="on"/>
                          <m:ctrlPr>
                            <a:rPr kumimoji="1" lang="en-US" altLang="ja-JP" sz="2000" b="0" i="1" smtClean="0">
                              <a:latin typeface="Cambria Math" panose="02040503050406030204" pitchFamily="18" charset="0"/>
                            </a:rPr>
                          </m:ctrlPr>
                        </m:naryPr>
                        <m:sub>
                          <m:r>
                            <a:rPr kumimoji="1" lang="en-US" altLang="ja-JP" sz="2000" b="0" i="1" smtClean="0">
                              <a:latin typeface="Cambria Math" panose="02040503050406030204" pitchFamily="18" charset="0"/>
                            </a:rPr>
                            <m:t>𝑖</m:t>
                          </m:r>
                        </m:sub>
                        <m:sup/>
                        <m:e>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𝑟</m:t>
                              </m:r>
                            </m:e>
                            <m:sup>
                              <m:r>
                                <a:rPr kumimoji="1" lang="en-US" altLang="ja-JP" sz="2000" b="0" i="1" smtClean="0">
                                  <a:latin typeface="Cambria Math" panose="02040503050406030204" pitchFamily="18" charset="0"/>
                                </a:rPr>
                                <m:t>2</m:t>
                              </m:r>
                            </m:sup>
                          </m:sSup>
                          <m:sSup>
                            <m:sSupPr>
                              <m:ctrlPr>
                                <a:rPr kumimoji="1" lang="en-US" altLang="ja-JP" sz="2000" b="0" i="1" smtClean="0">
                                  <a:latin typeface="Cambria Math" panose="02040503050406030204" pitchFamily="18" charset="0"/>
                                </a:rPr>
                              </m:ctrlPr>
                            </m:sSupPr>
                            <m:e>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𝑑</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𝑥</m:t>
                                      </m:r>
                                    </m:e>
                                    <m:sup>
                                      <m:r>
                                        <a:rPr kumimoji="1" lang="en-US" altLang="ja-JP" sz="2000" b="0" i="1" smtClean="0">
                                          <a:latin typeface="Cambria Math" panose="02040503050406030204" pitchFamily="18" charset="0"/>
                                        </a:rPr>
                                        <m:t>𝑖</m:t>
                                      </m:r>
                                    </m:sup>
                                  </m:sSup>
                                </m:e>
                              </m:d>
                            </m:e>
                            <m:sup>
                              <m:r>
                                <a:rPr kumimoji="1" lang="en-US" altLang="ja-JP" sz="2000" b="0" i="1" smtClean="0">
                                  <a:latin typeface="Cambria Math" panose="02040503050406030204" pitchFamily="18" charset="0"/>
                                </a:rPr>
                                <m:t>2</m:t>
                              </m:r>
                            </m:sup>
                          </m:sSup>
                        </m:e>
                      </m:nary>
                    </m:oMath>
                  </m:oMathPara>
                </a14:m>
                <a:endParaRPr kumimoji="1" lang="ja-JP" altLang="en-US" dirty="0"/>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1008323" y="3056569"/>
                <a:ext cx="4290213" cy="772519"/>
              </a:xfrm>
              <a:prstGeom prst="rect">
                <a:avLst/>
              </a:prstGeom>
              <a:blipFill rotWithShape="0">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 name="テキスト ボックス 7"/>
              <p:cNvSpPr txBox="1"/>
              <p:nvPr/>
            </p:nvSpPr>
            <p:spPr>
              <a:xfrm>
                <a:off x="1161796" y="3965960"/>
                <a:ext cx="1725729" cy="31329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𝐴</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𝑎</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𝑟</m:t>
                          </m:r>
                        </m:e>
                        <m:sup>
                          <m:r>
                            <a:rPr kumimoji="1" lang="en-US" altLang="ja-JP" sz="2000" b="0" i="1" smtClean="0">
                              <a:latin typeface="Cambria Math" panose="02040503050406030204" pitchFamily="18" charset="0"/>
                            </a:rPr>
                            <m:t>𝑧</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𝑑</m:t>
                          </m:r>
                          <m:r>
                            <a:rPr kumimoji="1" lang="en-US" altLang="ja-JP" sz="2000" b="0" i="1" smtClean="0">
                              <a:latin typeface="Cambria Math" panose="02040503050406030204" pitchFamily="18" charset="0"/>
                            </a:rPr>
                            <m:t>−1</m:t>
                          </m:r>
                        </m:sup>
                      </m:sSup>
                      <m:r>
                        <a:rPr kumimoji="1" lang="en-US" altLang="ja-JP" sz="2000" b="0" i="1" smtClean="0">
                          <a:latin typeface="Cambria Math" panose="02040503050406030204" pitchFamily="18" charset="0"/>
                        </a:rPr>
                        <m:t>𝑑𝑡</m:t>
                      </m:r>
                    </m:oMath>
                  </m:oMathPara>
                </a14:m>
                <a:endParaRPr kumimoji="1" lang="ja-JP" altLang="en-US" dirty="0"/>
              </a:p>
            </p:txBody>
          </p:sp>
        </mc:Choice>
        <mc:Fallback xmlns="">
          <p:sp>
            <p:nvSpPr>
              <p:cNvPr id="8" name="テキスト ボックス 7"/>
              <p:cNvSpPr txBox="1">
                <a:spLocks noRot="1" noChangeAspect="1" noMove="1" noResize="1" noEditPoints="1" noAdjustHandles="1" noChangeArrowheads="1" noChangeShapeType="1" noTextEdit="1"/>
              </p:cNvSpPr>
              <p:nvPr/>
            </p:nvSpPr>
            <p:spPr>
              <a:xfrm>
                <a:off x="1161796" y="3965960"/>
                <a:ext cx="1725729" cy="313291"/>
              </a:xfrm>
              <a:prstGeom prst="rect">
                <a:avLst/>
              </a:prstGeom>
              <a:blipFill rotWithShape="0">
                <a:blip r:embed="rId5"/>
                <a:stretch>
                  <a:fillRect l="-3180" t="-3922" r="-3180" b="-784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 name="テキスト ボックス 8"/>
              <p:cNvSpPr txBox="1"/>
              <p:nvPr/>
            </p:nvSpPr>
            <p:spPr>
              <a:xfrm>
                <a:off x="3719483" y="3937686"/>
                <a:ext cx="1732526" cy="32226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𝑒</m:t>
                          </m:r>
                        </m:e>
                        <m:sup>
                          <m:r>
                            <a:rPr kumimoji="1" lang="en-US" altLang="ja-JP" sz="2000" b="0" i="1" smtClean="0">
                              <a:latin typeface="Cambria Math" panose="02040503050406030204" pitchFamily="18" charset="0"/>
                            </a:rPr>
                            <m:t>𝜆𝜙</m:t>
                          </m:r>
                        </m:sup>
                      </m:sSup>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𝜇</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𝑟</m:t>
                          </m:r>
                        </m:e>
                        <m:sup>
                          <m:r>
                            <a:rPr kumimoji="1" lang="en-US" altLang="ja-JP" sz="2000" b="0" i="1" smtClean="0">
                              <a:latin typeface="Cambria Math" panose="02040503050406030204" pitchFamily="18" charset="0"/>
                            </a:rPr>
                            <m:t>2(1−</m:t>
                          </m:r>
                          <m:r>
                            <a:rPr kumimoji="1" lang="en-US" altLang="ja-JP" sz="2000" b="0" i="1" smtClean="0">
                              <a:latin typeface="Cambria Math" panose="02040503050406030204" pitchFamily="18" charset="0"/>
                            </a:rPr>
                            <m:t>𝑑</m:t>
                          </m:r>
                          <m:r>
                            <a:rPr kumimoji="1" lang="en-US" altLang="ja-JP" sz="2000" b="0" i="1" smtClean="0">
                              <a:latin typeface="Cambria Math" panose="02040503050406030204" pitchFamily="18" charset="0"/>
                            </a:rPr>
                            <m:t>)</m:t>
                          </m:r>
                        </m:sup>
                      </m:sSup>
                    </m:oMath>
                  </m:oMathPara>
                </a14:m>
                <a:endParaRPr kumimoji="1" lang="ja-JP" altLang="en-US" dirty="0"/>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3719483" y="3937686"/>
                <a:ext cx="1732526" cy="322268"/>
              </a:xfrm>
              <a:prstGeom prst="rect">
                <a:avLst/>
              </a:prstGeom>
              <a:blipFill rotWithShape="0">
                <a:blip r:embed="rId6"/>
                <a:stretch>
                  <a:fillRect l="-1408" t="-5660" r="-2817" b="-20755"/>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 name="テキスト ボックス 9"/>
              <p:cNvSpPr txBox="1"/>
              <p:nvPr/>
            </p:nvSpPr>
            <p:spPr>
              <a:xfrm>
                <a:off x="6039689" y="2695003"/>
                <a:ext cx="1289520" cy="52411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rPr>
                            <m:t>𝜆</m:t>
                          </m:r>
                        </m:e>
                        <m:sup>
                          <m:r>
                            <a:rPr kumimoji="1" lang="en-US" altLang="ja-JP" b="0" i="1" smtClean="0">
                              <a:latin typeface="Cambria Math" panose="02040503050406030204" pitchFamily="18" charset="0"/>
                            </a:rPr>
                            <m:t>2</m:t>
                          </m:r>
                        </m:sup>
                      </m:sSup>
                      <m:r>
                        <a:rPr kumimoji="1" lang="en-US" altLang="ja-JP" b="0" i="1" smtClean="0">
                          <a:latin typeface="Cambria Math" panose="02040503050406030204" pitchFamily="18" charset="0"/>
                        </a:rPr>
                        <m:t>=2</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𝑑</m:t>
                          </m:r>
                          <m:r>
                            <a:rPr kumimoji="1" lang="en-US" altLang="ja-JP" b="0" i="1" smtClean="0">
                              <a:latin typeface="Cambria Math" panose="02040503050406030204" pitchFamily="18" charset="0"/>
                            </a:rPr>
                            <m:t>−1</m:t>
                          </m:r>
                        </m:num>
                        <m:den>
                          <m:r>
                            <a:rPr kumimoji="1" lang="en-US" altLang="ja-JP" b="0" i="1" smtClean="0">
                              <a:latin typeface="Cambria Math" panose="02040503050406030204" pitchFamily="18" charset="0"/>
                            </a:rPr>
                            <m:t>𝑧</m:t>
                          </m:r>
                          <m:r>
                            <a:rPr kumimoji="1" lang="en-US" altLang="ja-JP" b="0" i="1" smtClean="0">
                              <a:latin typeface="Cambria Math" panose="02040503050406030204" pitchFamily="18" charset="0"/>
                            </a:rPr>
                            <m:t>−1</m:t>
                          </m:r>
                        </m:den>
                      </m:f>
                    </m:oMath>
                  </m:oMathPara>
                </a14:m>
                <a:endParaRPr kumimoji="1" lang="ja-JP" altLang="en-US" dirty="0"/>
              </a:p>
            </p:txBody>
          </p:sp>
        </mc:Choice>
        <mc:Fallback xmlns="">
          <p:sp>
            <p:nvSpPr>
              <p:cNvPr id="10" name="テキスト ボックス 9"/>
              <p:cNvSpPr txBox="1">
                <a:spLocks noRot="1" noChangeAspect="1" noMove="1" noResize="1" noEditPoints="1" noAdjustHandles="1" noChangeArrowheads="1" noChangeShapeType="1" noTextEdit="1"/>
              </p:cNvSpPr>
              <p:nvPr/>
            </p:nvSpPr>
            <p:spPr>
              <a:xfrm>
                <a:off x="6039689" y="2695003"/>
                <a:ext cx="1289520" cy="524118"/>
              </a:xfrm>
              <a:prstGeom prst="rect">
                <a:avLst/>
              </a:prstGeom>
              <a:blipFill rotWithShape="0">
                <a:blip r:embed="rId7"/>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1" name="テキスト ボックス 10"/>
              <p:cNvSpPr txBox="1"/>
              <p:nvPr/>
            </p:nvSpPr>
            <p:spPr>
              <a:xfrm>
                <a:off x="6039689" y="3264837"/>
                <a:ext cx="2960939" cy="53572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kumimoji="1" lang="en-US" altLang="ja-JP" b="0" i="0" smtClean="0">
                          <a:latin typeface="Cambria Math" panose="02040503050406030204" pitchFamily="18" charset="0"/>
                        </a:rPr>
                        <m:t>Λ</m:t>
                      </m:r>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d>
                            <m:dPr>
                              <m:ctrlPr>
                                <a:rPr kumimoji="1" lang="en-US" altLang="ja-JP" b="0" i="1" smtClean="0">
                                  <a:latin typeface="Cambria Math" panose="02040503050406030204" pitchFamily="18" charset="0"/>
                                </a:rPr>
                              </m:ctrlPr>
                            </m:dPr>
                            <m:e>
                              <m:r>
                                <a:rPr kumimoji="1" lang="en-US" altLang="ja-JP" b="0" i="1" smtClean="0">
                                  <a:latin typeface="Cambria Math" panose="02040503050406030204" pitchFamily="18" charset="0"/>
                                </a:rPr>
                                <m:t>𝑧</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𝑑</m:t>
                              </m:r>
                              <m:r>
                                <a:rPr kumimoji="1" lang="en-US" altLang="ja-JP" b="0" i="1" smtClean="0">
                                  <a:latin typeface="Cambria Math" panose="02040503050406030204" pitchFamily="18" charset="0"/>
                                </a:rPr>
                                <m:t>−1</m:t>
                              </m:r>
                            </m:e>
                          </m:d>
                          <m:d>
                            <m:dPr>
                              <m:ctrlPr>
                                <a:rPr kumimoji="1" lang="en-US" altLang="ja-JP" b="0" i="1" smtClean="0">
                                  <a:latin typeface="Cambria Math" panose="02040503050406030204" pitchFamily="18" charset="0"/>
                                </a:rPr>
                              </m:ctrlPr>
                            </m:dPr>
                            <m:e>
                              <m:r>
                                <a:rPr kumimoji="1" lang="en-US" altLang="ja-JP" b="0" i="1" smtClean="0">
                                  <a:latin typeface="Cambria Math" panose="02040503050406030204" pitchFamily="18" charset="0"/>
                                </a:rPr>
                                <m:t>𝑧</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𝑑</m:t>
                              </m:r>
                              <m:r>
                                <a:rPr kumimoji="1" lang="en-US" altLang="ja-JP" b="0" i="1" smtClean="0">
                                  <a:latin typeface="Cambria Math" panose="02040503050406030204" pitchFamily="18" charset="0"/>
                                </a:rPr>
                                <m:t>−2</m:t>
                              </m:r>
                            </m:e>
                          </m:d>
                        </m:num>
                        <m:den>
                          <m:r>
                            <a:rPr kumimoji="1" lang="en-US" altLang="ja-JP" b="0" i="1" smtClean="0">
                              <a:latin typeface="Cambria Math" panose="02040503050406030204" pitchFamily="18" charset="0"/>
                            </a:rPr>
                            <m:t>2</m:t>
                          </m:r>
                        </m:den>
                      </m:f>
                    </m:oMath>
                  </m:oMathPara>
                </a14:m>
                <a:endParaRPr kumimoji="1" lang="en-US" altLang="ja-JP" b="0" dirty="0" smtClean="0"/>
              </a:p>
            </p:txBody>
          </p:sp>
        </mc:Choice>
        <mc:Fallback xmlns="">
          <p:sp>
            <p:nvSpPr>
              <p:cNvPr id="11" name="テキスト ボックス 10"/>
              <p:cNvSpPr txBox="1">
                <a:spLocks noRot="1" noChangeAspect="1" noMove="1" noResize="1" noEditPoints="1" noAdjustHandles="1" noChangeArrowheads="1" noChangeShapeType="1" noTextEdit="1"/>
              </p:cNvSpPr>
              <p:nvPr/>
            </p:nvSpPr>
            <p:spPr>
              <a:xfrm>
                <a:off x="6039689" y="3264837"/>
                <a:ext cx="2960939" cy="535724"/>
              </a:xfrm>
              <a:prstGeom prst="rect">
                <a:avLst/>
              </a:prstGeom>
              <a:blipFill rotWithShape="0">
                <a:blip r:embed="rId8"/>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2" name="テキスト ボックス 11"/>
              <p:cNvSpPr txBox="1"/>
              <p:nvPr/>
            </p:nvSpPr>
            <p:spPr>
              <a:xfrm>
                <a:off x="6039689" y="3851537"/>
                <a:ext cx="1664558" cy="54213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𝜇</m:t>
                      </m:r>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rPr>
                            <m:t>𝑎</m:t>
                          </m:r>
                        </m:e>
                        <m:sup>
                          <m:r>
                            <a:rPr kumimoji="1" lang="en-US" altLang="ja-JP" b="0" i="1" smtClean="0">
                              <a:latin typeface="Cambria Math" panose="02040503050406030204" pitchFamily="18" charset="0"/>
                            </a:rPr>
                            <m:t>2</m:t>
                          </m:r>
                        </m:sup>
                      </m:sSup>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2</m:t>
                          </m:r>
                          <m:d>
                            <m:dPr>
                              <m:ctrlPr>
                                <a:rPr kumimoji="1" lang="en-US" altLang="ja-JP" b="0" i="1" smtClean="0">
                                  <a:latin typeface="Cambria Math" panose="02040503050406030204" pitchFamily="18" charset="0"/>
                                </a:rPr>
                              </m:ctrlPr>
                            </m:dPr>
                            <m:e>
                              <m:r>
                                <a:rPr kumimoji="1" lang="en-US" altLang="ja-JP" b="0" i="1" smtClean="0">
                                  <a:latin typeface="Cambria Math" panose="02040503050406030204" pitchFamily="18" charset="0"/>
                                </a:rPr>
                                <m:t>𝑧</m:t>
                              </m:r>
                              <m:r>
                                <a:rPr kumimoji="1" lang="en-US" altLang="ja-JP" b="0" i="1" smtClean="0">
                                  <a:latin typeface="Cambria Math" panose="02040503050406030204" pitchFamily="18" charset="0"/>
                                </a:rPr>
                                <m:t>−1</m:t>
                              </m:r>
                            </m:e>
                          </m:d>
                        </m:num>
                        <m:den>
                          <m:r>
                            <a:rPr kumimoji="1" lang="en-US" altLang="ja-JP" b="0" i="1" smtClean="0">
                              <a:latin typeface="Cambria Math" panose="02040503050406030204" pitchFamily="18" charset="0"/>
                            </a:rPr>
                            <m:t>𝑧</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𝑑</m:t>
                          </m:r>
                          <m:r>
                            <a:rPr kumimoji="1" lang="en-US" altLang="ja-JP" b="0" i="1" smtClean="0">
                              <a:latin typeface="Cambria Math" panose="02040503050406030204" pitchFamily="18" charset="0"/>
                            </a:rPr>
                            <m:t>−1</m:t>
                          </m:r>
                        </m:den>
                      </m:f>
                    </m:oMath>
                  </m:oMathPara>
                </a14:m>
                <a:endParaRPr kumimoji="1" lang="ja-JP" altLang="en-US" dirty="0"/>
              </a:p>
            </p:txBody>
          </p:sp>
        </mc:Choice>
        <mc:Fallback xmlns="">
          <p:sp>
            <p:nvSpPr>
              <p:cNvPr id="12" name="テキスト ボックス 11"/>
              <p:cNvSpPr txBox="1">
                <a:spLocks noRot="1" noChangeAspect="1" noMove="1" noResize="1" noEditPoints="1" noAdjustHandles="1" noChangeArrowheads="1" noChangeShapeType="1" noTextEdit="1"/>
              </p:cNvSpPr>
              <p:nvPr/>
            </p:nvSpPr>
            <p:spPr>
              <a:xfrm>
                <a:off x="6039689" y="3851537"/>
                <a:ext cx="1664558" cy="542136"/>
              </a:xfrm>
              <a:prstGeom prst="rect">
                <a:avLst/>
              </a:prstGeom>
              <a:blipFill rotWithShape="0">
                <a:blip r:embed="rId9"/>
                <a:stretch>
                  <a:fillRect/>
                </a:stretch>
              </a:blipFill>
            </p:spPr>
            <p:txBody>
              <a:bodyPr/>
              <a:lstStyle/>
              <a:p>
                <a:r>
                  <a:rPr lang="ja-JP" altLang="en-US">
                    <a:noFill/>
                  </a:rPr>
                  <a:t> </a:t>
                </a:r>
              </a:p>
            </p:txBody>
          </p:sp>
        </mc:Fallback>
      </mc:AlternateContent>
      <p:sp>
        <p:nvSpPr>
          <p:cNvPr id="13" name="テキスト ボックス 12"/>
          <p:cNvSpPr txBox="1"/>
          <p:nvPr/>
        </p:nvSpPr>
        <p:spPr>
          <a:xfrm>
            <a:off x="725714" y="4586215"/>
            <a:ext cx="4368183" cy="400110"/>
          </a:xfrm>
          <a:prstGeom prst="rect">
            <a:avLst/>
          </a:prstGeom>
          <a:noFill/>
        </p:spPr>
        <p:txBody>
          <a:bodyPr wrap="none" rtlCol="0">
            <a:spAutoFit/>
          </a:bodyPr>
          <a:lstStyle/>
          <a:p>
            <a:r>
              <a:rPr lang="en-US" altLang="ja-JP" sz="2000" dirty="0" smtClean="0"/>
              <a:t>The metric has </a:t>
            </a:r>
            <a:r>
              <a:rPr lang="en-US" altLang="ja-JP" sz="2000" dirty="0" err="1" smtClean="0"/>
              <a:t>Lifshitz</a:t>
            </a:r>
            <a:r>
              <a:rPr lang="en-US" altLang="ja-JP" sz="2000" dirty="0" smtClean="0"/>
              <a:t> scaling symmetry</a:t>
            </a:r>
            <a:endParaRPr kumimoji="1" lang="ja-JP" altLang="en-US" sz="2000" dirty="0"/>
          </a:p>
        </p:txBody>
      </p:sp>
      <mc:AlternateContent xmlns:mc="http://schemas.openxmlformats.org/markup-compatibility/2006" xmlns:a14="http://schemas.microsoft.com/office/drawing/2010/main">
        <mc:Choice Requires="a14">
          <p:sp>
            <p:nvSpPr>
              <p:cNvPr id="14" name="テキスト ボックス 13"/>
              <p:cNvSpPr txBox="1"/>
              <p:nvPr/>
            </p:nvSpPr>
            <p:spPr>
              <a:xfrm>
                <a:off x="1356948" y="5158697"/>
                <a:ext cx="882101"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𝑡</m:t>
                      </m:r>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𝑐</m:t>
                          </m:r>
                        </m:e>
                        <m:sup>
                          <m:r>
                            <a:rPr kumimoji="1" lang="en-US" altLang="ja-JP" sz="2000" b="0" i="1" smtClean="0">
                              <a:latin typeface="Cambria Math" panose="02040503050406030204" pitchFamily="18" charset="0"/>
                            </a:rPr>
                            <m:t>𝑧</m:t>
                          </m:r>
                        </m:sup>
                      </m:sSup>
                      <m:r>
                        <a:rPr kumimoji="1" lang="en-US" altLang="ja-JP" sz="2000" b="0" i="1" smtClean="0">
                          <a:latin typeface="Cambria Math" panose="02040503050406030204" pitchFamily="18" charset="0"/>
                        </a:rPr>
                        <m:t>𝑡</m:t>
                      </m:r>
                    </m:oMath>
                  </m:oMathPara>
                </a14:m>
                <a:endParaRPr kumimoji="1" lang="ja-JP" altLang="en-US" dirty="0"/>
              </a:p>
            </p:txBody>
          </p:sp>
        </mc:Choice>
        <mc:Fallback xmlns="">
          <p:sp>
            <p:nvSpPr>
              <p:cNvPr id="14" name="テキスト ボックス 13"/>
              <p:cNvSpPr txBox="1">
                <a:spLocks noRot="1" noChangeAspect="1" noMove="1" noResize="1" noEditPoints="1" noAdjustHandles="1" noChangeArrowheads="1" noChangeShapeType="1" noTextEdit="1"/>
              </p:cNvSpPr>
              <p:nvPr/>
            </p:nvSpPr>
            <p:spPr>
              <a:xfrm>
                <a:off x="1356948" y="5158697"/>
                <a:ext cx="882101" cy="307777"/>
              </a:xfrm>
              <a:prstGeom prst="rect">
                <a:avLst/>
              </a:prstGeom>
              <a:blipFill rotWithShape="0">
                <a:blip r:embed="rId10"/>
                <a:stretch>
                  <a:fillRect l="-5556" r="-5556" b="-196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5" name="テキスト ボックス 14"/>
              <p:cNvSpPr txBox="1"/>
              <p:nvPr/>
            </p:nvSpPr>
            <p:spPr>
              <a:xfrm>
                <a:off x="3511945" y="5158697"/>
                <a:ext cx="1064009" cy="31777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𝑥</m:t>
                          </m:r>
                        </m:e>
                        <m:sup>
                          <m:r>
                            <a:rPr kumimoji="1" lang="en-US" altLang="ja-JP" sz="2000" b="0" i="1" smtClean="0">
                              <a:latin typeface="Cambria Math" panose="02040503050406030204" pitchFamily="18" charset="0"/>
                            </a:rPr>
                            <m:t>𝑖</m:t>
                          </m:r>
                        </m:sup>
                      </m:sSup>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𝑐</m:t>
                      </m:r>
                      <m:r>
                        <a:rPr kumimoji="1" lang="en-US" altLang="ja-JP" sz="2000" b="0" i="1" smtClean="0">
                          <a:latin typeface="Cambria Math" panose="02040503050406030204" pitchFamily="18" charset="0"/>
                        </a:rPr>
                        <m:t> </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𝑥</m:t>
                          </m:r>
                        </m:e>
                        <m:sup>
                          <m:r>
                            <a:rPr kumimoji="1" lang="en-US" altLang="ja-JP" sz="2000" b="0" i="1" smtClean="0">
                              <a:latin typeface="Cambria Math" panose="02040503050406030204" pitchFamily="18" charset="0"/>
                            </a:rPr>
                            <m:t>𝑖</m:t>
                          </m:r>
                        </m:sup>
                      </m:sSup>
                    </m:oMath>
                  </m:oMathPara>
                </a14:m>
                <a:endParaRPr kumimoji="1" lang="ja-JP" altLang="en-US" dirty="0"/>
              </a:p>
            </p:txBody>
          </p:sp>
        </mc:Choice>
        <mc:Fallback xmlns="">
          <p:sp>
            <p:nvSpPr>
              <p:cNvPr id="15" name="テキスト ボックス 14"/>
              <p:cNvSpPr txBox="1">
                <a:spLocks noRot="1" noChangeAspect="1" noMove="1" noResize="1" noEditPoints="1" noAdjustHandles="1" noChangeArrowheads="1" noChangeShapeType="1" noTextEdit="1"/>
              </p:cNvSpPr>
              <p:nvPr/>
            </p:nvSpPr>
            <p:spPr>
              <a:xfrm>
                <a:off x="3511945" y="5158697"/>
                <a:ext cx="1064009" cy="317779"/>
              </a:xfrm>
              <a:prstGeom prst="rect">
                <a:avLst/>
              </a:prstGeom>
              <a:blipFill rotWithShape="0">
                <a:blip r:embed="rId11"/>
                <a:stretch>
                  <a:fillRect l="-2286" t="-1923" r="-114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6" name="テキスト ボックス 15"/>
              <p:cNvSpPr txBox="1"/>
              <p:nvPr/>
            </p:nvSpPr>
            <p:spPr>
              <a:xfrm>
                <a:off x="5670725" y="5158696"/>
                <a:ext cx="1056956"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𝑟</m:t>
                      </m:r>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𝑐</m:t>
                          </m:r>
                        </m:e>
                        <m:sup>
                          <m:r>
                            <a:rPr kumimoji="1" lang="en-US" altLang="ja-JP" sz="2000" b="0" i="1" smtClean="0">
                              <a:latin typeface="Cambria Math" panose="02040503050406030204" pitchFamily="18" charset="0"/>
                            </a:rPr>
                            <m:t>−1</m:t>
                          </m:r>
                        </m:sup>
                      </m:sSup>
                      <m:r>
                        <a:rPr kumimoji="1" lang="en-US" altLang="ja-JP" sz="2000" b="0" i="1" smtClean="0">
                          <a:latin typeface="Cambria Math" panose="02040503050406030204" pitchFamily="18" charset="0"/>
                        </a:rPr>
                        <m:t>𝑟</m:t>
                      </m:r>
                    </m:oMath>
                  </m:oMathPara>
                </a14:m>
                <a:endParaRPr kumimoji="1" lang="ja-JP" altLang="en-US" dirty="0"/>
              </a:p>
            </p:txBody>
          </p:sp>
        </mc:Choice>
        <mc:Fallback xmlns="">
          <p:sp>
            <p:nvSpPr>
              <p:cNvPr id="16" name="テキスト ボックス 15"/>
              <p:cNvSpPr txBox="1">
                <a:spLocks noRot="1" noChangeAspect="1" noMove="1" noResize="1" noEditPoints="1" noAdjustHandles="1" noChangeArrowheads="1" noChangeShapeType="1" noTextEdit="1"/>
              </p:cNvSpPr>
              <p:nvPr/>
            </p:nvSpPr>
            <p:spPr>
              <a:xfrm>
                <a:off x="5670725" y="5158696"/>
                <a:ext cx="1056956" cy="307777"/>
              </a:xfrm>
              <a:prstGeom prst="rect">
                <a:avLst/>
              </a:prstGeom>
              <a:blipFill rotWithShape="0">
                <a:blip r:embed="rId12"/>
                <a:stretch>
                  <a:fillRect l="-2874" r="-2874"/>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1841865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テキスト ボックス 4"/>
              <p:cNvSpPr txBox="1"/>
              <p:nvPr/>
            </p:nvSpPr>
            <p:spPr>
              <a:xfrm>
                <a:off x="1004221" y="1943368"/>
                <a:ext cx="7745454" cy="986424"/>
              </a:xfrm>
              <a:prstGeom prst="rect">
                <a:avLst/>
              </a:prstGeom>
              <a:noFill/>
            </p:spPr>
            <p:txBody>
              <a:bodyPr wrap="none" lIns="0" tIns="0" rIns="0" bIns="0" rtlCol="0">
                <a:spAutoFit/>
              </a:bodyPr>
              <a:lstStyle/>
              <a:p>
                <a:pPr/>
                <a14:m>
                  <m:oMathPara xmlns:m="http://schemas.openxmlformats.org/officeDocument/2006/math">
                    <m:oMathParaPr>
                      <m:jc m:val="left"/>
                    </m:oMathParaPr>
                    <m:oMath xmlns:m="http://schemas.openxmlformats.org/officeDocument/2006/math">
                      <m:r>
                        <a:rPr kumimoji="1" lang="en-US" altLang="ja-JP" sz="2000" b="0" i="1" smtClean="0">
                          <a:latin typeface="Cambria Math" panose="02040503050406030204" pitchFamily="18" charset="0"/>
                        </a:rPr>
                        <m:t>𝑑</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𝑠</m:t>
                          </m:r>
                        </m:e>
                        <m:sup>
                          <m:r>
                            <a:rPr kumimoji="1" lang="en-US" altLang="ja-JP" sz="2000" b="0" i="1" smtClean="0">
                              <a:latin typeface="Cambria Math" panose="02040503050406030204" pitchFamily="18" charset="0"/>
                            </a:rPr>
                            <m:t>2</m:t>
                          </m:r>
                        </m:sup>
                      </m:sSup>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𝑟</m:t>
                          </m:r>
                        </m:e>
                        <m:sup>
                          <m:r>
                            <a:rPr kumimoji="1" lang="en-US" altLang="ja-JP" sz="2000" b="0" i="1" smtClean="0">
                              <a:latin typeface="Cambria Math" panose="02040503050406030204" pitchFamily="18" charset="0"/>
                            </a:rPr>
                            <m:t>4</m:t>
                          </m:r>
                        </m:sup>
                      </m:sSup>
                      <m:r>
                        <a:rPr kumimoji="1" lang="en-US" altLang="ja-JP" sz="2000" b="0" i="1" smtClean="0">
                          <a:latin typeface="Cambria Math" panose="02040503050406030204" pitchFamily="18" charset="0"/>
                        </a:rPr>
                        <m:t>𝑓</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𝑟</m:t>
                          </m:r>
                        </m:e>
                      </m:d>
                      <m:r>
                        <a:rPr kumimoji="1" lang="en-US" altLang="ja-JP" sz="2000" b="0" i="1" smtClean="0">
                          <a:latin typeface="Cambria Math" panose="02040503050406030204" pitchFamily="18" charset="0"/>
                        </a:rPr>
                        <m:t>𝑑</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𝑡</m:t>
                          </m:r>
                        </m:e>
                        <m:sup>
                          <m:r>
                            <a:rPr kumimoji="1" lang="en-US" altLang="ja-JP" sz="2000" b="0" i="1" smtClean="0">
                              <a:latin typeface="Cambria Math" panose="02040503050406030204" pitchFamily="18" charset="0"/>
                            </a:rPr>
                            <m:t>2</m:t>
                          </m:r>
                        </m:sup>
                      </m:sSup>
                      <m:r>
                        <a:rPr kumimoji="1" lang="en-US" altLang="ja-JP" sz="2000" b="0" i="1" smtClean="0">
                          <a:latin typeface="Cambria Math" panose="02040503050406030204" pitchFamily="18" charset="0"/>
                        </a:rPr>
                        <m:t>+2</m:t>
                      </m:r>
                      <m:r>
                        <a:rPr kumimoji="1" lang="en-US" altLang="ja-JP" sz="2000" b="0" i="1" smtClean="0">
                          <a:latin typeface="Cambria Math" panose="02040503050406030204" pitchFamily="18" charset="0"/>
                        </a:rPr>
                        <m:t>𝑟</m:t>
                      </m:r>
                      <m:r>
                        <a:rPr kumimoji="1" lang="en-US" altLang="ja-JP" sz="2000" b="0" i="1" smtClean="0">
                          <a:latin typeface="Cambria Math" panose="02040503050406030204" pitchFamily="18" charset="0"/>
                        </a:rPr>
                        <m:t> </m:t>
                      </m:r>
                      <m:r>
                        <a:rPr kumimoji="1" lang="en-US" altLang="ja-JP" sz="2000" b="0" i="1" smtClean="0">
                          <a:latin typeface="Cambria Math" panose="02040503050406030204" pitchFamily="18" charset="0"/>
                        </a:rPr>
                        <m:t>𝑑𝑟</m:t>
                      </m:r>
                      <m:r>
                        <a:rPr kumimoji="1" lang="en-US" altLang="ja-JP" sz="2000" b="0" i="1" smtClean="0">
                          <a:latin typeface="Cambria Math" panose="02040503050406030204" pitchFamily="18" charset="0"/>
                        </a:rPr>
                        <m:t> </m:t>
                      </m:r>
                      <m:r>
                        <a:rPr kumimoji="1" lang="en-US" altLang="ja-JP" sz="2000" b="0" i="1" smtClean="0">
                          <a:latin typeface="Cambria Math" panose="02040503050406030204" pitchFamily="18" charset="0"/>
                        </a:rPr>
                        <m:t>𝑑𝑡</m:t>
                      </m:r>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𝑟</m:t>
                          </m:r>
                        </m:e>
                        <m:sup>
                          <m:r>
                            <a:rPr kumimoji="1" lang="en-US" altLang="ja-JP" sz="2000" b="0" i="1" smtClean="0">
                              <a:latin typeface="Cambria Math" panose="02040503050406030204" pitchFamily="18" charset="0"/>
                            </a:rPr>
                            <m:t>2</m:t>
                          </m:r>
                        </m:sup>
                      </m:sSup>
                      <m:sSup>
                        <m:sSupPr>
                          <m:ctrlPr>
                            <a:rPr kumimoji="1" lang="en-US" altLang="ja-JP" sz="2000" b="0" i="1" smtClean="0">
                              <a:latin typeface="Cambria Math" panose="02040503050406030204" pitchFamily="18" charset="0"/>
                            </a:rPr>
                          </m:ctrlPr>
                        </m:sSupPr>
                        <m:e>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𝑑</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𝑥</m:t>
                                  </m:r>
                                </m:e>
                                <m:sup>
                                  <m:r>
                                    <a:rPr kumimoji="1" lang="en-US" altLang="ja-JP" sz="2000" b="0" i="1" smtClean="0">
                                      <a:latin typeface="Cambria Math" panose="02040503050406030204" pitchFamily="18" charset="0"/>
                                    </a:rPr>
                                    <m:t>𝑖</m:t>
                                  </m:r>
                                </m:sup>
                              </m:sSup>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𝑥</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𝑑𝑡</m:t>
                              </m:r>
                            </m:e>
                          </m:d>
                        </m:e>
                        <m:sup>
                          <m:r>
                            <a:rPr kumimoji="1" lang="en-US" altLang="ja-JP" sz="2000" b="0" i="1" smtClean="0">
                              <a:latin typeface="Cambria Math" panose="02040503050406030204" pitchFamily="18" charset="0"/>
                            </a:rPr>
                            <m:t>2</m:t>
                          </m:r>
                        </m:sup>
                      </m:sSup>
                    </m:oMath>
                  </m:oMathPara>
                </a14:m>
                <a:endParaRPr kumimoji="1" lang="en-US" altLang="ja-JP" sz="2000" b="0" i="1" dirty="0" smtClean="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r>
                        <a:rPr lang="en-US" altLang="ja-JP" sz="2000" b="0" i="1" smtClean="0">
                          <a:solidFill>
                            <a:srgbClr val="FF0000"/>
                          </a:solidFill>
                          <a:latin typeface="Cambria Math" panose="02040503050406030204" pitchFamily="18" charset="0"/>
                        </a:rPr>
                        <m:t>               </m:t>
                      </m:r>
                      <m:r>
                        <a:rPr lang="en-US" altLang="ja-JP" sz="2000" i="1" smtClean="0">
                          <a:solidFill>
                            <a:srgbClr val="FF0000"/>
                          </a:solidFill>
                          <a:latin typeface="Cambria Math" panose="02040503050406030204" pitchFamily="18" charset="0"/>
                        </a:rPr>
                        <m:t>+</m:t>
                      </m:r>
                      <m:f>
                        <m:fPr>
                          <m:ctrlPr>
                            <a:rPr kumimoji="1" lang="en-US" altLang="ja-JP" sz="2000" b="0" i="1" smtClean="0">
                              <a:solidFill>
                                <a:srgbClr val="FF0000"/>
                              </a:solidFill>
                              <a:latin typeface="Cambria Math" panose="02040503050406030204" pitchFamily="18" charset="0"/>
                            </a:rPr>
                          </m:ctrlPr>
                        </m:fPr>
                        <m:num>
                          <m:r>
                            <a:rPr kumimoji="1" lang="en-US" altLang="ja-JP" sz="2000" b="0" i="1" smtClean="0">
                              <a:solidFill>
                                <a:srgbClr val="FF0000"/>
                              </a:solidFill>
                              <a:latin typeface="Cambria Math" panose="02040503050406030204" pitchFamily="18" charset="0"/>
                            </a:rPr>
                            <m:t>2</m:t>
                          </m:r>
                        </m:num>
                        <m:den>
                          <m:r>
                            <a:rPr kumimoji="1" lang="en-US" altLang="ja-JP" sz="2000" b="0" i="1" smtClean="0">
                              <a:solidFill>
                                <a:srgbClr val="FF0000"/>
                              </a:solidFill>
                              <a:latin typeface="Cambria Math" panose="02040503050406030204" pitchFamily="18" charset="0"/>
                            </a:rPr>
                            <m:t>3</m:t>
                          </m:r>
                        </m:den>
                      </m:f>
                      <m:sSup>
                        <m:sSupPr>
                          <m:ctrlPr>
                            <a:rPr kumimoji="1" lang="en-US" altLang="ja-JP" sz="2000" b="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𝑟</m:t>
                          </m:r>
                        </m:e>
                        <m:sup>
                          <m:r>
                            <a:rPr kumimoji="1" lang="en-US" altLang="ja-JP" sz="2000" b="0" i="1" smtClean="0">
                              <a:solidFill>
                                <a:srgbClr val="FF0000"/>
                              </a:solidFill>
                              <a:latin typeface="Cambria Math" panose="02040503050406030204" pitchFamily="18" charset="0"/>
                            </a:rPr>
                            <m:t>2</m:t>
                          </m:r>
                        </m:sup>
                      </m:sSup>
                      <m:sSub>
                        <m:sSubPr>
                          <m:ctrlPr>
                            <a:rPr kumimoji="1" lang="en-US" altLang="ja-JP" sz="2000" b="0" i="1" smtClean="0">
                              <a:solidFill>
                                <a:srgbClr val="FF0000"/>
                              </a:solidFill>
                              <a:latin typeface="Cambria Math" panose="02040503050406030204" pitchFamily="18" charset="0"/>
                            </a:rPr>
                          </m:ctrlPr>
                        </m:sSubPr>
                        <m:e>
                          <m:r>
                            <a:rPr kumimoji="1" lang="en-US" altLang="ja-JP" sz="2000" b="0" i="1" smtClean="0">
                              <a:solidFill>
                                <a:srgbClr val="FF0000"/>
                              </a:solidFill>
                              <a:latin typeface="Cambria Math" panose="02040503050406030204" pitchFamily="18" charset="0"/>
                            </a:rPr>
                            <m:t>𝜕</m:t>
                          </m:r>
                        </m:e>
                        <m:sub>
                          <m:r>
                            <a:rPr kumimoji="1" lang="en-US" altLang="ja-JP" sz="2000" b="0" i="1" smtClean="0">
                              <a:solidFill>
                                <a:srgbClr val="FF0000"/>
                              </a:solidFill>
                              <a:latin typeface="Cambria Math" panose="02040503050406030204" pitchFamily="18" charset="0"/>
                            </a:rPr>
                            <m:t>𝑖</m:t>
                          </m:r>
                        </m:sub>
                      </m:sSub>
                      <m:sSup>
                        <m:sSupPr>
                          <m:ctrlPr>
                            <a:rPr kumimoji="1" lang="en-US" altLang="ja-JP" sz="2000" b="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𝑣</m:t>
                          </m:r>
                        </m:e>
                        <m:sup>
                          <m:r>
                            <a:rPr kumimoji="1" lang="en-US" altLang="ja-JP" sz="2000" b="0" i="1" smtClean="0">
                              <a:solidFill>
                                <a:srgbClr val="FF0000"/>
                              </a:solidFill>
                              <a:latin typeface="Cambria Math" panose="02040503050406030204" pitchFamily="18" charset="0"/>
                            </a:rPr>
                            <m:t>𝑖</m:t>
                          </m:r>
                        </m:sup>
                      </m:sSup>
                      <m:r>
                        <a:rPr kumimoji="1" lang="en-US" altLang="ja-JP" sz="2000" b="0" i="1" smtClean="0">
                          <a:solidFill>
                            <a:srgbClr val="FF0000"/>
                          </a:solidFill>
                          <a:latin typeface="Cambria Math" panose="02040503050406030204" pitchFamily="18" charset="0"/>
                        </a:rPr>
                        <m:t>(</m:t>
                      </m:r>
                      <m:r>
                        <a:rPr kumimoji="1" lang="en-US" altLang="ja-JP" sz="2000" b="0" i="1" smtClean="0">
                          <a:solidFill>
                            <a:srgbClr val="FF0000"/>
                          </a:solidFill>
                          <a:latin typeface="Cambria Math" panose="02040503050406030204" pitchFamily="18" charset="0"/>
                        </a:rPr>
                        <m:t>𝑥</m:t>
                      </m:r>
                      <m:r>
                        <a:rPr kumimoji="1" lang="en-US" altLang="ja-JP" sz="2000" b="0" i="1" smtClean="0">
                          <a:solidFill>
                            <a:srgbClr val="FF0000"/>
                          </a:solidFill>
                          <a:latin typeface="Cambria Math" panose="02040503050406030204" pitchFamily="18" charset="0"/>
                        </a:rPr>
                        <m:t>)</m:t>
                      </m:r>
                      <m:r>
                        <a:rPr kumimoji="1" lang="en-US" altLang="ja-JP" sz="2000" b="0" i="1" smtClean="0">
                          <a:solidFill>
                            <a:srgbClr val="FF0000"/>
                          </a:solidFill>
                          <a:latin typeface="Cambria Math" panose="02040503050406030204" pitchFamily="18" charset="0"/>
                        </a:rPr>
                        <m:t>𝑑</m:t>
                      </m:r>
                      <m:sSup>
                        <m:sSupPr>
                          <m:ctrlPr>
                            <a:rPr kumimoji="1" lang="en-US" altLang="ja-JP" sz="2000" b="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𝑡</m:t>
                          </m:r>
                        </m:e>
                        <m:sup>
                          <m:r>
                            <a:rPr kumimoji="1" lang="en-US" altLang="ja-JP" sz="2000" b="0" i="1" smtClean="0">
                              <a:solidFill>
                                <a:srgbClr val="FF0000"/>
                              </a:solidFill>
                              <a:latin typeface="Cambria Math" panose="02040503050406030204" pitchFamily="18" charset="0"/>
                            </a:rPr>
                            <m:t>2</m:t>
                          </m:r>
                        </m:sup>
                      </m:sSup>
                      <m:r>
                        <a:rPr kumimoji="1" lang="en-US" altLang="ja-JP" sz="2000" b="0" i="1" smtClean="0">
                          <a:solidFill>
                            <a:srgbClr val="FF0000"/>
                          </a:solidFill>
                          <a:latin typeface="Cambria Math" panose="02040503050406030204" pitchFamily="18" charset="0"/>
                        </a:rPr>
                        <m:t>−</m:t>
                      </m:r>
                      <m:sSup>
                        <m:sSupPr>
                          <m:ctrlPr>
                            <a:rPr kumimoji="1" lang="en-US" altLang="ja-JP" sz="2000" b="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𝑟</m:t>
                          </m:r>
                        </m:e>
                        <m:sup>
                          <m:r>
                            <a:rPr kumimoji="1" lang="en-US" altLang="ja-JP" sz="2000" b="0" i="1" smtClean="0">
                              <a:solidFill>
                                <a:srgbClr val="FF0000"/>
                              </a:solidFill>
                              <a:latin typeface="Cambria Math" panose="02040503050406030204" pitchFamily="18" charset="0"/>
                            </a:rPr>
                            <m:t>2</m:t>
                          </m:r>
                        </m:sup>
                      </m:sSup>
                      <m:r>
                        <a:rPr kumimoji="1" lang="en-US" altLang="ja-JP" sz="2000" b="0" i="1" smtClean="0">
                          <a:solidFill>
                            <a:srgbClr val="FF0000"/>
                          </a:solidFill>
                          <a:latin typeface="Cambria Math" panose="02040503050406030204" pitchFamily="18" charset="0"/>
                        </a:rPr>
                        <m:t>𝐹</m:t>
                      </m:r>
                      <m:d>
                        <m:dPr>
                          <m:ctrlPr>
                            <a:rPr kumimoji="1" lang="en-US" altLang="ja-JP" sz="2000" b="0" i="1" smtClean="0">
                              <a:solidFill>
                                <a:srgbClr val="FF0000"/>
                              </a:solidFill>
                              <a:latin typeface="Cambria Math" panose="02040503050406030204" pitchFamily="18" charset="0"/>
                            </a:rPr>
                          </m:ctrlPr>
                        </m:dPr>
                        <m:e>
                          <m:r>
                            <a:rPr kumimoji="1" lang="en-US" altLang="ja-JP" sz="2000" b="0" i="1" smtClean="0">
                              <a:solidFill>
                                <a:srgbClr val="FF0000"/>
                              </a:solidFill>
                              <a:latin typeface="Cambria Math" panose="02040503050406030204" pitchFamily="18" charset="0"/>
                            </a:rPr>
                            <m:t>𝑟</m:t>
                          </m:r>
                        </m:e>
                      </m:d>
                      <m:sSub>
                        <m:sSubPr>
                          <m:ctrlPr>
                            <a:rPr kumimoji="1" lang="en-US" altLang="ja-JP" sz="2000" b="0" i="1" smtClean="0">
                              <a:solidFill>
                                <a:srgbClr val="FF0000"/>
                              </a:solidFill>
                              <a:latin typeface="Cambria Math" panose="02040503050406030204" pitchFamily="18" charset="0"/>
                            </a:rPr>
                          </m:ctrlPr>
                        </m:sSubPr>
                        <m:e>
                          <m:r>
                            <a:rPr kumimoji="1" lang="en-US" altLang="ja-JP" sz="2000" b="0" i="1" smtClean="0">
                              <a:solidFill>
                                <a:srgbClr val="FF0000"/>
                              </a:solidFill>
                              <a:latin typeface="Cambria Math" panose="02040503050406030204" pitchFamily="18" charset="0"/>
                            </a:rPr>
                            <m:t>𝜎</m:t>
                          </m:r>
                        </m:e>
                        <m:sub>
                          <m:r>
                            <a:rPr kumimoji="1" lang="en-US" altLang="ja-JP" sz="2000" b="0" i="1" smtClean="0">
                              <a:solidFill>
                                <a:srgbClr val="FF0000"/>
                              </a:solidFill>
                              <a:latin typeface="Cambria Math" panose="02040503050406030204" pitchFamily="18" charset="0"/>
                            </a:rPr>
                            <m:t>𝑖𝑗</m:t>
                          </m:r>
                        </m:sub>
                      </m:sSub>
                      <m:d>
                        <m:dPr>
                          <m:ctrlPr>
                            <a:rPr kumimoji="1" lang="en-US" altLang="ja-JP" sz="2000" b="0" i="1" smtClean="0">
                              <a:solidFill>
                                <a:srgbClr val="FF0000"/>
                              </a:solidFill>
                              <a:latin typeface="Cambria Math" panose="02040503050406030204" pitchFamily="18" charset="0"/>
                            </a:rPr>
                          </m:ctrlPr>
                        </m:dPr>
                        <m:e>
                          <m:r>
                            <a:rPr kumimoji="1" lang="en-US" altLang="ja-JP" sz="2000" b="0" i="1" smtClean="0">
                              <a:solidFill>
                                <a:srgbClr val="FF0000"/>
                              </a:solidFill>
                              <a:latin typeface="Cambria Math" panose="02040503050406030204" pitchFamily="18" charset="0"/>
                            </a:rPr>
                            <m:t>𝑑</m:t>
                          </m:r>
                          <m:sSup>
                            <m:sSupPr>
                              <m:ctrlPr>
                                <a:rPr kumimoji="1" lang="en-US" altLang="ja-JP" sz="2000" b="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𝑥</m:t>
                              </m:r>
                            </m:e>
                            <m:sup>
                              <m:r>
                                <a:rPr kumimoji="1" lang="en-US" altLang="ja-JP" sz="2000" b="0" i="1" smtClean="0">
                                  <a:solidFill>
                                    <a:srgbClr val="FF0000"/>
                                  </a:solidFill>
                                  <a:latin typeface="Cambria Math" panose="02040503050406030204" pitchFamily="18" charset="0"/>
                                </a:rPr>
                                <m:t>𝑖</m:t>
                              </m:r>
                            </m:sup>
                          </m:sSup>
                          <m:r>
                            <a:rPr kumimoji="1" lang="en-US" altLang="ja-JP" sz="2000" b="0" i="1" smtClean="0">
                              <a:solidFill>
                                <a:srgbClr val="FF0000"/>
                              </a:solidFill>
                              <a:latin typeface="Cambria Math" panose="02040503050406030204" pitchFamily="18" charset="0"/>
                            </a:rPr>
                            <m:t>−</m:t>
                          </m:r>
                          <m:sSup>
                            <m:sSupPr>
                              <m:ctrlPr>
                                <a:rPr kumimoji="1" lang="en-US" altLang="ja-JP" sz="2000" b="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𝑣</m:t>
                              </m:r>
                            </m:e>
                            <m:sup>
                              <m:r>
                                <a:rPr kumimoji="1" lang="en-US" altLang="ja-JP" sz="2000" b="0" i="1" smtClean="0">
                                  <a:solidFill>
                                    <a:srgbClr val="FF0000"/>
                                  </a:solidFill>
                                  <a:latin typeface="Cambria Math" panose="02040503050406030204" pitchFamily="18" charset="0"/>
                                </a:rPr>
                                <m:t>𝑖</m:t>
                              </m:r>
                            </m:sup>
                          </m:sSup>
                          <m:r>
                            <a:rPr kumimoji="1" lang="en-US" altLang="ja-JP" sz="2000" b="0" i="1" smtClean="0">
                              <a:solidFill>
                                <a:srgbClr val="FF0000"/>
                              </a:solidFill>
                              <a:latin typeface="Cambria Math" panose="02040503050406030204" pitchFamily="18" charset="0"/>
                            </a:rPr>
                            <m:t>(</m:t>
                          </m:r>
                          <m:r>
                            <a:rPr kumimoji="1" lang="en-US" altLang="ja-JP" sz="2000" b="0" i="1" smtClean="0">
                              <a:solidFill>
                                <a:srgbClr val="FF0000"/>
                              </a:solidFill>
                              <a:latin typeface="Cambria Math" panose="02040503050406030204" pitchFamily="18" charset="0"/>
                            </a:rPr>
                            <m:t>𝑥</m:t>
                          </m:r>
                          <m:r>
                            <a:rPr kumimoji="1" lang="en-US" altLang="ja-JP" sz="2000" b="0" i="1" smtClean="0">
                              <a:solidFill>
                                <a:srgbClr val="FF0000"/>
                              </a:solidFill>
                              <a:latin typeface="Cambria Math" panose="02040503050406030204" pitchFamily="18" charset="0"/>
                            </a:rPr>
                            <m:t>)</m:t>
                          </m:r>
                          <m:r>
                            <a:rPr kumimoji="1" lang="en-US" altLang="ja-JP" sz="2000" b="0" i="1" smtClean="0">
                              <a:solidFill>
                                <a:srgbClr val="FF0000"/>
                              </a:solidFill>
                              <a:latin typeface="Cambria Math" panose="02040503050406030204" pitchFamily="18" charset="0"/>
                            </a:rPr>
                            <m:t>𝑑𝑡</m:t>
                          </m:r>
                        </m:e>
                      </m:d>
                      <m:d>
                        <m:dPr>
                          <m:ctrlPr>
                            <a:rPr kumimoji="1" lang="en-US" altLang="ja-JP" sz="2000" b="0" i="1" smtClean="0">
                              <a:solidFill>
                                <a:srgbClr val="FF0000"/>
                              </a:solidFill>
                              <a:latin typeface="Cambria Math" panose="02040503050406030204" pitchFamily="18" charset="0"/>
                            </a:rPr>
                          </m:ctrlPr>
                        </m:dPr>
                        <m:e>
                          <m:r>
                            <a:rPr kumimoji="1" lang="en-US" altLang="ja-JP" sz="2000" b="0" i="1" smtClean="0">
                              <a:solidFill>
                                <a:srgbClr val="FF0000"/>
                              </a:solidFill>
                              <a:latin typeface="Cambria Math" panose="02040503050406030204" pitchFamily="18" charset="0"/>
                            </a:rPr>
                            <m:t>𝑑</m:t>
                          </m:r>
                          <m:sSup>
                            <m:sSupPr>
                              <m:ctrlPr>
                                <a:rPr kumimoji="1" lang="en-US" altLang="ja-JP" sz="2000" b="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𝑥</m:t>
                              </m:r>
                            </m:e>
                            <m:sup>
                              <m:r>
                                <a:rPr kumimoji="1" lang="en-US" altLang="ja-JP" sz="2000" b="0" i="1" smtClean="0">
                                  <a:solidFill>
                                    <a:srgbClr val="FF0000"/>
                                  </a:solidFill>
                                  <a:latin typeface="Cambria Math" panose="02040503050406030204" pitchFamily="18" charset="0"/>
                                </a:rPr>
                                <m:t>𝑗</m:t>
                              </m:r>
                            </m:sup>
                          </m:sSup>
                          <m:r>
                            <a:rPr kumimoji="1" lang="en-US" altLang="ja-JP" sz="2000" b="0" i="1" smtClean="0">
                              <a:solidFill>
                                <a:srgbClr val="FF0000"/>
                              </a:solidFill>
                              <a:latin typeface="Cambria Math" panose="02040503050406030204" pitchFamily="18" charset="0"/>
                            </a:rPr>
                            <m:t>−</m:t>
                          </m:r>
                          <m:sSup>
                            <m:sSupPr>
                              <m:ctrlPr>
                                <a:rPr kumimoji="1" lang="en-US" altLang="ja-JP" sz="2000" b="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𝑣</m:t>
                              </m:r>
                            </m:e>
                            <m:sup>
                              <m:r>
                                <a:rPr kumimoji="1" lang="en-US" altLang="ja-JP" sz="2000" b="0" i="1" smtClean="0">
                                  <a:solidFill>
                                    <a:srgbClr val="FF0000"/>
                                  </a:solidFill>
                                  <a:latin typeface="Cambria Math" panose="02040503050406030204" pitchFamily="18" charset="0"/>
                                </a:rPr>
                                <m:t>𝑗</m:t>
                              </m:r>
                            </m:sup>
                          </m:sSup>
                          <m:r>
                            <a:rPr kumimoji="1" lang="en-US" altLang="ja-JP" sz="2000" b="0" i="1" smtClean="0">
                              <a:solidFill>
                                <a:srgbClr val="FF0000"/>
                              </a:solidFill>
                              <a:latin typeface="Cambria Math" panose="02040503050406030204" pitchFamily="18" charset="0"/>
                            </a:rPr>
                            <m:t>(</m:t>
                          </m:r>
                          <m:r>
                            <a:rPr kumimoji="1" lang="en-US" altLang="ja-JP" sz="2000" b="0" i="1" smtClean="0">
                              <a:solidFill>
                                <a:srgbClr val="FF0000"/>
                              </a:solidFill>
                              <a:latin typeface="Cambria Math" panose="02040503050406030204" pitchFamily="18" charset="0"/>
                            </a:rPr>
                            <m:t>𝑥</m:t>
                          </m:r>
                          <m:r>
                            <a:rPr kumimoji="1" lang="en-US" altLang="ja-JP" sz="2000" b="0" i="1" smtClean="0">
                              <a:solidFill>
                                <a:srgbClr val="FF0000"/>
                              </a:solidFill>
                              <a:latin typeface="Cambria Math" panose="02040503050406030204" pitchFamily="18" charset="0"/>
                            </a:rPr>
                            <m:t>)</m:t>
                          </m:r>
                          <m:r>
                            <a:rPr kumimoji="1" lang="en-US" altLang="ja-JP" sz="2000" b="0" i="1" smtClean="0">
                              <a:solidFill>
                                <a:srgbClr val="FF0000"/>
                              </a:solidFill>
                              <a:latin typeface="Cambria Math" panose="02040503050406030204" pitchFamily="18" charset="0"/>
                            </a:rPr>
                            <m:t>𝑑𝑡</m:t>
                          </m:r>
                        </m:e>
                      </m:d>
                    </m:oMath>
                  </m:oMathPara>
                </a14:m>
                <a:endParaRPr kumimoji="1" lang="en-US" altLang="ja-JP" sz="2000" b="0" dirty="0" smtClean="0"/>
              </a:p>
            </p:txBody>
          </p:sp>
        </mc:Choice>
        <mc:Fallback xmlns="">
          <p:sp>
            <p:nvSpPr>
              <p:cNvPr id="5" name="テキスト ボックス 4"/>
              <p:cNvSpPr txBox="1">
                <a:spLocks noRot="1" noChangeAspect="1" noMove="1" noResize="1" noEditPoints="1" noAdjustHandles="1" noChangeArrowheads="1" noChangeShapeType="1" noTextEdit="1"/>
              </p:cNvSpPr>
              <p:nvPr/>
            </p:nvSpPr>
            <p:spPr>
              <a:xfrm>
                <a:off x="1004221" y="1943368"/>
                <a:ext cx="7745454" cy="986424"/>
              </a:xfrm>
              <a:prstGeom prst="rect">
                <a:avLst/>
              </a:prstGeom>
              <a:blipFill rotWithShape="0">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p:cNvSpPr txBox="1"/>
              <p:nvPr/>
            </p:nvSpPr>
            <p:spPr>
              <a:xfrm>
                <a:off x="4181349" y="3748620"/>
                <a:ext cx="1940083" cy="62574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𝑓</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𝑟</m:t>
                          </m:r>
                        </m:e>
                      </m:d>
                      <m:r>
                        <a:rPr kumimoji="1" lang="en-US" altLang="ja-JP" sz="2000" b="0" i="1" smtClean="0">
                          <a:latin typeface="Cambria Math" panose="02040503050406030204" pitchFamily="18" charset="0"/>
                        </a:rPr>
                        <m:t>=1−</m:t>
                      </m:r>
                      <m:f>
                        <m:fPr>
                          <m:ctrlPr>
                            <a:rPr kumimoji="1" lang="en-US" altLang="ja-JP" sz="2000" b="0" i="1" smtClean="0">
                              <a:latin typeface="Cambria Math" panose="02040503050406030204" pitchFamily="18" charset="0"/>
                            </a:rPr>
                          </m:ctrlPr>
                        </m:fPr>
                        <m:num>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𝑟</m:t>
                              </m:r>
                            </m:e>
                            <m:sub>
                              <m:r>
                                <a:rPr kumimoji="1" lang="en-US" altLang="ja-JP" sz="2000" b="0" i="1" smtClean="0">
                                  <a:latin typeface="Cambria Math" panose="02040503050406030204" pitchFamily="18" charset="0"/>
                                </a:rPr>
                                <m:t>0</m:t>
                              </m:r>
                            </m:sub>
                            <m:sup>
                              <m:r>
                                <a:rPr kumimoji="1" lang="en-US" altLang="ja-JP" sz="2000" b="0" i="1" smtClean="0">
                                  <a:latin typeface="Cambria Math" panose="02040503050406030204" pitchFamily="18" charset="0"/>
                                </a:rPr>
                                <m:t>5</m:t>
                              </m:r>
                            </m:sup>
                          </m:sSubSup>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𝑥</m:t>
                          </m:r>
                          <m:r>
                            <a:rPr kumimoji="1" lang="en-US" altLang="ja-JP" sz="2000" b="0" i="1" smtClean="0">
                              <a:latin typeface="Cambria Math" panose="02040503050406030204" pitchFamily="18" charset="0"/>
                            </a:rPr>
                            <m:t>)</m:t>
                          </m:r>
                        </m:num>
                        <m:den>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𝑟</m:t>
                              </m:r>
                            </m:e>
                            <m:sup>
                              <m:r>
                                <a:rPr kumimoji="1" lang="en-US" altLang="ja-JP" sz="2000" b="0" i="1" smtClean="0">
                                  <a:latin typeface="Cambria Math" panose="02040503050406030204" pitchFamily="18" charset="0"/>
                                </a:rPr>
                                <m:t>5</m:t>
                              </m:r>
                            </m:sup>
                          </m:sSup>
                        </m:den>
                      </m:f>
                    </m:oMath>
                  </m:oMathPara>
                </a14:m>
                <a:endParaRPr kumimoji="1" lang="ja-JP" altLang="en-US" dirty="0"/>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4181349" y="3748620"/>
                <a:ext cx="1940083" cy="625749"/>
              </a:xfrm>
              <a:prstGeom prst="rect">
                <a:avLst/>
              </a:prstGeom>
              <a:blipFill rotWithShape="0">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テキスト ボックス 6"/>
              <p:cNvSpPr txBox="1"/>
              <p:nvPr/>
            </p:nvSpPr>
            <p:spPr>
              <a:xfrm>
                <a:off x="830712" y="3001629"/>
                <a:ext cx="8092472" cy="69153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𝐴</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𝑎</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𝑥</m:t>
                      </m:r>
                      <m:r>
                        <a:rPr kumimoji="1" lang="en-US" altLang="ja-JP" sz="2000" b="0" i="1" smtClean="0">
                          <a:latin typeface="Cambria Math" panose="02040503050406030204" pitchFamily="18" charset="0"/>
                        </a:rPr>
                        <m:t>)</m:t>
                      </m:r>
                      <m:d>
                        <m:dPr>
                          <m:ctrlPr>
                            <a:rPr kumimoji="1" lang="en-US" altLang="ja-JP" sz="2000" b="0" i="1" smtClean="0">
                              <a:latin typeface="Cambria Math" panose="02040503050406030204" pitchFamily="18" charset="0"/>
                            </a:rPr>
                          </m:ctrlPr>
                        </m:dPr>
                        <m:e>
                          <m:sSup>
                            <m:sSupPr>
                              <m:ctrlPr>
                                <a:rPr lang="en-US" altLang="ja-JP" sz="2000" i="1">
                                  <a:latin typeface="Cambria Math" panose="02040503050406030204" pitchFamily="18" charset="0"/>
                                </a:rPr>
                              </m:ctrlPr>
                            </m:sSupPr>
                            <m:e>
                              <m:r>
                                <a:rPr lang="en-US" altLang="ja-JP" sz="2000" i="1">
                                  <a:latin typeface="Cambria Math" panose="02040503050406030204" pitchFamily="18" charset="0"/>
                                </a:rPr>
                                <m:t>𝑟</m:t>
                              </m:r>
                            </m:e>
                            <m:sup>
                              <m:r>
                                <a:rPr lang="en-US" altLang="ja-JP" sz="2000" b="0" i="1" smtClean="0">
                                  <a:latin typeface="Cambria Math" panose="02040503050406030204" pitchFamily="18" charset="0"/>
                                </a:rPr>
                                <m:t>5</m:t>
                              </m:r>
                            </m:sup>
                          </m:sSup>
                          <m:r>
                            <a:rPr lang="en-US" altLang="ja-JP" sz="2000" b="0" i="1" smtClean="0">
                              <a:latin typeface="Cambria Math" panose="02040503050406030204" pitchFamily="18" charset="0"/>
                            </a:rPr>
                            <m:t>𝑓</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𝑟</m:t>
                              </m:r>
                            </m:e>
                          </m:d>
                          <m:r>
                            <a:rPr kumimoji="1" lang="en-US" altLang="ja-JP" sz="2000" b="0" i="1" smtClean="0">
                              <a:solidFill>
                                <a:srgbClr val="FF0000"/>
                              </a:solidFill>
                              <a:latin typeface="Cambria Math" panose="02040503050406030204" pitchFamily="18" charset="0"/>
                            </a:rPr>
                            <m:t>−</m:t>
                          </m:r>
                          <m:f>
                            <m:fPr>
                              <m:ctrlPr>
                                <a:rPr kumimoji="1" lang="en-US" altLang="ja-JP" sz="2000" b="0" i="1" smtClean="0">
                                  <a:solidFill>
                                    <a:srgbClr val="FF0000"/>
                                  </a:solidFill>
                                  <a:latin typeface="Cambria Math" panose="02040503050406030204" pitchFamily="18" charset="0"/>
                                </a:rPr>
                              </m:ctrlPr>
                            </m:fPr>
                            <m:num>
                              <m:r>
                                <a:rPr kumimoji="1" lang="en-US" altLang="ja-JP" sz="2000" b="0" i="1" smtClean="0">
                                  <a:solidFill>
                                    <a:srgbClr val="FF0000"/>
                                  </a:solidFill>
                                  <a:latin typeface="Cambria Math" panose="02040503050406030204" pitchFamily="18" charset="0"/>
                                </a:rPr>
                                <m:t>1</m:t>
                              </m:r>
                            </m:num>
                            <m:den>
                              <m:r>
                                <a:rPr kumimoji="1" lang="en-US" altLang="ja-JP" sz="2000" b="0" i="1" smtClean="0">
                                  <a:solidFill>
                                    <a:srgbClr val="FF0000"/>
                                  </a:solidFill>
                                  <a:latin typeface="Cambria Math" panose="02040503050406030204" pitchFamily="18" charset="0"/>
                                </a:rPr>
                                <m:t>3</m:t>
                              </m:r>
                            </m:den>
                          </m:f>
                          <m:sSup>
                            <m:sSupPr>
                              <m:ctrlPr>
                                <a:rPr kumimoji="1" lang="en-US" altLang="ja-JP" sz="2000" b="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𝑟</m:t>
                              </m:r>
                            </m:e>
                            <m:sup>
                              <m:r>
                                <a:rPr kumimoji="1" lang="en-US" altLang="ja-JP" sz="2000" b="0" i="1" smtClean="0">
                                  <a:solidFill>
                                    <a:srgbClr val="FF0000"/>
                                  </a:solidFill>
                                  <a:latin typeface="Cambria Math" panose="02040503050406030204" pitchFamily="18" charset="0"/>
                                </a:rPr>
                                <m:t>3</m:t>
                              </m:r>
                            </m:sup>
                          </m:sSup>
                          <m:sSub>
                            <m:sSubPr>
                              <m:ctrlPr>
                                <a:rPr kumimoji="1" lang="en-US" altLang="ja-JP" sz="2000" b="0" i="1" smtClean="0">
                                  <a:solidFill>
                                    <a:srgbClr val="FF0000"/>
                                  </a:solidFill>
                                  <a:latin typeface="Cambria Math" panose="02040503050406030204" pitchFamily="18" charset="0"/>
                                </a:rPr>
                              </m:ctrlPr>
                            </m:sSubPr>
                            <m:e>
                              <m:r>
                                <a:rPr kumimoji="1" lang="en-US" altLang="ja-JP" sz="2000" b="0" i="1" smtClean="0">
                                  <a:solidFill>
                                    <a:srgbClr val="FF0000"/>
                                  </a:solidFill>
                                  <a:latin typeface="Cambria Math" panose="02040503050406030204" pitchFamily="18" charset="0"/>
                                </a:rPr>
                                <m:t>𝜕</m:t>
                              </m:r>
                            </m:e>
                            <m:sub>
                              <m:r>
                                <a:rPr kumimoji="1" lang="en-US" altLang="ja-JP" sz="2000" b="0" i="1" smtClean="0">
                                  <a:solidFill>
                                    <a:srgbClr val="FF0000"/>
                                  </a:solidFill>
                                  <a:latin typeface="Cambria Math" panose="02040503050406030204" pitchFamily="18" charset="0"/>
                                </a:rPr>
                                <m:t>𝑖</m:t>
                              </m:r>
                            </m:sub>
                          </m:sSub>
                          <m:sSup>
                            <m:sSupPr>
                              <m:ctrlPr>
                                <a:rPr kumimoji="1" lang="en-US" altLang="ja-JP" sz="2000" b="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𝑣</m:t>
                              </m:r>
                            </m:e>
                            <m:sup>
                              <m:r>
                                <a:rPr kumimoji="1" lang="en-US" altLang="ja-JP" sz="2000" b="0" i="1" smtClean="0">
                                  <a:solidFill>
                                    <a:srgbClr val="FF0000"/>
                                  </a:solidFill>
                                  <a:latin typeface="Cambria Math" panose="02040503050406030204" pitchFamily="18" charset="0"/>
                                </a:rPr>
                                <m:t>𝑖</m:t>
                              </m:r>
                            </m:sup>
                          </m:sSup>
                          <m:d>
                            <m:dPr>
                              <m:ctrlPr>
                                <a:rPr kumimoji="1" lang="en-US" altLang="ja-JP" sz="2000" b="0" i="1" smtClean="0">
                                  <a:solidFill>
                                    <a:srgbClr val="FF0000"/>
                                  </a:solidFill>
                                  <a:latin typeface="Cambria Math" panose="02040503050406030204" pitchFamily="18" charset="0"/>
                                </a:rPr>
                              </m:ctrlPr>
                            </m:dPr>
                            <m:e>
                              <m:r>
                                <a:rPr kumimoji="1" lang="en-US" altLang="ja-JP" sz="2000" b="0" i="1" smtClean="0">
                                  <a:solidFill>
                                    <a:srgbClr val="FF0000"/>
                                  </a:solidFill>
                                  <a:latin typeface="Cambria Math" panose="02040503050406030204" pitchFamily="18" charset="0"/>
                                </a:rPr>
                                <m:t>𝑥</m:t>
                              </m:r>
                            </m:e>
                          </m:d>
                        </m:e>
                      </m:d>
                      <m:r>
                        <a:rPr kumimoji="1" lang="en-US" altLang="ja-JP" sz="2000" b="0" i="1" smtClean="0">
                          <a:latin typeface="Cambria Math" panose="02040503050406030204" pitchFamily="18" charset="0"/>
                        </a:rPr>
                        <m:t>𝑑𝑡</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𝑎</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𝑥</m:t>
                      </m:r>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𝑟</m:t>
                          </m:r>
                        </m:e>
                        <m:sup>
                          <m:r>
                            <a:rPr kumimoji="1" lang="en-US" altLang="ja-JP" sz="2000" b="0" i="1" smtClean="0">
                              <a:latin typeface="Cambria Math" panose="02040503050406030204" pitchFamily="18" charset="0"/>
                            </a:rPr>
                            <m:t>2</m:t>
                          </m:r>
                        </m:sup>
                      </m:sSup>
                      <m:r>
                        <a:rPr kumimoji="1" lang="en-US" altLang="ja-JP" sz="2000" b="0" i="1" smtClean="0">
                          <a:latin typeface="Cambria Math" panose="02040503050406030204" pitchFamily="18" charset="0"/>
                        </a:rPr>
                        <m:t>𝑑𝑟</m:t>
                      </m:r>
                      <m:r>
                        <a:rPr kumimoji="1" lang="en-US" altLang="ja-JP" sz="2000" b="0" i="1" smtClean="0">
                          <a:latin typeface="Cambria Math" panose="02040503050406030204" pitchFamily="18" charset="0"/>
                        </a:rPr>
                        <m:t>+</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𝒜</m:t>
                          </m:r>
                        </m:e>
                        <m:sub>
                          <m:r>
                            <a:rPr kumimoji="1" lang="en-US" altLang="ja-JP" sz="2000" b="0" i="1" smtClean="0">
                              <a:latin typeface="Cambria Math" panose="02040503050406030204" pitchFamily="18" charset="0"/>
                            </a:rPr>
                            <m:t>𝑖</m:t>
                          </m:r>
                        </m:sub>
                      </m:sSub>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𝑥</m:t>
                      </m:r>
                      <m:r>
                        <a:rPr kumimoji="1" lang="en-US" altLang="ja-JP" sz="2000" b="0" i="1" smtClean="0">
                          <a:latin typeface="Cambria Math" panose="02040503050406030204" pitchFamily="18" charset="0"/>
                        </a:rPr>
                        <m:t>)</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𝑑</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𝑥</m:t>
                              </m:r>
                            </m:e>
                            <m:sup>
                              <m:r>
                                <a:rPr kumimoji="1" lang="en-US" altLang="ja-JP" sz="2000" b="0" i="1" smtClean="0">
                                  <a:latin typeface="Cambria Math" panose="02040503050406030204" pitchFamily="18" charset="0"/>
                                </a:rPr>
                                <m:t>𝑖</m:t>
                              </m:r>
                            </m:sup>
                          </m:sSup>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𝑥</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𝑑𝑡</m:t>
                          </m:r>
                        </m:e>
                      </m:d>
                    </m:oMath>
                  </m:oMathPara>
                </a14:m>
                <a:endParaRPr kumimoji="1" lang="ja-JP" altLang="en-US" dirty="0"/>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830712" y="3001629"/>
                <a:ext cx="8092472" cy="691536"/>
              </a:xfrm>
              <a:prstGeom prst="rect">
                <a:avLst/>
              </a:prstGeom>
              <a:blipFill rotWithShape="0">
                <a:blip r:embed="rId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 name="テキスト ボックス 7"/>
              <p:cNvSpPr txBox="1"/>
              <p:nvPr/>
            </p:nvSpPr>
            <p:spPr>
              <a:xfrm>
                <a:off x="1243768" y="3900361"/>
                <a:ext cx="2088136" cy="32226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𝑒</m:t>
                          </m:r>
                        </m:e>
                        <m:sup>
                          <m:r>
                            <a:rPr kumimoji="1" lang="en-US" altLang="ja-JP" sz="2000" b="0" i="1" smtClean="0">
                              <a:latin typeface="Cambria Math" panose="02040503050406030204" pitchFamily="18" charset="0"/>
                            </a:rPr>
                            <m:t>𝜆𝜙</m:t>
                          </m:r>
                        </m:sup>
                      </m:sSup>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𝜇</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𝑥</m:t>
                      </m:r>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𝑟</m:t>
                          </m:r>
                        </m:e>
                        <m:sup>
                          <m:r>
                            <a:rPr kumimoji="1" lang="en-US" altLang="ja-JP" sz="2000" b="0" i="1" smtClean="0">
                              <a:latin typeface="Cambria Math" panose="02040503050406030204" pitchFamily="18" charset="0"/>
                            </a:rPr>
                            <m:t>2(1−</m:t>
                          </m:r>
                          <m:r>
                            <a:rPr kumimoji="1" lang="en-US" altLang="ja-JP" sz="2000" b="0" i="1" smtClean="0">
                              <a:latin typeface="Cambria Math" panose="02040503050406030204" pitchFamily="18" charset="0"/>
                            </a:rPr>
                            <m:t>𝑑</m:t>
                          </m:r>
                          <m:r>
                            <a:rPr kumimoji="1" lang="en-US" altLang="ja-JP" sz="2000" b="0" i="1" smtClean="0">
                              <a:latin typeface="Cambria Math" panose="02040503050406030204" pitchFamily="18" charset="0"/>
                            </a:rPr>
                            <m:t>)</m:t>
                          </m:r>
                        </m:sup>
                      </m:sSup>
                    </m:oMath>
                  </m:oMathPara>
                </a14:m>
                <a:endParaRPr kumimoji="1" lang="ja-JP" altLang="en-US" dirty="0"/>
              </a:p>
            </p:txBody>
          </p:sp>
        </mc:Choice>
        <mc:Fallback xmlns="">
          <p:sp>
            <p:nvSpPr>
              <p:cNvPr id="8" name="テキスト ボックス 7"/>
              <p:cNvSpPr txBox="1">
                <a:spLocks noRot="1" noChangeAspect="1" noMove="1" noResize="1" noEditPoints="1" noAdjustHandles="1" noChangeArrowheads="1" noChangeShapeType="1" noTextEdit="1"/>
              </p:cNvSpPr>
              <p:nvPr/>
            </p:nvSpPr>
            <p:spPr>
              <a:xfrm>
                <a:off x="1243768" y="3900361"/>
                <a:ext cx="2088136" cy="322268"/>
              </a:xfrm>
              <a:prstGeom prst="rect">
                <a:avLst/>
              </a:prstGeom>
              <a:blipFill rotWithShape="0">
                <a:blip r:embed="rId6"/>
                <a:stretch>
                  <a:fillRect l="-1166" t="-5660" r="-2041" b="-33962"/>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 name="タイトル 1"/>
              <p:cNvSpPr>
                <a:spLocks noGrp="1"/>
              </p:cNvSpPr>
              <p:nvPr>
                <p:ph type="title"/>
              </p:nvPr>
            </p:nvSpPr>
            <p:spPr>
              <a:xfrm>
                <a:off x="454479" y="365126"/>
                <a:ext cx="7886700" cy="694417"/>
              </a:xfrm>
            </p:spPr>
            <p:txBody>
              <a:bodyPr>
                <a:normAutofit/>
              </a:bodyPr>
              <a:lstStyle/>
              <a:p>
                <a:r>
                  <a:rPr lang="en-US" altLang="ja-JP" sz="3200" dirty="0" smtClean="0">
                    <a:solidFill>
                      <a:srgbClr val="0070C0"/>
                    </a:solidFill>
                  </a:rPr>
                  <a:t>First order solution (for </a:t>
                </a:r>
                <a14:m>
                  <m:oMath xmlns:m="http://schemas.openxmlformats.org/officeDocument/2006/math">
                    <m:r>
                      <a:rPr lang="en-US" altLang="ja-JP" sz="3200" b="0" i="1" smtClean="0">
                        <a:solidFill>
                          <a:srgbClr val="0070C0"/>
                        </a:solidFill>
                        <a:latin typeface="Cambria Math" panose="02040503050406030204" pitchFamily="18" charset="0"/>
                      </a:rPr>
                      <m:t>𝑑</m:t>
                    </m:r>
                    <m:r>
                      <a:rPr lang="en-US" altLang="ja-JP" sz="3200" b="0" i="1" smtClean="0">
                        <a:solidFill>
                          <a:srgbClr val="0070C0"/>
                        </a:solidFill>
                        <a:latin typeface="Cambria Math" panose="02040503050406030204" pitchFamily="18" charset="0"/>
                      </a:rPr>
                      <m:t>=4</m:t>
                    </m:r>
                  </m:oMath>
                </a14:m>
                <a:r>
                  <a:rPr lang="en-US" altLang="ja-JP" sz="3200" dirty="0" smtClean="0">
                    <a:solidFill>
                      <a:srgbClr val="0070C0"/>
                    </a:solidFill>
                  </a:rPr>
                  <a:t>, </a:t>
                </a:r>
                <a14:m>
                  <m:oMath xmlns:m="http://schemas.openxmlformats.org/officeDocument/2006/math">
                    <m:r>
                      <a:rPr lang="en-US" altLang="ja-JP" sz="3200" b="0" i="1" smtClean="0">
                        <a:solidFill>
                          <a:srgbClr val="0070C0"/>
                        </a:solidFill>
                        <a:latin typeface="Cambria Math" panose="02040503050406030204" pitchFamily="18" charset="0"/>
                      </a:rPr>
                      <m:t>𝑧</m:t>
                    </m:r>
                    <m:r>
                      <a:rPr lang="en-US" altLang="ja-JP" sz="3200" b="0" i="1" smtClean="0">
                        <a:solidFill>
                          <a:srgbClr val="0070C0"/>
                        </a:solidFill>
                        <a:latin typeface="Cambria Math" panose="02040503050406030204" pitchFamily="18" charset="0"/>
                      </a:rPr>
                      <m:t>=2</m:t>
                    </m:r>
                  </m:oMath>
                </a14:m>
                <a:r>
                  <a:rPr lang="en-US" altLang="ja-JP" sz="3200" dirty="0" smtClean="0">
                    <a:solidFill>
                      <a:srgbClr val="0070C0"/>
                    </a:solidFill>
                  </a:rPr>
                  <a:t>)</a:t>
                </a:r>
                <a:endParaRPr kumimoji="1" lang="ja-JP" altLang="en-US" sz="3200" dirty="0">
                  <a:solidFill>
                    <a:srgbClr val="0070C0"/>
                  </a:solidFill>
                </a:endParaRPr>
              </a:p>
            </p:txBody>
          </p:sp>
        </mc:Choice>
        <mc:Fallback xmlns="">
          <p:sp>
            <p:nvSpPr>
              <p:cNvPr id="9" name="タイトル 1"/>
              <p:cNvSpPr>
                <a:spLocks noGrp="1" noRot="1" noChangeAspect="1" noMove="1" noResize="1" noEditPoints="1" noAdjustHandles="1" noChangeArrowheads="1" noChangeShapeType="1" noTextEdit="1"/>
              </p:cNvSpPr>
              <p:nvPr>
                <p:ph type="title"/>
              </p:nvPr>
            </p:nvSpPr>
            <p:spPr>
              <a:xfrm>
                <a:off x="454479" y="365126"/>
                <a:ext cx="7886700" cy="694417"/>
              </a:xfrm>
              <a:blipFill rotWithShape="0">
                <a:blip r:embed="rId7"/>
                <a:stretch>
                  <a:fillRect l="-2011" t="-6140" b="-17544"/>
                </a:stretch>
              </a:blipFill>
            </p:spPr>
            <p:txBody>
              <a:bodyPr/>
              <a:lstStyle/>
              <a:p>
                <a:r>
                  <a:rPr lang="ja-JP" altLang="en-US">
                    <a:noFill/>
                  </a:rPr>
                  <a:t> </a:t>
                </a:r>
              </a:p>
            </p:txBody>
          </p:sp>
        </mc:Fallback>
      </mc:AlternateContent>
      <p:sp>
        <p:nvSpPr>
          <p:cNvPr id="10" name="テキスト ボックス 9"/>
          <p:cNvSpPr txBox="1"/>
          <p:nvPr/>
        </p:nvSpPr>
        <p:spPr>
          <a:xfrm>
            <a:off x="772092" y="5096024"/>
            <a:ext cx="4264565" cy="400110"/>
          </a:xfrm>
          <a:prstGeom prst="rect">
            <a:avLst/>
          </a:prstGeom>
          <a:noFill/>
        </p:spPr>
        <p:txBody>
          <a:bodyPr wrap="none" rtlCol="0">
            <a:spAutoFit/>
          </a:bodyPr>
          <a:lstStyle/>
          <a:p>
            <a:r>
              <a:rPr lang="en-US" altLang="ja-JP" sz="2000" dirty="0" smtClean="0"/>
              <a:t>It must satisfy the following constraints</a:t>
            </a:r>
            <a:endParaRPr kumimoji="1" lang="ja-JP" altLang="en-US" sz="2000" dirty="0"/>
          </a:p>
        </p:txBody>
      </p:sp>
      <mc:AlternateContent xmlns:mc="http://schemas.openxmlformats.org/markup-compatibility/2006" xmlns:a14="http://schemas.microsoft.com/office/drawing/2010/main">
        <mc:Choice Requires="a14">
          <p:sp>
            <p:nvSpPr>
              <p:cNvPr id="11" name="テキスト ボックス 10"/>
              <p:cNvSpPr txBox="1"/>
              <p:nvPr/>
            </p:nvSpPr>
            <p:spPr>
              <a:xfrm>
                <a:off x="1244953" y="5690496"/>
                <a:ext cx="2733119" cy="31777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0=</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𝑡</m:t>
                          </m:r>
                        </m:sub>
                      </m:sSub>
                      <m:r>
                        <a:rPr kumimoji="1" lang="en-US" altLang="ja-JP" sz="2000" b="0" i="1" smtClean="0">
                          <a:latin typeface="Cambria Math" panose="02040503050406030204" pitchFamily="18" charset="0"/>
                        </a:rPr>
                        <m:t>𝑎</m:t>
                      </m:r>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r>
                        <a:rPr kumimoji="1" lang="en-US" altLang="ja-JP" sz="2000" b="0" i="1" smtClean="0">
                          <a:latin typeface="Cambria Math" panose="02040503050406030204" pitchFamily="18" charset="0"/>
                        </a:rPr>
                        <m:t>𝑎</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𝑎</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oMath>
                  </m:oMathPara>
                </a14:m>
                <a:endParaRPr kumimoji="1" lang="ja-JP" altLang="en-US" sz="2000" dirty="0"/>
              </a:p>
            </p:txBody>
          </p:sp>
        </mc:Choice>
        <mc:Fallback xmlns="">
          <p:sp>
            <p:nvSpPr>
              <p:cNvPr id="11" name="テキスト ボックス 10"/>
              <p:cNvSpPr txBox="1">
                <a:spLocks noRot="1" noChangeAspect="1" noMove="1" noResize="1" noEditPoints="1" noAdjustHandles="1" noChangeArrowheads="1" noChangeShapeType="1" noTextEdit="1"/>
              </p:cNvSpPr>
              <p:nvPr/>
            </p:nvSpPr>
            <p:spPr>
              <a:xfrm>
                <a:off x="1244953" y="5690496"/>
                <a:ext cx="2733119" cy="317779"/>
              </a:xfrm>
              <a:prstGeom prst="rect">
                <a:avLst/>
              </a:prstGeom>
              <a:blipFill rotWithShape="0">
                <a:blip r:embed="rId8"/>
                <a:stretch>
                  <a:fillRect l="-1559" r="-445" b="-1509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2" name="テキスト ボックス 11"/>
              <p:cNvSpPr txBox="1"/>
              <p:nvPr/>
            </p:nvSpPr>
            <p:spPr>
              <a:xfrm>
                <a:off x="4804860" y="5520213"/>
                <a:ext cx="3111686" cy="5782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0=</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𝑡</m:t>
                          </m:r>
                        </m:sub>
                      </m:sSub>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𝑟</m:t>
                          </m:r>
                        </m:e>
                        <m:sub>
                          <m:r>
                            <a:rPr kumimoji="1" lang="en-US" altLang="ja-JP" sz="2000" b="0" i="1" smtClean="0">
                              <a:latin typeface="Cambria Math" panose="02040503050406030204" pitchFamily="18" charset="0"/>
                            </a:rPr>
                            <m:t>0</m:t>
                          </m:r>
                        </m:sub>
                      </m:sSub>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𝑟</m:t>
                          </m:r>
                        </m:e>
                        <m:sub>
                          <m:r>
                            <a:rPr kumimoji="1" lang="en-US" altLang="ja-JP" sz="2000" b="0" i="1" smtClean="0">
                              <a:latin typeface="Cambria Math" panose="02040503050406030204" pitchFamily="18" charset="0"/>
                            </a:rPr>
                            <m:t>0</m:t>
                          </m:r>
                        </m:sub>
                      </m:sSub>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3</m:t>
                          </m:r>
                        </m:den>
                      </m:f>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𝑟</m:t>
                          </m:r>
                        </m:e>
                        <m:sub>
                          <m:r>
                            <a:rPr kumimoji="1" lang="en-US" altLang="ja-JP" sz="2000" b="0" i="1" smtClean="0">
                              <a:latin typeface="Cambria Math" panose="02040503050406030204" pitchFamily="18" charset="0"/>
                            </a:rPr>
                            <m:t>0</m:t>
                          </m:r>
                        </m:sub>
                      </m:sSub>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oMath>
                  </m:oMathPara>
                </a14:m>
                <a:endParaRPr kumimoji="1" lang="ja-JP" altLang="en-US" dirty="0"/>
              </a:p>
            </p:txBody>
          </p:sp>
        </mc:Choice>
        <mc:Fallback xmlns="">
          <p:sp>
            <p:nvSpPr>
              <p:cNvPr id="12" name="テキスト ボックス 11"/>
              <p:cNvSpPr txBox="1">
                <a:spLocks noRot="1" noChangeAspect="1" noMove="1" noResize="1" noEditPoints="1" noAdjustHandles="1" noChangeArrowheads="1" noChangeShapeType="1" noTextEdit="1"/>
              </p:cNvSpPr>
              <p:nvPr/>
            </p:nvSpPr>
            <p:spPr>
              <a:xfrm>
                <a:off x="4804860" y="5520213"/>
                <a:ext cx="3111686" cy="578235"/>
              </a:xfrm>
              <a:prstGeom prst="rect">
                <a:avLst/>
              </a:prstGeom>
              <a:blipFill rotWithShape="0">
                <a:blip r:embed="rId9"/>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3" name="テキスト ボックス 12"/>
              <p:cNvSpPr txBox="1"/>
              <p:nvPr/>
            </p:nvSpPr>
            <p:spPr>
              <a:xfrm>
                <a:off x="1244953" y="6219728"/>
                <a:ext cx="4192814" cy="34958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0=</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𝑡</m:t>
                          </m:r>
                        </m:sub>
                      </m:sSub>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𝒜</m:t>
                          </m:r>
                        </m:e>
                        <m:sub>
                          <m:r>
                            <a:rPr kumimoji="1" lang="en-US" altLang="ja-JP" sz="2000" b="0" i="1" smtClean="0">
                              <a:latin typeface="Cambria Math" panose="02040503050406030204" pitchFamily="18" charset="0"/>
                            </a:rPr>
                            <m:t>𝑖</m:t>
                          </m:r>
                        </m:sub>
                      </m:sSub>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𝑗</m:t>
                          </m:r>
                        </m:sup>
                      </m:sSup>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𝑗</m:t>
                          </m:r>
                        </m:sub>
                      </m:sSub>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𝒜</m:t>
                          </m:r>
                        </m:e>
                        <m:sub>
                          <m:r>
                            <a:rPr kumimoji="1" lang="en-US" altLang="ja-JP" sz="2000" b="0" i="1" smtClean="0">
                              <a:latin typeface="Cambria Math" panose="02040503050406030204" pitchFamily="18" charset="0"/>
                            </a:rPr>
                            <m:t>𝑖</m:t>
                          </m:r>
                        </m:sub>
                      </m:sSub>
                      <m:r>
                        <a:rPr kumimoji="1" lang="en-US" altLang="ja-JP" sz="2000" b="0" i="1" smtClean="0">
                          <a:latin typeface="Cambria Math" panose="02040503050406030204" pitchFamily="18" charset="0"/>
                        </a:rPr>
                        <m:t>+</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𝒜</m:t>
                          </m:r>
                        </m:e>
                        <m:sub>
                          <m:r>
                            <a:rPr kumimoji="1" lang="en-US" altLang="ja-JP" sz="2000" b="0" i="1" smtClean="0">
                              <a:latin typeface="Cambria Math" panose="02040503050406030204" pitchFamily="18" charset="0"/>
                            </a:rPr>
                            <m:t>𝑗</m:t>
                          </m:r>
                        </m:sub>
                      </m:sSub>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𝑗</m:t>
                          </m:r>
                        </m:sup>
                      </m:sSup>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𝑎</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𝑟</m:t>
                          </m:r>
                        </m:e>
                        <m:sub>
                          <m:r>
                            <a:rPr kumimoji="1" lang="en-US" altLang="ja-JP" sz="2000" b="0" i="1" smtClean="0">
                              <a:latin typeface="Cambria Math" panose="02040503050406030204" pitchFamily="18" charset="0"/>
                            </a:rPr>
                            <m:t>0</m:t>
                          </m:r>
                        </m:sub>
                        <m:sup>
                          <m:r>
                            <a:rPr kumimoji="1" lang="en-US" altLang="ja-JP" sz="2000" b="0" i="1" smtClean="0">
                              <a:latin typeface="Cambria Math" panose="02040503050406030204" pitchFamily="18" charset="0"/>
                            </a:rPr>
                            <m:t>5</m:t>
                          </m:r>
                        </m:sup>
                      </m:sSubSup>
                    </m:oMath>
                  </m:oMathPara>
                </a14:m>
                <a:endParaRPr kumimoji="1" lang="ja-JP" altLang="en-US" dirty="0"/>
              </a:p>
            </p:txBody>
          </p:sp>
        </mc:Choice>
        <mc:Fallback xmlns="">
          <p:sp>
            <p:nvSpPr>
              <p:cNvPr id="13" name="テキスト ボックス 12"/>
              <p:cNvSpPr txBox="1">
                <a:spLocks noRot="1" noChangeAspect="1" noMove="1" noResize="1" noEditPoints="1" noAdjustHandles="1" noChangeArrowheads="1" noChangeShapeType="1" noTextEdit="1"/>
              </p:cNvSpPr>
              <p:nvPr/>
            </p:nvSpPr>
            <p:spPr>
              <a:xfrm>
                <a:off x="1244953" y="6219728"/>
                <a:ext cx="4192814" cy="349583"/>
              </a:xfrm>
              <a:prstGeom prst="rect">
                <a:avLst/>
              </a:prstGeom>
              <a:blipFill rotWithShape="0">
                <a:blip r:embed="rId10"/>
                <a:stretch>
                  <a:fillRect l="-872" t="-1724" r="-291" b="-2241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5" name="テキスト ボックス 14"/>
              <p:cNvSpPr txBox="1"/>
              <p:nvPr/>
            </p:nvSpPr>
            <p:spPr>
              <a:xfrm>
                <a:off x="1243768" y="4295650"/>
                <a:ext cx="2678489" cy="70628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𝐹</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𝑟</m:t>
                          </m:r>
                        </m:e>
                      </m:d>
                      <m:r>
                        <a:rPr kumimoji="1" lang="en-US" altLang="ja-JP" sz="2000" b="0" i="1" smtClean="0">
                          <a:latin typeface="Cambria Math" panose="02040503050406030204" pitchFamily="18" charset="0"/>
                        </a:rPr>
                        <m:t>=</m:t>
                      </m:r>
                      <m:nary>
                        <m:naryPr>
                          <m:subHide m:val="on"/>
                          <m:supHide m:val="on"/>
                          <m:ctrlPr>
                            <a:rPr kumimoji="1" lang="en-US" altLang="ja-JP" sz="2000" b="0" i="1" smtClean="0">
                              <a:latin typeface="Cambria Math" panose="02040503050406030204" pitchFamily="18" charset="0"/>
                            </a:rPr>
                          </m:ctrlPr>
                        </m:naryPr>
                        <m:sub/>
                        <m:sup/>
                        <m:e>
                          <m:r>
                            <a:rPr kumimoji="1" lang="en-US" altLang="ja-JP" sz="2000" b="0" i="1" smtClean="0">
                              <a:latin typeface="Cambria Math" panose="02040503050406030204" pitchFamily="18" charset="0"/>
                            </a:rPr>
                            <m:t>𝑑𝑟</m:t>
                          </m:r>
                          <m:f>
                            <m:fPr>
                              <m:ctrlPr>
                                <a:rPr kumimoji="1" lang="en-US" altLang="ja-JP" sz="2000" b="0" i="1" smtClean="0">
                                  <a:latin typeface="Cambria Math" panose="02040503050406030204" pitchFamily="18" charset="0"/>
                                </a:rPr>
                              </m:ctrlPr>
                            </m:fPr>
                            <m:num>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𝑟</m:t>
                                  </m:r>
                                </m:e>
                                <m:sup>
                                  <m:r>
                                    <a:rPr kumimoji="1" lang="en-US" altLang="ja-JP" sz="2000" b="0" i="1" smtClean="0">
                                      <a:latin typeface="Cambria Math" panose="02040503050406030204" pitchFamily="18" charset="0"/>
                                    </a:rPr>
                                    <m:t>3</m:t>
                                  </m:r>
                                </m:sup>
                              </m:sSup>
                              <m:r>
                                <a:rPr kumimoji="1" lang="en-US" altLang="ja-JP" sz="2000" b="0" i="1" smtClean="0">
                                  <a:latin typeface="Cambria Math" panose="02040503050406030204" pitchFamily="18" charset="0"/>
                                </a:rPr>
                                <m:t>−</m:t>
                              </m:r>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𝑟</m:t>
                                  </m:r>
                                </m:e>
                                <m:sub>
                                  <m:r>
                                    <a:rPr kumimoji="1" lang="en-US" altLang="ja-JP" sz="2000" b="0" i="1" smtClean="0">
                                      <a:latin typeface="Cambria Math" panose="02040503050406030204" pitchFamily="18" charset="0"/>
                                    </a:rPr>
                                    <m:t>0</m:t>
                                  </m:r>
                                </m:sub>
                                <m:sup>
                                  <m:r>
                                    <a:rPr kumimoji="1" lang="en-US" altLang="ja-JP" sz="2000" b="0" i="1" smtClean="0">
                                      <a:latin typeface="Cambria Math" panose="02040503050406030204" pitchFamily="18" charset="0"/>
                                    </a:rPr>
                                    <m:t>3</m:t>
                                  </m:r>
                                </m:sup>
                              </m:sSubSup>
                            </m:num>
                            <m:den>
                              <m:r>
                                <a:rPr kumimoji="1" lang="en-US" altLang="ja-JP" sz="2000" b="0" i="1" smtClean="0">
                                  <a:latin typeface="Cambria Math" panose="02040503050406030204" pitchFamily="18" charset="0"/>
                                </a:rPr>
                                <m:t>𝑟</m:t>
                              </m:r>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𝑟</m:t>
                                  </m:r>
                                </m:e>
                                <m:sup>
                                  <m:r>
                                    <a:rPr kumimoji="1" lang="en-US" altLang="ja-JP" sz="2000" b="0" i="1" smtClean="0">
                                      <a:latin typeface="Cambria Math" panose="02040503050406030204" pitchFamily="18" charset="0"/>
                                    </a:rPr>
                                    <m:t>5</m:t>
                                  </m:r>
                                </m:sup>
                              </m:sSup>
                              <m:r>
                                <a:rPr kumimoji="1" lang="en-US" altLang="ja-JP" sz="2000" b="0" i="1" smtClean="0">
                                  <a:latin typeface="Cambria Math" panose="02040503050406030204" pitchFamily="18" charset="0"/>
                                </a:rPr>
                                <m:t>−</m:t>
                              </m:r>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𝑟</m:t>
                                  </m:r>
                                </m:e>
                                <m:sub>
                                  <m:r>
                                    <a:rPr kumimoji="1" lang="en-US" altLang="ja-JP" sz="2000" b="0" i="1" smtClean="0">
                                      <a:latin typeface="Cambria Math" panose="02040503050406030204" pitchFamily="18" charset="0"/>
                                    </a:rPr>
                                    <m:t>0</m:t>
                                  </m:r>
                                </m:sub>
                                <m:sup>
                                  <m:r>
                                    <a:rPr kumimoji="1" lang="en-US" altLang="ja-JP" sz="2000" b="0" i="1" smtClean="0">
                                      <a:latin typeface="Cambria Math" panose="02040503050406030204" pitchFamily="18" charset="0"/>
                                    </a:rPr>
                                    <m:t>5</m:t>
                                  </m:r>
                                </m:sup>
                              </m:sSubSup>
                              <m:r>
                                <a:rPr kumimoji="1" lang="en-US" altLang="ja-JP" sz="2000" b="0" i="1" smtClean="0">
                                  <a:latin typeface="Cambria Math" panose="02040503050406030204" pitchFamily="18" charset="0"/>
                                </a:rPr>
                                <m:t>)</m:t>
                              </m:r>
                            </m:den>
                          </m:f>
                        </m:e>
                      </m:nary>
                      <m:r>
                        <a:rPr kumimoji="1" lang="en-US" altLang="ja-JP" sz="2000" b="0" i="1" smtClean="0">
                          <a:latin typeface="Cambria Math" panose="02040503050406030204" pitchFamily="18" charset="0"/>
                        </a:rPr>
                        <m:t> </m:t>
                      </m:r>
                    </m:oMath>
                  </m:oMathPara>
                </a14:m>
                <a:endParaRPr kumimoji="1" lang="ja-JP" altLang="en-US" dirty="0"/>
              </a:p>
            </p:txBody>
          </p:sp>
        </mc:Choice>
        <mc:Fallback xmlns="">
          <p:sp>
            <p:nvSpPr>
              <p:cNvPr id="15" name="テキスト ボックス 14"/>
              <p:cNvSpPr txBox="1">
                <a:spLocks noRot="1" noChangeAspect="1" noMove="1" noResize="1" noEditPoints="1" noAdjustHandles="1" noChangeArrowheads="1" noChangeShapeType="1" noTextEdit="1"/>
              </p:cNvSpPr>
              <p:nvPr/>
            </p:nvSpPr>
            <p:spPr>
              <a:xfrm>
                <a:off x="1243768" y="4295650"/>
                <a:ext cx="2678489" cy="706284"/>
              </a:xfrm>
              <a:prstGeom prst="rect">
                <a:avLst/>
              </a:prstGeom>
              <a:blipFill rotWithShape="0">
                <a:blip r:embed="rId11"/>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6" name="テキスト ボックス 15"/>
              <p:cNvSpPr txBox="1"/>
              <p:nvPr/>
            </p:nvSpPr>
            <p:spPr>
              <a:xfrm>
                <a:off x="4798521" y="4426626"/>
                <a:ext cx="3268202" cy="57823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𝜎</m:t>
                          </m:r>
                        </m:e>
                        <m:sub>
                          <m:r>
                            <a:rPr kumimoji="1" lang="en-US" altLang="ja-JP" sz="2000" b="0" i="1" smtClean="0">
                              <a:latin typeface="Cambria Math" panose="02040503050406030204" pitchFamily="18" charset="0"/>
                            </a:rPr>
                            <m:t>𝑖𝑗</m:t>
                          </m:r>
                        </m:sub>
                      </m:sSub>
                      <m:r>
                        <a:rPr kumimoji="1" lang="en-US" altLang="ja-JP" sz="2000" b="0" i="1" smtClean="0">
                          <a:latin typeface="Cambria Math" panose="02040503050406030204" pitchFamily="18" charset="0"/>
                        </a:rPr>
                        <m:t>=</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𝑗</m:t>
                          </m:r>
                        </m:sup>
                      </m:sSup>
                      <m:r>
                        <a:rPr kumimoji="1" lang="en-US" altLang="ja-JP" sz="2000" b="0" i="1" smtClean="0">
                          <a:latin typeface="Cambria Math" panose="02040503050406030204" pitchFamily="18" charset="0"/>
                        </a:rPr>
                        <m:t>+</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𝑗</m:t>
                          </m:r>
                        </m:sub>
                      </m:sSub>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2</m:t>
                          </m:r>
                        </m:num>
                        <m:den>
                          <m:r>
                            <a:rPr kumimoji="1" lang="en-US" altLang="ja-JP" sz="2000" b="0" i="1" smtClean="0">
                              <a:latin typeface="Cambria Math" panose="02040503050406030204" pitchFamily="18" charset="0"/>
                            </a:rPr>
                            <m:t>3</m:t>
                          </m:r>
                        </m:den>
                      </m:f>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𝛿</m:t>
                          </m:r>
                        </m:e>
                        <m:sub>
                          <m:r>
                            <a:rPr kumimoji="1" lang="en-US" altLang="ja-JP" sz="2000" b="0" i="1" smtClean="0">
                              <a:latin typeface="Cambria Math" panose="02040503050406030204" pitchFamily="18" charset="0"/>
                            </a:rPr>
                            <m:t>𝑖𝑗</m:t>
                          </m:r>
                        </m:sub>
                      </m:sSub>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𝑘</m:t>
                          </m:r>
                        </m:sub>
                      </m:sSub>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𝑘</m:t>
                          </m:r>
                        </m:sup>
                      </m:sSup>
                    </m:oMath>
                  </m:oMathPara>
                </a14:m>
                <a:endParaRPr kumimoji="1" lang="ja-JP" altLang="en-US" dirty="0"/>
              </a:p>
            </p:txBody>
          </p:sp>
        </mc:Choice>
        <mc:Fallback xmlns="">
          <p:sp>
            <p:nvSpPr>
              <p:cNvPr id="16" name="テキスト ボックス 15"/>
              <p:cNvSpPr txBox="1">
                <a:spLocks noRot="1" noChangeAspect="1" noMove="1" noResize="1" noEditPoints="1" noAdjustHandles="1" noChangeArrowheads="1" noChangeShapeType="1" noTextEdit="1"/>
              </p:cNvSpPr>
              <p:nvPr/>
            </p:nvSpPr>
            <p:spPr>
              <a:xfrm>
                <a:off x="4798521" y="4426626"/>
                <a:ext cx="3268202" cy="578235"/>
              </a:xfrm>
              <a:prstGeom prst="rect">
                <a:avLst/>
              </a:prstGeom>
              <a:blipFill rotWithShape="0">
                <a:blip r:embed="rId12"/>
                <a:stretch>
                  <a:fillRect/>
                </a:stretch>
              </a:blipFill>
            </p:spPr>
            <p:txBody>
              <a:bodyPr/>
              <a:lstStyle/>
              <a:p>
                <a:r>
                  <a:rPr lang="ja-JP" altLang="en-US">
                    <a:noFill/>
                  </a:rPr>
                  <a:t> </a:t>
                </a:r>
              </a:p>
            </p:txBody>
          </p:sp>
        </mc:Fallback>
      </mc:AlternateContent>
      <p:sp>
        <p:nvSpPr>
          <p:cNvPr id="2" name="テキスト ボックス 1"/>
          <p:cNvSpPr txBox="1"/>
          <p:nvPr/>
        </p:nvSpPr>
        <p:spPr>
          <a:xfrm>
            <a:off x="772092" y="1059543"/>
            <a:ext cx="7426686" cy="707886"/>
          </a:xfrm>
          <a:prstGeom prst="rect">
            <a:avLst/>
          </a:prstGeom>
          <a:noFill/>
        </p:spPr>
        <p:txBody>
          <a:bodyPr wrap="square" rtlCol="0">
            <a:spAutoFit/>
          </a:bodyPr>
          <a:lstStyle/>
          <a:p>
            <a:r>
              <a:rPr kumimoji="1" lang="en-US" altLang="ja-JP" sz="2000" dirty="0" smtClean="0"/>
              <a:t>We modify the asymptotically </a:t>
            </a:r>
            <a:r>
              <a:rPr kumimoji="1" lang="en-US" altLang="ja-JP" sz="2000" dirty="0" err="1" smtClean="0"/>
              <a:t>Lifshitz</a:t>
            </a:r>
            <a:r>
              <a:rPr kumimoji="1" lang="en-US" altLang="ja-JP" sz="2000" dirty="0" smtClean="0"/>
              <a:t> black hole solution and introduce the correction terms such that it is a solution of EOM.</a:t>
            </a:r>
            <a:endParaRPr kumimoji="1" lang="ja-JP" altLang="en-US" sz="2000" dirty="0"/>
          </a:p>
        </p:txBody>
      </p:sp>
    </p:spTree>
    <p:extLst>
      <p:ext uri="{BB962C8B-B14F-4D97-AF65-F5344CB8AC3E}">
        <p14:creationId xmlns:p14="http://schemas.microsoft.com/office/powerpoint/2010/main" val="41275166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テキスト ボックス 3"/>
              <p:cNvSpPr txBox="1"/>
              <p:nvPr/>
            </p:nvSpPr>
            <p:spPr>
              <a:xfrm>
                <a:off x="1200869" y="1569710"/>
                <a:ext cx="1110176" cy="3157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𝑇</m:t>
                          </m:r>
                        </m:e>
                        <m:sub>
                          <m:r>
                            <a:rPr kumimoji="1" lang="en-US" altLang="ja-JP" sz="2000" b="0" i="1" smtClean="0">
                              <a:latin typeface="Cambria Math" panose="02040503050406030204" pitchFamily="18" charset="0"/>
                            </a:rPr>
                            <m:t>   0</m:t>
                          </m:r>
                        </m:sub>
                        <m:sup>
                          <m:r>
                            <a:rPr kumimoji="1" lang="en-US" altLang="ja-JP" sz="2000" b="0" i="1" smtClean="0">
                              <a:latin typeface="Cambria Math" panose="02040503050406030204" pitchFamily="18" charset="0"/>
                            </a:rPr>
                            <m:t>0</m:t>
                          </m:r>
                        </m:sup>
                      </m:sSubSup>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ℰ</m:t>
                      </m:r>
                    </m:oMath>
                  </m:oMathPara>
                </a14:m>
                <a:endParaRPr kumimoji="1" lang="ja-JP" altLang="en-US"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1200869" y="1569710"/>
                <a:ext cx="1110176" cy="315727"/>
              </a:xfrm>
              <a:prstGeom prst="rect">
                <a:avLst/>
              </a:prstGeom>
              <a:blipFill rotWithShape="0">
                <a:blip r:embed="rId3"/>
                <a:stretch>
                  <a:fillRect l="-4945" r="-3846" b="-1923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 name="テキスト ボックス 4"/>
              <p:cNvSpPr txBox="1"/>
              <p:nvPr/>
            </p:nvSpPr>
            <p:spPr>
              <a:xfrm>
                <a:off x="3289832" y="2158454"/>
                <a:ext cx="2022540" cy="37183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 </m:t>
                      </m:r>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𝑇</m:t>
                          </m:r>
                        </m:e>
                        <m:sub>
                          <m:r>
                            <a:rPr kumimoji="1" lang="en-US" altLang="ja-JP" sz="2000" b="0" i="1" smtClean="0">
                              <a:latin typeface="Cambria Math" panose="02040503050406030204" pitchFamily="18" charset="0"/>
                            </a:rPr>
                            <m:t>   </m:t>
                          </m:r>
                          <m:r>
                            <a:rPr kumimoji="1" lang="en-US" altLang="ja-JP" sz="2000" b="0" i="1" smtClean="0">
                              <a:latin typeface="Cambria Math" panose="02040503050406030204" pitchFamily="18" charset="0"/>
                            </a:rPr>
                            <m:t>𝑗</m:t>
                          </m:r>
                        </m:sub>
                        <m:sup>
                          <m:r>
                            <a:rPr kumimoji="1" lang="en-US" altLang="ja-JP" sz="2000" b="0" i="1" smtClean="0">
                              <a:latin typeface="Cambria Math" panose="02040503050406030204" pitchFamily="18" charset="0"/>
                            </a:rPr>
                            <m:t>𝑖</m:t>
                          </m:r>
                        </m:sup>
                      </m:sSubSup>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𝑃</m:t>
                      </m:r>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𝛿</m:t>
                          </m:r>
                        </m:e>
                        <m:sub>
                          <m:r>
                            <a:rPr lang="en-US" altLang="ja-JP" sz="2000" i="1">
                              <a:latin typeface="Cambria Math" panose="02040503050406030204" pitchFamily="18" charset="0"/>
                            </a:rPr>
                            <m:t>𝑖𝑗</m:t>
                          </m:r>
                        </m:sub>
                      </m:sSub>
                      <m:r>
                        <a:rPr lang="en-US" altLang="ja-JP" sz="2000" i="1">
                          <a:latin typeface="Cambria Math" panose="02040503050406030204" pitchFamily="18" charset="0"/>
                        </a:rPr>
                        <m:t>−</m:t>
                      </m:r>
                      <m:r>
                        <a:rPr lang="en-US" altLang="ja-JP" sz="2000" b="0" i="1" smtClean="0">
                          <a:latin typeface="Cambria Math" panose="02040503050406030204" pitchFamily="18" charset="0"/>
                        </a:rPr>
                        <m:t>𝜂</m:t>
                      </m:r>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𝜎</m:t>
                          </m:r>
                        </m:e>
                        <m:sub>
                          <m:r>
                            <a:rPr lang="en-US" altLang="ja-JP" sz="2000" i="1">
                              <a:latin typeface="Cambria Math" panose="02040503050406030204" pitchFamily="18" charset="0"/>
                            </a:rPr>
                            <m:t>𝑖𝑗</m:t>
                          </m:r>
                        </m:sub>
                      </m:sSub>
                    </m:oMath>
                  </m:oMathPara>
                </a14:m>
                <a:endParaRPr kumimoji="1" lang="ja-JP" altLang="en-US" dirty="0"/>
              </a:p>
            </p:txBody>
          </p:sp>
        </mc:Choice>
        <mc:Fallback xmlns="">
          <p:sp>
            <p:nvSpPr>
              <p:cNvPr id="5" name="テキスト ボックス 4"/>
              <p:cNvSpPr txBox="1">
                <a:spLocks noRot="1" noChangeAspect="1" noMove="1" noResize="1" noEditPoints="1" noAdjustHandles="1" noChangeArrowheads="1" noChangeShapeType="1" noTextEdit="1"/>
              </p:cNvSpPr>
              <p:nvPr/>
            </p:nvSpPr>
            <p:spPr>
              <a:xfrm>
                <a:off x="3289832" y="2158454"/>
                <a:ext cx="2022540" cy="371833"/>
              </a:xfrm>
              <a:prstGeom prst="rect">
                <a:avLst/>
              </a:prstGeom>
              <a:blipFill rotWithShape="0">
                <a:blip r:embed="rId4"/>
                <a:stretch>
                  <a:fillRect r="-2115" b="-2295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p:cNvSpPr txBox="1"/>
              <p:nvPr/>
            </p:nvSpPr>
            <p:spPr>
              <a:xfrm>
                <a:off x="3289832" y="1573709"/>
                <a:ext cx="3865674" cy="35522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𝑇</m:t>
                          </m:r>
                        </m:e>
                        <m:sub>
                          <m:r>
                            <a:rPr kumimoji="1" lang="en-US" altLang="ja-JP" sz="2000" b="0" i="1" smtClean="0">
                              <a:latin typeface="Cambria Math" panose="02040503050406030204" pitchFamily="18" charset="0"/>
                            </a:rPr>
                            <m:t>   0</m:t>
                          </m:r>
                        </m:sub>
                        <m:sup>
                          <m:r>
                            <a:rPr kumimoji="1" lang="en-US" altLang="ja-JP" sz="2000" b="0" i="1" smtClean="0">
                              <a:latin typeface="Cambria Math" panose="02040503050406030204" pitchFamily="18" charset="0"/>
                            </a:rPr>
                            <m:t>𝑖</m:t>
                          </m:r>
                        </m:sup>
                      </m:sSubSup>
                      <m:r>
                        <a:rPr kumimoji="1" lang="en-US" altLang="ja-JP" sz="2000" b="0" i="1" smtClean="0">
                          <a:latin typeface="Cambria Math" panose="02040503050406030204" pitchFamily="18" charset="0"/>
                        </a:rPr>
                        <m:t>=−</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ℰ</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𝑃</m:t>
                          </m:r>
                        </m:e>
                      </m:d>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𝜂</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𝜎</m:t>
                          </m:r>
                        </m:e>
                        <m:sub>
                          <m:r>
                            <a:rPr kumimoji="1" lang="en-US" altLang="ja-JP" sz="2000" b="0" i="1" smtClean="0">
                              <a:latin typeface="Cambria Math" panose="02040503050406030204" pitchFamily="18" charset="0"/>
                            </a:rPr>
                            <m:t>𝑖𝑗</m:t>
                          </m:r>
                        </m:sub>
                      </m:sSub>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𝑗</m:t>
                          </m:r>
                        </m:sup>
                      </m:sSup>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𝜅</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r>
                        <a:rPr kumimoji="1" lang="en-US" altLang="ja-JP" sz="2000" b="0" i="1" smtClean="0">
                          <a:latin typeface="Cambria Math" panose="02040503050406030204" pitchFamily="18" charset="0"/>
                        </a:rPr>
                        <m:t>𝑇</m:t>
                      </m:r>
                    </m:oMath>
                  </m:oMathPara>
                </a14:m>
                <a:endParaRPr kumimoji="1" lang="ja-JP" altLang="en-US" dirty="0"/>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3289832" y="1573709"/>
                <a:ext cx="3865674" cy="355225"/>
              </a:xfrm>
              <a:prstGeom prst="rect">
                <a:avLst/>
              </a:prstGeom>
              <a:blipFill rotWithShape="0">
                <a:blip r:embed="rId5"/>
                <a:stretch>
                  <a:fillRect l="-1104" r="-946" b="-2413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テキスト ボックス 6"/>
              <p:cNvSpPr txBox="1"/>
              <p:nvPr/>
            </p:nvSpPr>
            <p:spPr>
              <a:xfrm>
                <a:off x="1200869" y="2181186"/>
                <a:ext cx="923843" cy="3263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 </m:t>
                      </m:r>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𝑇</m:t>
                          </m:r>
                        </m:e>
                        <m:sub>
                          <m:r>
                            <a:rPr kumimoji="1" lang="en-US" altLang="ja-JP" sz="2000" b="0" i="1" smtClean="0">
                              <a:latin typeface="Cambria Math" panose="02040503050406030204" pitchFamily="18" charset="0"/>
                            </a:rPr>
                            <m:t>   </m:t>
                          </m:r>
                          <m:r>
                            <a:rPr kumimoji="1" lang="en-US" altLang="ja-JP" sz="2000" b="0" i="1" smtClean="0">
                              <a:latin typeface="Cambria Math" panose="02040503050406030204" pitchFamily="18" charset="0"/>
                            </a:rPr>
                            <m:t>𝑖</m:t>
                          </m:r>
                        </m:sub>
                        <m:sup>
                          <m:r>
                            <a:rPr kumimoji="1" lang="en-US" altLang="ja-JP" sz="2000" b="0" i="1" smtClean="0">
                              <a:latin typeface="Cambria Math" panose="02040503050406030204" pitchFamily="18" charset="0"/>
                            </a:rPr>
                            <m:t>0</m:t>
                          </m:r>
                        </m:sup>
                      </m:sSubSup>
                      <m:r>
                        <a:rPr kumimoji="1" lang="en-US" altLang="ja-JP" sz="2000" b="0" i="1" smtClean="0">
                          <a:latin typeface="Cambria Math" panose="02040503050406030204" pitchFamily="18" charset="0"/>
                        </a:rPr>
                        <m:t>=0</m:t>
                      </m:r>
                    </m:oMath>
                  </m:oMathPara>
                </a14:m>
                <a:endParaRPr kumimoji="1" lang="en-US" altLang="ja-JP" sz="2000" b="0" dirty="0" smtClean="0"/>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1200869" y="2181186"/>
                <a:ext cx="923843" cy="326371"/>
              </a:xfrm>
              <a:prstGeom prst="rect">
                <a:avLst/>
              </a:prstGeom>
              <a:blipFill rotWithShape="0">
                <a:blip r:embed="rId6"/>
                <a:stretch>
                  <a:fillRect l="-658" r="-5263" b="-20755"/>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 name="テキスト ボックス 7"/>
              <p:cNvSpPr txBox="1"/>
              <p:nvPr/>
            </p:nvSpPr>
            <p:spPr>
              <a:xfrm>
                <a:off x="1243901" y="3135456"/>
                <a:ext cx="1703030" cy="5783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ℰ</m:t>
                      </m:r>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3</m:t>
                          </m:r>
                        </m:num>
                        <m:den>
                          <m:r>
                            <a:rPr kumimoji="1" lang="en-US" altLang="ja-JP" sz="2000" b="0" i="1" smtClean="0">
                              <a:latin typeface="Cambria Math" panose="02040503050406030204" pitchFamily="18" charset="0"/>
                            </a:rPr>
                            <m:t>16</m:t>
                          </m:r>
                          <m:r>
                            <a:rPr kumimoji="1" lang="en-US" altLang="ja-JP" sz="2000" b="0" i="1" smtClean="0">
                              <a:latin typeface="Cambria Math" panose="02040503050406030204" pitchFamily="18" charset="0"/>
                            </a:rPr>
                            <m:t>𝜋</m:t>
                          </m:r>
                          <m:r>
                            <a:rPr kumimoji="1" lang="en-US" altLang="ja-JP" sz="2000" b="0" i="1" smtClean="0">
                              <a:latin typeface="Cambria Math" panose="02040503050406030204" pitchFamily="18" charset="0"/>
                            </a:rPr>
                            <m:t>𝐺</m:t>
                          </m:r>
                        </m:den>
                      </m:f>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𝑟</m:t>
                          </m:r>
                        </m:e>
                        <m:sub>
                          <m:r>
                            <a:rPr kumimoji="1" lang="en-US" altLang="ja-JP" sz="2000" b="0" i="1" smtClean="0">
                              <a:latin typeface="Cambria Math" panose="02040503050406030204" pitchFamily="18" charset="0"/>
                            </a:rPr>
                            <m:t>0</m:t>
                          </m:r>
                        </m:sub>
                        <m:sup>
                          <m:r>
                            <a:rPr kumimoji="1" lang="en-US" altLang="ja-JP" sz="2000" b="0" i="1" smtClean="0">
                              <a:latin typeface="Cambria Math" panose="02040503050406030204" pitchFamily="18" charset="0"/>
                            </a:rPr>
                            <m:t>𝑧</m:t>
                          </m:r>
                          <m:r>
                            <a:rPr kumimoji="1" lang="en-US" altLang="ja-JP" sz="2000" b="0" i="1" smtClean="0">
                              <a:latin typeface="Cambria Math" panose="02040503050406030204" pitchFamily="18" charset="0"/>
                            </a:rPr>
                            <m:t>+3</m:t>
                          </m:r>
                        </m:sup>
                      </m:sSubSup>
                    </m:oMath>
                  </m:oMathPara>
                </a14:m>
                <a:endParaRPr kumimoji="1" lang="ja-JP" altLang="en-US" dirty="0"/>
              </a:p>
            </p:txBody>
          </p:sp>
        </mc:Choice>
        <mc:Fallback xmlns="">
          <p:sp>
            <p:nvSpPr>
              <p:cNvPr id="8" name="テキスト ボックス 7"/>
              <p:cNvSpPr txBox="1">
                <a:spLocks noRot="1" noChangeAspect="1" noMove="1" noResize="1" noEditPoints="1" noAdjustHandles="1" noChangeArrowheads="1" noChangeShapeType="1" noTextEdit="1"/>
              </p:cNvSpPr>
              <p:nvPr/>
            </p:nvSpPr>
            <p:spPr>
              <a:xfrm>
                <a:off x="1243901" y="3135456"/>
                <a:ext cx="1703030" cy="578300"/>
              </a:xfrm>
              <a:prstGeom prst="rect">
                <a:avLst/>
              </a:prstGeom>
              <a:blipFill rotWithShape="0">
                <a:blip r:embed="rId7"/>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 name="テキスト ボックス 8"/>
              <p:cNvSpPr txBox="1"/>
              <p:nvPr/>
            </p:nvSpPr>
            <p:spPr>
              <a:xfrm>
                <a:off x="3099308" y="3186559"/>
                <a:ext cx="1712135"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𝑃</m:t>
                      </m:r>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𝑧</m:t>
                          </m:r>
                        </m:num>
                        <m:den>
                          <m:r>
                            <a:rPr kumimoji="1" lang="en-US" altLang="ja-JP" sz="2000" b="0" i="1" smtClean="0">
                              <a:latin typeface="Cambria Math" panose="02040503050406030204" pitchFamily="18" charset="0"/>
                            </a:rPr>
                            <m:t>16</m:t>
                          </m:r>
                          <m:r>
                            <a:rPr kumimoji="1" lang="en-US" altLang="ja-JP" sz="2000" b="0" i="1" smtClean="0">
                              <a:latin typeface="Cambria Math" panose="02040503050406030204" pitchFamily="18" charset="0"/>
                            </a:rPr>
                            <m:t>𝜋</m:t>
                          </m:r>
                          <m:r>
                            <a:rPr kumimoji="1" lang="en-US" altLang="ja-JP" sz="2000" b="0" i="1" smtClean="0">
                              <a:latin typeface="Cambria Math" panose="02040503050406030204" pitchFamily="18" charset="0"/>
                            </a:rPr>
                            <m:t>𝐺</m:t>
                          </m:r>
                        </m:den>
                      </m:f>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𝑟</m:t>
                          </m:r>
                        </m:e>
                        <m:sub>
                          <m:r>
                            <a:rPr kumimoji="1" lang="en-US" altLang="ja-JP" sz="2000" b="0" i="1" smtClean="0">
                              <a:latin typeface="Cambria Math" panose="02040503050406030204" pitchFamily="18" charset="0"/>
                            </a:rPr>
                            <m:t>0</m:t>
                          </m:r>
                        </m:sub>
                        <m:sup>
                          <m:r>
                            <a:rPr kumimoji="1" lang="en-US" altLang="ja-JP" sz="2000" b="0" i="1" smtClean="0">
                              <a:latin typeface="Cambria Math" panose="02040503050406030204" pitchFamily="18" charset="0"/>
                            </a:rPr>
                            <m:t>𝑧</m:t>
                          </m:r>
                          <m:r>
                            <a:rPr kumimoji="1" lang="en-US" altLang="ja-JP" sz="2000" b="0" i="1" smtClean="0">
                              <a:latin typeface="Cambria Math" panose="02040503050406030204" pitchFamily="18" charset="0"/>
                            </a:rPr>
                            <m:t>+3</m:t>
                          </m:r>
                        </m:sup>
                      </m:sSubSup>
                    </m:oMath>
                  </m:oMathPara>
                </a14:m>
                <a:endParaRPr kumimoji="1" lang="ja-JP" altLang="en-US" dirty="0"/>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3099308" y="3186559"/>
                <a:ext cx="1712135" cy="525080"/>
              </a:xfrm>
              <a:prstGeom prst="rect">
                <a:avLst/>
              </a:prstGeom>
              <a:blipFill rotWithShape="0">
                <a:blip r:embed="rId8"/>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 name="テキスト ボックス 9"/>
              <p:cNvSpPr txBox="1"/>
              <p:nvPr/>
            </p:nvSpPr>
            <p:spPr>
              <a:xfrm>
                <a:off x="5289293" y="3133404"/>
                <a:ext cx="1292854" cy="5783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𝑛</m:t>
                      </m:r>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𝑧</m:t>
                          </m:r>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16</m:t>
                          </m:r>
                          <m:r>
                            <a:rPr kumimoji="1" lang="en-US" altLang="ja-JP" sz="2000" b="0" i="1" smtClean="0">
                              <a:latin typeface="Cambria Math" panose="02040503050406030204" pitchFamily="18" charset="0"/>
                            </a:rPr>
                            <m:t>𝜋</m:t>
                          </m:r>
                          <m:r>
                            <a:rPr kumimoji="1" lang="en-US" altLang="ja-JP" sz="2000" b="0" i="1" smtClean="0">
                              <a:latin typeface="Cambria Math" panose="02040503050406030204" pitchFamily="18" charset="0"/>
                            </a:rPr>
                            <m:t>𝐺𝑎</m:t>
                          </m:r>
                        </m:den>
                      </m:f>
                    </m:oMath>
                  </m:oMathPara>
                </a14:m>
                <a:endParaRPr kumimoji="1" lang="ja-JP" altLang="en-US" dirty="0"/>
              </a:p>
            </p:txBody>
          </p:sp>
        </mc:Choice>
        <mc:Fallback xmlns="">
          <p:sp>
            <p:nvSpPr>
              <p:cNvPr id="10" name="テキスト ボックス 9"/>
              <p:cNvSpPr txBox="1">
                <a:spLocks noRot="1" noChangeAspect="1" noMove="1" noResize="1" noEditPoints="1" noAdjustHandles="1" noChangeArrowheads="1" noChangeShapeType="1" noTextEdit="1"/>
              </p:cNvSpPr>
              <p:nvPr/>
            </p:nvSpPr>
            <p:spPr>
              <a:xfrm>
                <a:off x="5289293" y="3133404"/>
                <a:ext cx="1292854" cy="578300"/>
              </a:xfrm>
              <a:prstGeom prst="rect">
                <a:avLst/>
              </a:prstGeom>
              <a:blipFill rotWithShape="0">
                <a:blip r:embed="rId9"/>
                <a:stretch>
                  <a:fillRect/>
                </a:stretch>
              </a:blipFill>
            </p:spPr>
            <p:txBody>
              <a:bodyPr/>
              <a:lstStyle/>
              <a:p>
                <a:r>
                  <a:rPr lang="ja-JP" altLang="en-US">
                    <a:noFill/>
                  </a:rPr>
                  <a:t> </a:t>
                </a:r>
              </a:p>
            </p:txBody>
          </p:sp>
        </mc:Fallback>
      </mc:AlternateContent>
      <p:sp>
        <p:nvSpPr>
          <p:cNvPr id="11" name="テキスト ボックス 10"/>
          <p:cNvSpPr txBox="1"/>
          <p:nvPr/>
        </p:nvSpPr>
        <p:spPr>
          <a:xfrm>
            <a:off x="653137" y="2688531"/>
            <a:ext cx="5643724" cy="400110"/>
          </a:xfrm>
          <a:prstGeom prst="rect">
            <a:avLst/>
          </a:prstGeom>
          <a:noFill/>
        </p:spPr>
        <p:txBody>
          <a:bodyPr wrap="none" rtlCol="0">
            <a:spAutoFit/>
          </a:bodyPr>
          <a:lstStyle/>
          <a:p>
            <a:r>
              <a:rPr kumimoji="1" lang="en-US" altLang="ja-JP" sz="2000" dirty="0" smtClean="0"/>
              <a:t>The energy density, pressure and charge density are </a:t>
            </a:r>
            <a:endParaRPr kumimoji="1" lang="ja-JP" altLang="en-US" sz="2000" dirty="0"/>
          </a:p>
        </p:txBody>
      </p:sp>
      <p:sp>
        <p:nvSpPr>
          <p:cNvPr id="12" name="テキスト ボックス 11"/>
          <p:cNvSpPr txBox="1"/>
          <p:nvPr/>
        </p:nvSpPr>
        <p:spPr>
          <a:xfrm>
            <a:off x="653137" y="3939623"/>
            <a:ext cx="5268173" cy="400110"/>
          </a:xfrm>
          <a:prstGeom prst="rect">
            <a:avLst/>
          </a:prstGeom>
          <a:noFill/>
        </p:spPr>
        <p:txBody>
          <a:bodyPr wrap="none" rtlCol="0">
            <a:spAutoFit/>
          </a:bodyPr>
          <a:lstStyle/>
          <a:p>
            <a:r>
              <a:rPr kumimoji="1" lang="en-US" altLang="ja-JP" sz="2000" dirty="0" smtClean="0"/>
              <a:t>The shear viscosity and thermal conductivity are </a:t>
            </a:r>
            <a:endParaRPr kumimoji="1" lang="ja-JP" altLang="en-US" sz="2000" dirty="0"/>
          </a:p>
        </p:txBody>
      </p:sp>
      <mc:AlternateContent xmlns:mc="http://schemas.openxmlformats.org/markup-compatibility/2006" xmlns:a14="http://schemas.microsoft.com/office/drawing/2010/main">
        <mc:Choice Requires="a14">
          <p:sp>
            <p:nvSpPr>
              <p:cNvPr id="13" name="テキスト ボックス 12"/>
              <p:cNvSpPr txBox="1"/>
              <p:nvPr/>
            </p:nvSpPr>
            <p:spPr>
              <a:xfrm>
                <a:off x="1282300" y="4427170"/>
                <a:ext cx="1442253" cy="57830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𝜂</m:t>
                      </m:r>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16</m:t>
                          </m:r>
                          <m:r>
                            <a:rPr kumimoji="1" lang="en-US" altLang="ja-JP" sz="2000" b="0" i="1" smtClean="0">
                              <a:latin typeface="Cambria Math" panose="02040503050406030204" pitchFamily="18" charset="0"/>
                            </a:rPr>
                            <m:t>𝜋</m:t>
                          </m:r>
                          <m:r>
                            <a:rPr kumimoji="1" lang="en-US" altLang="ja-JP" sz="2000" b="0" i="1" smtClean="0">
                              <a:latin typeface="Cambria Math" panose="02040503050406030204" pitchFamily="18" charset="0"/>
                            </a:rPr>
                            <m:t>𝐺</m:t>
                          </m:r>
                        </m:den>
                      </m:f>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𝑟</m:t>
                          </m:r>
                        </m:e>
                        <m:sub>
                          <m:r>
                            <a:rPr kumimoji="1" lang="en-US" altLang="ja-JP" sz="2000" b="0" i="1" smtClean="0">
                              <a:latin typeface="Cambria Math" panose="02040503050406030204" pitchFamily="18" charset="0"/>
                            </a:rPr>
                            <m:t>0</m:t>
                          </m:r>
                        </m:sub>
                        <m:sup>
                          <m:r>
                            <a:rPr kumimoji="1" lang="en-US" altLang="ja-JP" sz="2000" b="0" i="1" smtClean="0">
                              <a:latin typeface="Cambria Math" panose="02040503050406030204" pitchFamily="18" charset="0"/>
                            </a:rPr>
                            <m:t>3</m:t>
                          </m:r>
                        </m:sup>
                      </m:sSubSup>
                    </m:oMath>
                  </m:oMathPara>
                </a14:m>
                <a:endParaRPr kumimoji="1" lang="ja-JP" altLang="en-US" dirty="0"/>
              </a:p>
            </p:txBody>
          </p:sp>
        </mc:Choice>
        <mc:Fallback xmlns="">
          <p:sp>
            <p:nvSpPr>
              <p:cNvPr id="13" name="テキスト ボックス 12"/>
              <p:cNvSpPr txBox="1">
                <a:spLocks noRot="1" noChangeAspect="1" noMove="1" noResize="1" noEditPoints="1" noAdjustHandles="1" noChangeArrowheads="1" noChangeShapeType="1" noTextEdit="1"/>
              </p:cNvSpPr>
              <p:nvPr/>
            </p:nvSpPr>
            <p:spPr>
              <a:xfrm>
                <a:off x="1282300" y="4427170"/>
                <a:ext cx="1442253" cy="578300"/>
              </a:xfrm>
              <a:prstGeom prst="rect">
                <a:avLst/>
              </a:prstGeom>
              <a:blipFill rotWithShape="0">
                <a:blip r:embed="rId10"/>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4" name="テキスト ボックス 13"/>
              <p:cNvSpPr txBox="1"/>
              <p:nvPr/>
            </p:nvSpPr>
            <p:spPr>
              <a:xfrm>
                <a:off x="6964841" y="3130627"/>
                <a:ext cx="1425840" cy="5781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𝑇</m:t>
                      </m:r>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𝑧</m:t>
                          </m:r>
                          <m:r>
                            <a:rPr kumimoji="1" lang="en-US" altLang="ja-JP" sz="2000" b="0" i="1" smtClean="0">
                              <a:latin typeface="Cambria Math" panose="02040503050406030204" pitchFamily="18" charset="0"/>
                            </a:rPr>
                            <m:t>+3</m:t>
                          </m:r>
                        </m:num>
                        <m:den>
                          <m:r>
                            <a:rPr kumimoji="1" lang="en-US" altLang="ja-JP" sz="2000" b="0" i="1" smtClean="0">
                              <a:latin typeface="Cambria Math" panose="02040503050406030204" pitchFamily="18" charset="0"/>
                            </a:rPr>
                            <m:t>4</m:t>
                          </m:r>
                          <m:r>
                            <a:rPr kumimoji="1" lang="en-US" altLang="ja-JP" sz="2000" b="0" i="1" smtClean="0">
                              <a:latin typeface="Cambria Math" panose="02040503050406030204" pitchFamily="18" charset="0"/>
                            </a:rPr>
                            <m:t>𝜋</m:t>
                          </m:r>
                        </m:den>
                      </m:f>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𝑟</m:t>
                          </m:r>
                        </m:e>
                        <m:sub>
                          <m:r>
                            <a:rPr kumimoji="1" lang="en-US" altLang="ja-JP" sz="2000" b="0" i="1" smtClean="0">
                              <a:latin typeface="Cambria Math" panose="02040503050406030204" pitchFamily="18" charset="0"/>
                            </a:rPr>
                            <m:t>0</m:t>
                          </m:r>
                        </m:sub>
                        <m:sup>
                          <m:r>
                            <a:rPr kumimoji="1" lang="en-US" altLang="ja-JP" sz="2000" b="0" i="1" smtClean="0">
                              <a:latin typeface="Cambria Math" panose="02040503050406030204" pitchFamily="18" charset="0"/>
                            </a:rPr>
                            <m:t>𝑧</m:t>
                          </m:r>
                        </m:sup>
                      </m:sSubSup>
                    </m:oMath>
                  </m:oMathPara>
                </a14:m>
                <a:endParaRPr kumimoji="1" lang="ja-JP" altLang="en-US" dirty="0"/>
              </a:p>
            </p:txBody>
          </p:sp>
        </mc:Choice>
        <mc:Fallback xmlns="">
          <p:sp>
            <p:nvSpPr>
              <p:cNvPr id="14" name="テキスト ボックス 13"/>
              <p:cNvSpPr txBox="1">
                <a:spLocks noRot="1" noChangeAspect="1" noMove="1" noResize="1" noEditPoints="1" noAdjustHandles="1" noChangeArrowheads="1" noChangeShapeType="1" noTextEdit="1"/>
              </p:cNvSpPr>
              <p:nvPr/>
            </p:nvSpPr>
            <p:spPr>
              <a:xfrm>
                <a:off x="6964841" y="3130627"/>
                <a:ext cx="1425840" cy="578172"/>
              </a:xfrm>
              <a:prstGeom prst="rect">
                <a:avLst/>
              </a:prstGeom>
              <a:blipFill rotWithShape="0">
                <a:blip r:embed="rId11"/>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5" name="テキスト ボックス 14"/>
              <p:cNvSpPr txBox="1"/>
              <p:nvPr/>
            </p:nvSpPr>
            <p:spPr>
              <a:xfrm>
                <a:off x="3549539" y="4431831"/>
                <a:ext cx="2186944" cy="63280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𝜅</m:t>
                      </m:r>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8</m:t>
                          </m:r>
                          <m:r>
                            <a:rPr kumimoji="1" lang="en-US" altLang="ja-JP" sz="2000" b="0" i="1" smtClean="0">
                              <a:latin typeface="Cambria Math" panose="02040503050406030204" pitchFamily="18" charset="0"/>
                            </a:rPr>
                            <m:t>𝐺</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𝑧</m:t>
                          </m:r>
                          <m:r>
                            <a:rPr kumimoji="1" lang="en-US" altLang="ja-JP" sz="2000" b="0" i="1" smtClean="0">
                              <a:latin typeface="Cambria Math" panose="02040503050406030204" pitchFamily="18" charset="0"/>
                            </a:rPr>
                            <m:t>−1)</m:t>
                          </m:r>
                        </m:den>
                      </m:f>
                      <m:sSubSup>
                        <m:sSubSupPr>
                          <m:ctrlPr>
                            <a:rPr kumimoji="1" lang="en-US" altLang="ja-JP" sz="2000" b="0" i="1" smtClean="0">
                              <a:latin typeface="Cambria Math" panose="02040503050406030204" pitchFamily="18" charset="0"/>
                            </a:rPr>
                          </m:ctrlPr>
                        </m:sSubSupPr>
                        <m:e>
                          <m:r>
                            <a:rPr kumimoji="1" lang="en-US" altLang="ja-JP" sz="2000" b="0" i="1" smtClean="0">
                              <a:latin typeface="Cambria Math" panose="02040503050406030204" pitchFamily="18" charset="0"/>
                            </a:rPr>
                            <m:t>𝑟</m:t>
                          </m:r>
                        </m:e>
                        <m:sub>
                          <m:r>
                            <a:rPr kumimoji="1" lang="en-US" altLang="ja-JP" sz="2000" b="0" i="1" smtClean="0">
                              <a:latin typeface="Cambria Math" panose="02040503050406030204" pitchFamily="18" charset="0"/>
                            </a:rPr>
                            <m:t>0</m:t>
                          </m:r>
                        </m:sub>
                        <m:sup>
                          <m:r>
                            <a:rPr kumimoji="1" lang="en-US" altLang="ja-JP" sz="2000" b="0" i="1" smtClean="0">
                              <a:latin typeface="Cambria Math" panose="02040503050406030204" pitchFamily="18" charset="0"/>
                            </a:rPr>
                            <m:t>𝑧</m:t>
                          </m:r>
                          <m:r>
                            <a:rPr kumimoji="1" lang="en-US" altLang="ja-JP" sz="2000" b="0" i="1" smtClean="0">
                              <a:latin typeface="Cambria Math" panose="02040503050406030204" pitchFamily="18" charset="0"/>
                            </a:rPr>
                            <m:t>+1</m:t>
                          </m:r>
                        </m:sup>
                      </m:sSubSup>
                    </m:oMath>
                  </m:oMathPara>
                </a14:m>
                <a:endParaRPr kumimoji="1" lang="ja-JP" altLang="en-US" sz="2000" dirty="0"/>
              </a:p>
            </p:txBody>
          </p:sp>
        </mc:Choice>
        <mc:Fallback xmlns="">
          <p:sp>
            <p:nvSpPr>
              <p:cNvPr id="15" name="テキスト ボックス 14"/>
              <p:cNvSpPr txBox="1">
                <a:spLocks noRot="1" noChangeAspect="1" noMove="1" noResize="1" noEditPoints="1" noAdjustHandles="1" noChangeArrowheads="1" noChangeShapeType="1" noTextEdit="1"/>
              </p:cNvSpPr>
              <p:nvPr/>
            </p:nvSpPr>
            <p:spPr>
              <a:xfrm>
                <a:off x="3549539" y="4431831"/>
                <a:ext cx="2186944" cy="632802"/>
              </a:xfrm>
              <a:prstGeom prst="rect">
                <a:avLst/>
              </a:prstGeom>
              <a:blipFill rotWithShape="0">
                <a:blip r:embed="rId12"/>
                <a:stretch>
                  <a:fillRect/>
                </a:stretch>
              </a:blipFill>
            </p:spPr>
            <p:txBody>
              <a:bodyPr/>
              <a:lstStyle/>
              <a:p>
                <a:r>
                  <a:rPr lang="ja-JP" altLang="en-US">
                    <a:noFill/>
                  </a:rPr>
                  <a:t> </a:t>
                </a:r>
              </a:p>
            </p:txBody>
          </p:sp>
        </mc:Fallback>
      </mc:AlternateContent>
      <p:sp>
        <p:nvSpPr>
          <p:cNvPr id="16" name="テキスト ボックス 15"/>
          <p:cNvSpPr txBox="1"/>
          <p:nvPr/>
        </p:nvSpPr>
        <p:spPr>
          <a:xfrm>
            <a:off x="6296861" y="4663968"/>
            <a:ext cx="2588081" cy="400110"/>
          </a:xfrm>
          <a:prstGeom prst="rect">
            <a:avLst/>
          </a:prstGeom>
          <a:noFill/>
        </p:spPr>
        <p:txBody>
          <a:bodyPr wrap="none" rtlCol="0">
            <a:spAutoFit/>
          </a:bodyPr>
          <a:lstStyle/>
          <a:p>
            <a:r>
              <a:rPr kumimoji="1" lang="en-US" altLang="ja-JP" sz="2000" dirty="0" smtClean="0"/>
              <a:t>Bulk viscosity vanishes.</a:t>
            </a:r>
            <a:endParaRPr kumimoji="1" lang="ja-JP" altLang="en-US" sz="2000" dirty="0"/>
          </a:p>
        </p:txBody>
      </p:sp>
      <p:sp>
        <p:nvSpPr>
          <p:cNvPr id="17" name="タイトル 1"/>
          <p:cNvSpPr>
            <a:spLocks noGrp="1"/>
          </p:cNvSpPr>
          <p:nvPr>
            <p:ph type="title"/>
          </p:nvPr>
        </p:nvSpPr>
        <p:spPr>
          <a:xfrm>
            <a:off x="454479" y="365126"/>
            <a:ext cx="7886700" cy="694417"/>
          </a:xfrm>
        </p:spPr>
        <p:txBody>
          <a:bodyPr>
            <a:normAutofit/>
          </a:bodyPr>
          <a:lstStyle/>
          <a:p>
            <a:r>
              <a:rPr lang="en-US" altLang="ja-JP" sz="3200" dirty="0">
                <a:solidFill>
                  <a:srgbClr val="0070C0"/>
                </a:solidFill>
              </a:rPr>
              <a:t>S</a:t>
            </a:r>
            <a:r>
              <a:rPr lang="en-US" altLang="ja-JP" sz="3200" dirty="0" smtClean="0">
                <a:solidFill>
                  <a:srgbClr val="0070C0"/>
                </a:solidFill>
              </a:rPr>
              <a:t>tress-energy tensor for </a:t>
            </a:r>
            <a:r>
              <a:rPr lang="en-US" altLang="ja-JP" sz="3200" dirty="0" err="1" smtClean="0">
                <a:solidFill>
                  <a:srgbClr val="0070C0"/>
                </a:solidFill>
              </a:rPr>
              <a:t>Lifshitz</a:t>
            </a:r>
            <a:r>
              <a:rPr lang="en-US" altLang="ja-JP" sz="3200" dirty="0" smtClean="0">
                <a:solidFill>
                  <a:srgbClr val="0070C0"/>
                </a:solidFill>
              </a:rPr>
              <a:t> fluid</a:t>
            </a:r>
            <a:endParaRPr kumimoji="1" lang="ja-JP" altLang="en-US" sz="3200" dirty="0">
              <a:solidFill>
                <a:srgbClr val="0070C0"/>
              </a:solidFill>
            </a:endParaRPr>
          </a:p>
        </p:txBody>
      </p:sp>
      <p:sp>
        <p:nvSpPr>
          <p:cNvPr id="18" name="テキスト ボックス 17"/>
          <p:cNvSpPr txBox="1"/>
          <p:nvPr/>
        </p:nvSpPr>
        <p:spPr>
          <a:xfrm>
            <a:off x="653137" y="1059607"/>
            <a:ext cx="7803290" cy="400110"/>
          </a:xfrm>
          <a:prstGeom prst="rect">
            <a:avLst/>
          </a:prstGeom>
          <a:noFill/>
        </p:spPr>
        <p:txBody>
          <a:bodyPr wrap="none" rtlCol="0">
            <a:spAutoFit/>
          </a:bodyPr>
          <a:lstStyle/>
          <a:p>
            <a:r>
              <a:rPr kumimoji="1" lang="en-US" altLang="ja-JP" sz="2000" dirty="0" smtClean="0"/>
              <a:t>The </a:t>
            </a:r>
            <a:r>
              <a:rPr kumimoji="1" lang="en-US" altLang="ja-JP" sz="2000" dirty="0" smtClean="0"/>
              <a:t>stress-energy tensor </a:t>
            </a:r>
            <a:r>
              <a:rPr kumimoji="1" lang="en-US" altLang="ja-JP" sz="2000" dirty="0" smtClean="0"/>
              <a:t>is calculated from </a:t>
            </a:r>
            <a:r>
              <a:rPr kumimoji="1" lang="en-US" altLang="ja-JP" sz="2000" dirty="0" smtClean="0"/>
              <a:t>the solution </a:t>
            </a:r>
            <a:r>
              <a:rPr kumimoji="1" lang="en-US" altLang="ja-JP" sz="2000" dirty="0" smtClean="0"/>
              <a:t>by using GKPW as</a:t>
            </a:r>
            <a:endParaRPr kumimoji="1" lang="ja-JP" altLang="en-US" sz="2000" dirty="0"/>
          </a:p>
        </p:txBody>
      </p:sp>
      <p:sp>
        <p:nvSpPr>
          <p:cNvPr id="19" name="テキスト ボックス 18"/>
          <p:cNvSpPr txBox="1"/>
          <p:nvPr/>
        </p:nvSpPr>
        <p:spPr>
          <a:xfrm>
            <a:off x="719191" y="5374059"/>
            <a:ext cx="6834948" cy="400110"/>
          </a:xfrm>
          <a:prstGeom prst="rect">
            <a:avLst/>
          </a:prstGeom>
          <a:noFill/>
        </p:spPr>
        <p:txBody>
          <a:bodyPr wrap="none" rtlCol="0">
            <a:spAutoFit/>
          </a:bodyPr>
          <a:lstStyle/>
          <a:p>
            <a:r>
              <a:rPr lang="en-US" altLang="ja-JP" sz="2000" dirty="0" smtClean="0"/>
              <a:t>Energy density and pressure</a:t>
            </a:r>
            <a:r>
              <a:rPr kumimoji="1" lang="en-US" altLang="ja-JP" sz="2000" dirty="0" smtClean="0"/>
              <a:t> satisfy the </a:t>
            </a:r>
            <a:r>
              <a:rPr kumimoji="1" lang="en-US" altLang="ja-JP" sz="2000" dirty="0" err="1" smtClean="0"/>
              <a:t>Lifshitz</a:t>
            </a:r>
            <a:r>
              <a:rPr kumimoji="1" lang="en-US" altLang="ja-JP" sz="2000" dirty="0" smtClean="0"/>
              <a:t> scaling condition</a:t>
            </a:r>
            <a:endParaRPr kumimoji="1" lang="ja-JP" altLang="en-US" sz="2000" dirty="0"/>
          </a:p>
        </p:txBody>
      </p:sp>
      <mc:AlternateContent xmlns:mc="http://schemas.openxmlformats.org/markup-compatibility/2006" xmlns:a14="http://schemas.microsoft.com/office/drawing/2010/main">
        <mc:Choice Requires="a14">
          <p:sp>
            <p:nvSpPr>
              <p:cNvPr id="20" name="テキスト ボックス 19"/>
              <p:cNvSpPr txBox="1"/>
              <p:nvPr/>
            </p:nvSpPr>
            <p:spPr>
              <a:xfrm>
                <a:off x="3275589" y="5966251"/>
                <a:ext cx="1655966"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𝑧</m:t>
                      </m:r>
                      <m:r>
                        <a:rPr kumimoji="1" lang="en-US" altLang="ja-JP" sz="2000" b="0" i="1" smtClean="0">
                          <a:latin typeface="Cambria Math" panose="02040503050406030204" pitchFamily="18" charset="0"/>
                        </a:rPr>
                        <m:t>ℰ</m:t>
                      </m:r>
                      <m:r>
                        <a:rPr kumimoji="1" lang="en-US" altLang="ja-JP" sz="2000" b="0" i="1" smtClean="0">
                          <a:latin typeface="Cambria Math" panose="02040503050406030204" pitchFamily="18" charset="0"/>
                        </a:rPr>
                        <m:t>=</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𝑑</m:t>
                          </m:r>
                          <m:r>
                            <a:rPr kumimoji="1" lang="en-US" altLang="ja-JP" sz="2000" b="0" i="1" smtClean="0">
                              <a:latin typeface="Cambria Math" panose="02040503050406030204" pitchFamily="18" charset="0"/>
                            </a:rPr>
                            <m:t>−1</m:t>
                          </m:r>
                        </m:e>
                      </m:d>
                      <m:r>
                        <a:rPr kumimoji="1" lang="en-US" altLang="ja-JP" sz="2000" b="0" i="1" smtClean="0">
                          <a:latin typeface="Cambria Math" panose="02040503050406030204" pitchFamily="18" charset="0"/>
                        </a:rPr>
                        <m:t>𝑃</m:t>
                      </m:r>
                    </m:oMath>
                  </m:oMathPara>
                </a14:m>
                <a:endParaRPr kumimoji="1" lang="ja-JP" altLang="en-US" sz="2000" dirty="0"/>
              </a:p>
            </p:txBody>
          </p:sp>
        </mc:Choice>
        <mc:Fallback xmlns="">
          <p:sp>
            <p:nvSpPr>
              <p:cNvPr id="20" name="テキスト ボックス 19"/>
              <p:cNvSpPr txBox="1">
                <a:spLocks noRot="1" noChangeAspect="1" noMove="1" noResize="1" noEditPoints="1" noAdjustHandles="1" noChangeArrowheads="1" noChangeShapeType="1" noTextEdit="1"/>
              </p:cNvSpPr>
              <p:nvPr/>
            </p:nvSpPr>
            <p:spPr>
              <a:xfrm>
                <a:off x="3275589" y="5966251"/>
                <a:ext cx="1655966" cy="307777"/>
              </a:xfrm>
              <a:prstGeom prst="rect">
                <a:avLst/>
              </a:prstGeom>
              <a:blipFill rotWithShape="0">
                <a:blip r:embed="rId13"/>
                <a:stretch>
                  <a:fillRect l="-2941" r="-2941" b="-8000"/>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8178886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4479" y="365126"/>
            <a:ext cx="7886700" cy="694417"/>
          </a:xfrm>
        </p:spPr>
        <p:txBody>
          <a:bodyPr>
            <a:normAutofit/>
          </a:bodyPr>
          <a:lstStyle/>
          <a:p>
            <a:r>
              <a:rPr kumimoji="1" lang="en-US" altLang="ja-JP" sz="3200" dirty="0" smtClean="0">
                <a:solidFill>
                  <a:srgbClr val="0070C0"/>
                </a:solidFill>
              </a:rPr>
              <a:t>Non-relativistic fluid equations</a:t>
            </a:r>
            <a:endParaRPr kumimoji="1" lang="ja-JP" altLang="en-US" sz="3200" dirty="0">
              <a:solidFill>
                <a:srgbClr val="0070C0"/>
              </a:solidFill>
            </a:endParaRPr>
          </a:p>
        </p:txBody>
      </p:sp>
      <mc:AlternateContent xmlns:mc="http://schemas.openxmlformats.org/markup-compatibility/2006" xmlns:a14="http://schemas.microsoft.com/office/drawing/2010/main">
        <mc:Choice Requires="a14">
          <p:sp>
            <p:nvSpPr>
              <p:cNvPr id="5" name="テキスト ボックス 4"/>
              <p:cNvSpPr txBox="1"/>
              <p:nvPr/>
            </p:nvSpPr>
            <p:spPr>
              <a:xfrm>
                <a:off x="1448656" y="3635165"/>
                <a:ext cx="5887829" cy="57618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0=</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𝑡</m:t>
                          </m:r>
                        </m:sub>
                      </m:sSub>
                      <m:r>
                        <a:rPr kumimoji="1" lang="en-US" altLang="ja-JP" sz="2000" b="0" i="1" smtClean="0">
                          <a:latin typeface="Cambria Math" panose="02040503050406030204" pitchFamily="18" charset="0"/>
                        </a:rPr>
                        <m:t>ℰ</m:t>
                      </m:r>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r>
                        <a:rPr kumimoji="1" lang="en-US" altLang="ja-JP" sz="2000" b="0" i="1" smtClean="0">
                          <a:latin typeface="Cambria Math" panose="02040503050406030204" pitchFamily="18" charset="0"/>
                        </a:rPr>
                        <m:t>ℰ</m:t>
                      </m:r>
                      <m:r>
                        <a:rPr kumimoji="1" lang="en-US" altLang="ja-JP" sz="2000" b="0" i="1" smtClean="0">
                          <a:latin typeface="Cambria Math" panose="02040503050406030204" pitchFamily="18" charset="0"/>
                        </a:rPr>
                        <m:t>+</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ℰ</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𝑃</m:t>
                          </m:r>
                        </m:e>
                      </m:d>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2</m:t>
                          </m:r>
                        </m:den>
                      </m:f>
                      <m:r>
                        <a:rPr kumimoji="1" lang="en-US" altLang="ja-JP" sz="2000" b="0" i="1" smtClean="0">
                          <a:latin typeface="Cambria Math" panose="02040503050406030204" pitchFamily="18" charset="0"/>
                        </a:rPr>
                        <m:t>𝜂</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𝜎</m:t>
                          </m:r>
                        </m:e>
                        <m:sub>
                          <m:r>
                            <a:rPr kumimoji="1" lang="en-US" altLang="ja-JP" sz="2000" b="0" i="1" smtClean="0">
                              <a:latin typeface="Cambria Math" panose="02040503050406030204" pitchFamily="18" charset="0"/>
                            </a:rPr>
                            <m:t>𝑖𝑗</m:t>
                          </m:r>
                        </m:sub>
                      </m:sSub>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𝜎</m:t>
                          </m:r>
                        </m:e>
                        <m:sub>
                          <m:r>
                            <a:rPr kumimoji="1" lang="en-US" altLang="ja-JP" sz="2000" b="0" i="1" smtClean="0">
                              <a:latin typeface="Cambria Math" panose="02040503050406030204" pitchFamily="18" charset="0"/>
                            </a:rPr>
                            <m:t>𝑖𝑗</m:t>
                          </m:r>
                        </m:sub>
                      </m:sSub>
                      <m:r>
                        <a:rPr kumimoji="1" lang="en-US" altLang="ja-JP" sz="2000" b="0" i="1" smtClean="0">
                          <a:latin typeface="Cambria Math" panose="02040503050406030204" pitchFamily="18" charset="0"/>
                        </a:rPr>
                        <m:t>−</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𝜅</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r>
                            <a:rPr kumimoji="1" lang="en-US" altLang="ja-JP" sz="2000" b="0" i="1" smtClean="0">
                              <a:latin typeface="Cambria Math" panose="02040503050406030204" pitchFamily="18" charset="0"/>
                            </a:rPr>
                            <m:t>𝑇</m:t>
                          </m:r>
                        </m:e>
                      </m:d>
                    </m:oMath>
                  </m:oMathPara>
                </a14:m>
                <a:endParaRPr kumimoji="1" lang="ja-JP" altLang="en-US" dirty="0"/>
              </a:p>
            </p:txBody>
          </p:sp>
        </mc:Choice>
        <mc:Fallback xmlns="">
          <p:sp>
            <p:nvSpPr>
              <p:cNvPr id="5" name="テキスト ボックス 4"/>
              <p:cNvSpPr txBox="1">
                <a:spLocks noRot="1" noChangeAspect="1" noMove="1" noResize="1" noEditPoints="1" noAdjustHandles="1" noChangeArrowheads="1" noChangeShapeType="1" noTextEdit="1"/>
              </p:cNvSpPr>
              <p:nvPr/>
            </p:nvSpPr>
            <p:spPr>
              <a:xfrm>
                <a:off x="1448656" y="3635165"/>
                <a:ext cx="5887829" cy="576183"/>
              </a:xfrm>
              <a:prstGeom prst="rect">
                <a:avLst/>
              </a:prstGeom>
              <a:blipFill rotWithShape="0">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 name="テキスト ボックス 5"/>
              <p:cNvSpPr txBox="1"/>
              <p:nvPr/>
            </p:nvSpPr>
            <p:spPr>
              <a:xfrm>
                <a:off x="1343248" y="4371780"/>
                <a:ext cx="5234638" cy="35458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0=</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r>
                        <a:rPr kumimoji="1" lang="en-US" altLang="ja-JP" sz="2000" b="0" i="1" smtClean="0">
                          <a:latin typeface="Cambria Math" panose="02040503050406030204" pitchFamily="18" charset="0"/>
                        </a:rPr>
                        <m:t>𝑃</m:t>
                      </m:r>
                      <m:r>
                        <a:rPr kumimoji="1" lang="en-US" altLang="ja-JP" sz="2000" b="0" i="1" smtClean="0">
                          <a:latin typeface="Cambria Math" panose="02040503050406030204" pitchFamily="18" charset="0"/>
                        </a:rPr>
                        <m:t>+</m:t>
                      </m:r>
                      <m:r>
                        <a:rPr kumimoji="1" lang="en-US" altLang="ja-JP" sz="2000" b="0" i="1" smtClean="0">
                          <a:solidFill>
                            <a:srgbClr val="FF0000"/>
                          </a:solidFill>
                          <a:latin typeface="Cambria Math" panose="02040503050406030204" pitchFamily="18" charset="0"/>
                        </a:rPr>
                        <m:t>𝜌</m:t>
                      </m:r>
                      <m:sSub>
                        <m:sSubPr>
                          <m:ctrlPr>
                            <a:rPr kumimoji="1" lang="en-US" altLang="ja-JP" sz="2000" b="0" i="1" smtClean="0">
                              <a:solidFill>
                                <a:srgbClr val="FF0000"/>
                              </a:solidFill>
                              <a:latin typeface="Cambria Math" panose="02040503050406030204" pitchFamily="18" charset="0"/>
                            </a:rPr>
                          </m:ctrlPr>
                        </m:sSubPr>
                        <m:e>
                          <m:r>
                            <a:rPr kumimoji="1" lang="en-US" altLang="ja-JP" sz="2000" b="0" i="1" smtClean="0">
                              <a:solidFill>
                                <a:srgbClr val="FF0000"/>
                              </a:solidFill>
                              <a:latin typeface="Cambria Math" panose="02040503050406030204" pitchFamily="18" charset="0"/>
                            </a:rPr>
                            <m:t>𝜕</m:t>
                          </m:r>
                        </m:e>
                        <m:sub>
                          <m:r>
                            <a:rPr kumimoji="1" lang="en-US" altLang="ja-JP" sz="2000" b="0" i="1" smtClean="0">
                              <a:solidFill>
                                <a:srgbClr val="FF0000"/>
                              </a:solidFill>
                              <a:latin typeface="Cambria Math" panose="02040503050406030204" pitchFamily="18" charset="0"/>
                            </a:rPr>
                            <m:t>𝑡</m:t>
                          </m:r>
                        </m:sub>
                      </m:sSub>
                      <m:sSup>
                        <m:sSupPr>
                          <m:ctrlPr>
                            <a:rPr kumimoji="1" lang="en-US" altLang="ja-JP" sz="2000" b="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𝑣</m:t>
                          </m:r>
                        </m:e>
                        <m:sup>
                          <m:r>
                            <a:rPr kumimoji="1" lang="en-US" altLang="ja-JP" sz="2000" b="0" i="1" smtClean="0">
                              <a:solidFill>
                                <a:srgbClr val="FF0000"/>
                              </a:solidFill>
                              <a:latin typeface="Cambria Math" panose="02040503050406030204" pitchFamily="18" charset="0"/>
                            </a:rPr>
                            <m:t>𝑖</m:t>
                          </m:r>
                        </m:sup>
                      </m:sSup>
                      <m:r>
                        <a:rPr kumimoji="1" lang="en-US" altLang="ja-JP" sz="2000" b="0" i="1" smtClean="0">
                          <a:solidFill>
                            <a:srgbClr val="FF0000"/>
                          </a:solidFill>
                          <a:latin typeface="Cambria Math" panose="02040503050406030204" pitchFamily="18" charset="0"/>
                        </a:rPr>
                        <m:t>+</m:t>
                      </m:r>
                      <m:r>
                        <a:rPr kumimoji="1" lang="en-US" altLang="ja-JP" sz="2000" b="0" i="1" smtClean="0">
                          <a:solidFill>
                            <a:srgbClr val="FF0000"/>
                          </a:solidFill>
                          <a:latin typeface="Cambria Math" panose="02040503050406030204" pitchFamily="18" charset="0"/>
                        </a:rPr>
                        <m:t>𝜌</m:t>
                      </m:r>
                      <m:sSup>
                        <m:sSupPr>
                          <m:ctrlPr>
                            <a:rPr kumimoji="1" lang="en-US" altLang="ja-JP" sz="2000" b="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𝑣</m:t>
                          </m:r>
                        </m:e>
                        <m:sup>
                          <m:r>
                            <a:rPr kumimoji="1" lang="en-US" altLang="ja-JP" sz="2000" b="0" i="1" smtClean="0">
                              <a:solidFill>
                                <a:srgbClr val="FF0000"/>
                              </a:solidFill>
                              <a:latin typeface="Cambria Math" panose="02040503050406030204" pitchFamily="18" charset="0"/>
                            </a:rPr>
                            <m:t>𝑗</m:t>
                          </m:r>
                        </m:sup>
                      </m:sSup>
                      <m:sSub>
                        <m:sSubPr>
                          <m:ctrlPr>
                            <a:rPr kumimoji="1" lang="en-US" altLang="ja-JP" sz="2000" b="0" i="1" smtClean="0">
                              <a:solidFill>
                                <a:srgbClr val="FF0000"/>
                              </a:solidFill>
                              <a:latin typeface="Cambria Math" panose="02040503050406030204" pitchFamily="18" charset="0"/>
                            </a:rPr>
                          </m:ctrlPr>
                        </m:sSubPr>
                        <m:e>
                          <m:r>
                            <a:rPr kumimoji="1" lang="en-US" altLang="ja-JP" sz="2000" b="0" i="1" smtClean="0">
                              <a:solidFill>
                                <a:srgbClr val="FF0000"/>
                              </a:solidFill>
                              <a:latin typeface="Cambria Math" panose="02040503050406030204" pitchFamily="18" charset="0"/>
                            </a:rPr>
                            <m:t>𝜕</m:t>
                          </m:r>
                        </m:e>
                        <m:sub>
                          <m:r>
                            <a:rPr kumimoji="1" lang="en-US" altLang="ja-JP" sz="2000" b="0" i="1" smtClean="0">
                              <a:solidFill>
                                <a:srgbClr val="FF0000"/>
                              </a:solidFill>
                              <a:latin typeface="Cambria Math" panose="02040503050406030204" pitchFamily="18" charset="0"/>
                            </a:rPr>
                            <m:t>𝑗</m:t>
                          </m:r>
                        </m:sub>
                      </m:sSub>
                      <m:sSup>
                        <m:sSupPr>
                          <m:ctrlPr>
                            <a:rPr kumimoji="1" lang="en-US" altLang="ja-JP" sz="2000" b="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𝑣</m:t>
                          </m:r>
                        </m:e>
                        <m:sup>
                          <m:r>
                            <a:rPr kumimoji="1" lang="en-US" altLang="ja-JP" sz="2000" b="0" i="1" smtClean="0">
                              <a:solidFill>
                                <a:srgbClr val="FF0000"/>
                              </a:solidFill>
                              <a:latin typeface="Cambria Math" panose="02040503050406030204" pitchFamily="18" charset="0"/>
                            </a:rPr>
                            <m:t>𝑖</m:t>
                          </m:r>
                        </m:sup>
                      </m:sSup>
                      <m:r>
                        <a:rPr kumimoji="1" lang="en-US" altLang="ja-JP" sz="2000" b="0" i="1" smtClean="0">
                          <a:latin typeface="Cambria Math" panose="02040503050406030204" pitchFamily="18" charset="0"/>
                        </a:rPr>
                        <m:t>−</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𝑗</m:t>
                          </m:r>
                        </m:sub>
                      </m:sSub>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𝜂</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𝜎</m:t>
                              </m:r>
                            </m:e>
                            <m:sub>
                              <m:r>
                                <a:rPr kumimoji="1" lang="en-US" altLang="ja-JP" sz="2000" b="0" i="1" smtClean="0">
                                  <a:latin typeface="Cambria Math" panose="02040503050406030204" pitchFamily="18" charset="0"/>
                                </a:rPr>
                                <m:t>𝑖𝑗</m:t>
                              </m:r>
                            </m:sub>
                          </m:sSub>
                        </m:e>
                      </m:d>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𝐽</m:t>
                          </m:r>
                        </m:e>
                        <m:sup>
                          <m:r>
                            <a:rPr kumimoji="1" lang="en-US" altLang="ja-JP" sz="2000" b="0" i="1" smtClean="0">
                              <a:latin typeface="Cambria Math" panose="02040503050406030204" pitchFamily="18" charset="0"/>
                            </a:rPr>
                            <m:t>𝜇</m:t>
                          </m:r>
                        </m:sup>
                      </m:sSup>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𝐹</m:t>
                          </m:r>
                        </m:e>
                        <m:sub>
                          <m:r>
                            <a:rPr kumimoji="1" lang="en-US" altLang="ja-JP" sz="2000" b="0" i="1" smtClean="0">
                              <a:latin typeface="Cambria Math" panose="02040503050406030204" pitchFamily="18" charset="0"/>
                            </a:rPr>
                            <m:t>𝜇</m:t>
                          </m:r>
                          <m:r>
                            <a:rPr kumimoji="1" lang="en-US" altLang="ja-JP" sz="2000" b="0" i="1" smtClean="0">
                              <a:latin typeface="Cambria Math" panose="02040503050406030204" pitchFamily="18" charset="0"/>
                            </a:rPr>
                            <m:t>𝑖</m:t>
                          </m:r>
                        </m:sub>
                      </m:sSub>
                    </m:oMath>
                  </m:oMathPara>
                </a14:m>
                <a:endParaRPr kumimoji="1" lang="ja-JP" altLang="en-US" dirty="0"/>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1343248" y="4371780"/>
                <a:ext cx="5234638" cy="354584"/>
              </a:xfrm>
              <a:prstGeom prst="rect">
                <a:avLst/>
              </a:prstGeom>
              <a:blipFill rotWithShape="0">
                <a:blip r:embed="rId4"/>
                <a:stretch>
                  <a:fillRect b="-2413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テキスト ボックス 6"/>
              <p:cNvSpPr txBox="1"/>
              <p:nvPr/>
            </p:nvSpPr>
            <p:spPr>
              <a:xfrm>
                <a:off x="1443519" y="4913594"/>
                <a:ext cx="2051523" cy="34740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0=</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𝑡</m:t>
                          </m:r>
                        </m:sub>
                      </m:sSub>
                      <m:r>
                        <a:rPr kumimoji="1" lang="en-US" altLang="ja-JP" sz="2000" b="0" i="1" smtClean="0">
                          <a:latin typeface="Cambria Math" panose="02040503050406030204" pitchFamily="18" charset="0"/>
                        </a:rPr>
                        <m:t>𝜌</m:t>
                      </m:r>
                      <m:r>
                        <a:rPr kumimoji="1" lang="en-US" altLang="ja-JP" sz="2000" b="0" i="1" smtClean="0">
                          <a:latin typeface="Cambria Math" panose="02040503050406030204" pitchFamily="18" charset="0"/>
                        </a:rPr>
                        <m:t>+</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𝜌</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e>
                      </m:d>
                    </m:oMath>
                  </m:oMathPara>
                </a14:m>
                <a:endParaRPr kumimoji="1" lang="ja-JP" altLang="en-US" dirty="0"/>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1443519" y="4913594"/>
                <a:ext cx="2051523" cy="347403"/>
              </a:xfrm>
              <a:prstGeom prst="rect">
                <a:avLst/>
              </a:prstGeom>
              <a:blipFill rotWithShape="0">
                <a:blip r:embed="rId5"/>
                <a:stretch>
                  <a:fillRect l="-2679" b="-17544"/>
                </a:stretch>
              </a:blipFill>
            </p:spPr>
            <p:txBody>
              <a:bodyPr/>
              <a:lstStyle/>
              <a:p>
                <a:r>
                  <a:rPr lang="ja-JP" altLang="en-US">
                    <a:noFill/>
                  </a:rPr>
                  <a:t> </a:t>
                </a:r>
              </a:p>
            </p:txBody>
          </p:sp>
        </mc:Fallback>
      </mc:AlternateContent>
      <p:sp>
        <p:nvSpPr>
          <p:cNvPr id="12" name="テキスト ボックス 11"/>
          <p:cNvSpPr txBox="1"/>
          <p:nvPr/>
        </p:nvSpPr>
        <p:spPr>
          <a:xfrm>
            <a:off x="791110" y="3246634"/>
            <a:ext cx="3169457" cy="400110"/>
          </a:xfrm>
          <a:prstGeom prst="rect">
            <a:avLst/>
          </a:prstGeom>
          <a:noFill/>
        </p:spPr>
        <p:txBody>
          <a:bodyPr wrap="none" rtlCol="0">
            <a:spAutoFit/>
          </a:bodyPr>
          <a:lstStyle/>
          <a:p>
            <a:r>
              <a:rPr kumimoji="1" lang="en-US" altLang="ja-JP" sz="2000" dirty="0" smtClean="0"/>
              <a:t>Ordinary fluid equations are </a:t>
            </a:r>
            <a:endParaRPr kumimoji="1" lang="ja-JP" altLang="en-US" sz="2000" dirty="0"/>
          </a:p>
        </p:txBody>
      </p:sp>
      <p:sp>
        <p:nvSpPr>
          <p:cNvPr id="13" name="テキスト ボックス 12"/>
          <p:cNvSpPr txBox="1"/>
          <p:nvPr/>
        </p:nvSpPr>
        <p:spPr>
          <a:xfrm>
            <a:off x="791110" y="5455578"/>
            <a:ext cx="7451207" cy="707886"/>
          </a:xfrm>
          <a:prstGeom prst="rect">
            <a:avLst/>
          </a:prstGeom>
          <a:noFill/>
        </p:spPr>
        <p:txBody>
          <a:bodyPr wrap="none" rtlCol="0">
            <a:spAutoFit/>
          </a:bodyPr>
          <a:lstStyle/>
          <a:p>
            <a:r>
              <a:rPr lang="en-US" altLang="ja-JP" sz="2000" dirty="0" smtClean="0"/>
              <a:t>Energy conservation (1</a:t>
            </a:r>
            <a:r>
              <a:rPr lang="en-US" altLang="ja-JP" sz="2000" baseline="30000" dirty="0" smtClean="0"/>
              <a:t>st</a:t>
            </a:r>
            <a:r>
              <a:rPr lang="en-US" altLang="ja-JP" sz="2000" dirty="0" smtClean="0"/>
              <a:t> line) and continuity equation (3</a:t>
            </a:r>
            <a:r>
              <a:rPr lang="en-US" altLang="ja-JP" sz="2000" baseline="30000" dirty="0" smtClean="0"/>
              <a:t>rd</a:t>
            </a:r>
            <a:r>
              <a:rPr lang="en-US" altLang="ja-JP" sz="2000" dirty="0" smtClean="0"/>
              <a:t> line) agree. </a:t>
            </a:r>
          </a:p>
          <a:p>
            <a:r>
              <a:rPr kumimoji="1" lang="en-US" altLang="ja-JP" sz="2000" dirty="0" smtClean="0"/>
              <a:t>But the </a:t>
            </a:r>
            <a:r>
              <a:rPr kumimoji="1" lang="en-US" altLang="ja-JP" sz="2000" dirty="0" err="1" smtClean="0"/>
              <a:t>Navier</a:t>
            </a:r>
            <a:r>
              <a:rPr kumimoji="1" lang="en-US" altLang="ja-JP" sz="2000" dirty="0" smtClean="0"/>
              <a:t>-Stokes does not agree. </a:t>
            </a:r>
            <a:endParaRPr kumimoji="1" lang="ja-JP" altLang="en-US" sz="2000" dirty="0"/>
          </a:p>
        </p:txBody>
      </p:sp>
      <mc:AlternateContent xmlns:mc="http://schemas.openxmlformats.org/markup-compatibility/2006" xmlns:a14="http://schemas.microsoft.com/office/drawing/2010/main">
        <mc:Choice Requires="a14">
          <p:sp>
            <p:nvSpPr>
              <p:cNvPr id="14" name="テキスト ボックス 13"/>
              <p:cNvSpPr txBox="1"/>
              <p:nvPr/>
            </p:nvSpPr>
            <p:spPr>
              <a:xfrm>
                <a:off x="1431882" y="1469927"/>
                <a:ext cx="5887829" cy="57618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0=</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𝑡</m:t>
                          </m:r>
                        </m:sub>
                      </m:sSub>
                      <m:r>
                        <a:rPr kumimoji="1" lang="en-US" altLang="ja-JP" sz="2000" b="0" i="1" smtClean="0">
                          <a:latin typeface="Cambria Math" panose="02040503050406030204" pitchFamily="18" charset="0"/>
                        </a:rPr>
                        <m:t>ℰ</m:t>
                      </m:r>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r>
                        <a:rPr kumimoji="1" lang="en-US" altLang="ja-JP" sz="2000" b="0" i="1" smtClean="0">
                          <a:latin typeface="Cambria Math" panose="02040503050406030204" pitchFamily="18" charset="0"/>
                        </a:rPr>
                        <m:t>ℰ</m:t>
                      </m:r>
                      <m:r>
                        <a:rPr kumimoji="1" lang="en-US" altLang="ja-JP" sz="2000" b="0" i="1" smtClean="0">
                          <a:latin typeface="Cambria Math" panose="02040503050406030204" pitchFamily="18" charset="0"/>
                        </a:rPr>
                        <m:t>+</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ℰ</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𝑃</m:t>
                          </m:r>
                        </m:e>
                      </m:d>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2</m:t>
                          </m:r>
                        </m:den>
                      </m:f>
                      <m:r>
                        <a:rPr kumimoji="1" lang="en-US" altLang="ja-JP" sz="2000" b="0" i="1" smtClean="0">
                          <a:latin typeface="Cambria Math" panose="02040503050406030204" pitchFamily="18" charset="0"/>
                        </a:rPr>
                        <m:t>𝜂</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𝜎</m:t>
                          </m:r>
                        </m:e>
                        <m:sub>
                          <m:r>
                            <a:rPr kumimoji="1" lang="en-US" altLang="ja-JP" sz="2000" b="0" i="1" smtClean="0">
                              <a:latin typeface="Cambria Math" panose="02040503050406030204" pitchFamily="18" charset="0"/>
                            </a:rPr>
                            <m:t>𝑖𝑗</m:t>
                          </m:r>
                        </m:sub>
                      </m:sSub>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𝜎</m:t>
                          </m:r>
                        </m:e>
                        <m:sub>
                          <m:r>
                            <a:rPr kumimoji="1" lang="en-US" altLang="ja-JP" sz="2000" b="0" i="1" smtClean="0">
                              <a:latin typeface="Cambria Math" panose="02040503050406030204" pitchFamily="18" charset="0"/>
                            </a:rPr>
                            <m:t>𝑖𝑗</m:t>
                          </m:r>
                        </m:sub>
                      </m:sSub>
                      <m:r>
                        <a:rPr kumimoji="1" lang="en-US" altLang="ja-JP" sz="2000" b="0" i="1" smtClean="0">
                          <a:latin typeface="Cambria Math" panose="02040503050406030204" pitchFamily="18" charset="0"/>
                        </a:rPr>
                        <m:t>−</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𝜅</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r>
                            <a:rPr kumimoji="1" lang="en-US" altLang="ja-JP" sz="2000" b="0" i="1" smtClean="0">
                              <a:latin typeface="Cambria Math" panose="02040503050406030204" pitchFamily="18" charset="0"/>
                            </a:rPr>
                            <m:t>𝑇</m:t>
                          </m:r>
                        </m:e>
                      </m:d>
                    </m:oMath>
                  </m:oMathPara>
                </a14:m>
                <a:endParaRPr kumimoji="1" lang="ja-JP" altLang="en-US" dirty="0"/>
              </a:p>
            </p:txBody>
          </p:sp>
        </mc:Choice>
        <mc:Fallback xmlns="">
          <p:sp>
            <p:nvSpPr>
              <p:cNvPr id="14" name="テキスト ボックス 13"/>
              <p:cNvSpPr txBox="1">
                <a:spLocks noRot="1" noChangeAspect="1" noMove="1" noResize="1" noEditPoints="1" noAdjustHandles="1" noChangeArrowheads="1" noChangeShapeType="1" noTextEdit="1"/>
              </p:cNvSpPr>
              <p:nvPr/>
            </p:nvSpPr>
            <p:spPr>
              <a:xfrm>
                <a:off x="1431882" y="1469927"/>
                <a:ext cx="5887829" cy="576183"/>
              </a:xfrm>
              <a:prstGeom prst="rect">
                <a:avLst/>
              </a:prstGeom>
              <a:blipFill rotWithShape="0">
                <a:blip r:embed="rId6"/>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5" name="テキスト ボックス 14"/>
              <p:cNvSpPr txBox="1"/>
              <p:nvPr/>
            </p:nvSpPr>
            <p:spPr>
              <a:xfrm>
                <a:off x="1426745" y="2169251"/>
                <a:ext cx="3086935" cy="35458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0=</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r>
                        <a:rPr kumimoji="1" lang="en-US" altLang="ja-JP" sz="2000" b="0" i="1" smtClean="0">
                          <a:latin typeface="Cambria Math" panose="02040503050406030204" pitchFamily="18" charset="0"/>
                        </a:rPr>
                        <m:t>𝑃</m:t>
                      </m:r>
                      <m:r>
                        <a:rPr kumimoji="1" lang="en-US" altLang="ja-JP" sz="2000" b="0" i="1" smtClean="0">
                          <a:latin typeface="Cambria Math" panose="02040503050406030204" pitchFamily="18" charset="0"/>
                        </a:rPr>
                        <m:t>−</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𝑗</m:t>
                          </m:r>
                        </m:sub>
                      </m:sSub>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𝜂</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𝜎</m:t>
                              </m:r>
                            </m:e>
                            <m:sub>
                              <m:r>
                                <a:rPr kumimoji="1" lang="en-US" altLang="ja-JP" sz="2000" b="0" i="1" smtClean="0">
                                  <a:latin typeface="Cambria Math" panose="02040503050406030204" pitchFamily="18" charset="0"/>
                                </a:rPr>
                                <m:t>𝑖𝑗</m:t>
                              </m:r>
                            </m:sub>
                          </m:sSub>
                        </m:e>
                      </m:d>
                      <m:r>
                        <a:rPr lang="en-US" altLang="ja-JP" sz="2000" i="1">
                          <a:latin typeface="Cambria Math" panose="02040503050406030204" pitchFamily="18" charset="0"/>
                        </a:rPr>
                        <m:t>+</m:t>
                      </m:r>
                      <m:sSup>
                        <m:sSupPr>
                          <m:ctrlPr>
                            <a:rPr lang="en-US" altLang="ja-JP" sz="2000" i="1">
                              <a:latin typeface="Cambria Math" panose="02040503050406030204" pitchFamily="18" charset="0"/>
                            </a:rPr>
                          </m:ctrlPr>
                        </m:sSupPr>
                        <m:e>
                          <m:r>
                            <a:rPr lang="en-US" altLang="ja-JP" sz="2000" i="1">
                              <a:latin typeface="Cambria Math" panose="02040503050406030204" pitchFamily="18" charset="0"/>
                            </a:rPr>
                            <m:t>𝒥</m:t>
                          </m:r>
                        </m:e>
                        <m:sup>
                          <m:r>
                            <a:rPr lang="en-US" altLang="ja-JP" sz="2000" i="1">
                              <a:latin typeface="Cambria Math" panose="02040503050406030204" pitchFamily="18" charset="0"/>
                            </a:rPr>
                            <m:t>𝜇</m:t>
                          </m:r>
                        </m:sup>
                      </m:sSup>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ℱ</m:t>
                          </m:r>
                        </m:e>
                        <m:sub>
                          <m:r>
                            <a:rPr lang="en-US" altLang="ja-JP" sz="2000" i="1">
                              <a:latin typeface="Cambria Math" panose="02040503050406030204" pitchFamily="18" charset="0"/>
                            </a:rPr>
                            <m:t>𝜇</m:t>
                          </m:r>
                          <m:r>
                            <a:rPr lang="en-US" altLang="ja-JP" sz="2000" i="1">
                              <a:latin typeface="Cambria Math" panose="02040503050406030204" pitchFamily="18" charset="0"/>
                            </a:rPr>
                            <m:t>𝑖</m:t>
                          </m:r>
                        </m:sub>
                      </m:sSub>
                    </m:oMath>
                  </m:oMathPara>
                </a14:m>
                <a:endParaRPr kumimoji="1" lang="ja-JP" altLang="en-US" sz="2000" dirty="0"/>
              </a:p>
            </p:txBody>
          </p:sp>
        </mc:Choice>
        <mc:Fallback xmlns="">
          <p:sp>
            <p:nvSpPr>
              <p:cNvPr id="15" name="テキスト ボックス 14"/>
              <p:cNvSpPr txBox="1">
                <a:spLocks noRot="1" noChangeAspect="1" noMove="1" noResize="1" noEditPoints="1" noAdjustHandles="1" noChangeArrowheads="1" noChangeShapeType="1" noTextEdit="1"/>
              </p:cNvSpPr>
              <p:nvPr/>
            </p:nvSpPr>
            <p:spPr>
              <a:xfrm>
                <a:off x="1426745" y="2169251"/>
                <a:ext cx="3086935" cy="354584"/>
              </a:xfrm>
              <a:prstGeom prst="rect">
                <a:avLst/>
              </a:prstGeom>
              <a:blipFill rotWithShape="0">
                <a:blip r:embed="rId7"/>
                <a:stretch>
                  <a:fillRect l="-1383" r="-988" b="-2413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6" name="テキスト ボックス 15"/>
              <p:cNvSpPr txBox="1"/>
              <p:nvPr/>
            </p:nvSpPr>
            <p:spPr>
              <a:xfrm>
                <a:off x="1426745" y="2748356"/>
                <a:ext cx="2047932" cy="34740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0=</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𝑡</m:t>
                          </m:r>
                        </m:sub>
                      </m:sSub>
                      <m:r>
                        <a:rPr kumimoji="1" lang="en-US" altLang="ja-JP" sz="2000" b="0" i="1" smtClean="0">
                          <a:latin typeface="Cambria Math" panose="02040503050406030204" pitchFamily="18" charset="0"/>
                        </a:rPr>
                        <m:t>𝑛</m:t>
                      </m:r>
                      <m:r>
                        <a:rPr kumimoji="1" lang="en-US" altLang="ja-JP" sz="2000" b="0" i="1" smtClean="0">
                          <a:latin typeface="Cambria Math" panose="02040503050406030204" pitchFamily="18" charset="0"/>
                        </a:rPr>
                        <m:t>+</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𝑛</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e>
                      </m:d>
                    </m:oMath>
                  </m:oMathPara>
                </a14:m>
                <a:endParaRPr kumimoji="1" lang="ja-JP" altLang="en-US" dirty="0"/>
              </a:p>
            </p:txBody>
          </p:sp>
        </mc:Choice>
        <mc:Fallback xmlns="">
          <p:sp>
            <p:nvSpPr>
              <p:cNvPr id="16" name="テキスト ボックス 15"/>
              <p:cNvSpPr txBox="1">
                <a:spLocks noRot="1" noChangeAspect="1" noMove="1" noResize="1" noEditPoints="1" noAdjustHandles="1" noChangeArrowheads="1" noChangeShapeType="1" noTextEdit="1"/>
              </p:cNvSpPr>
              <p:nvPr/>
            </p:nvSpPr>
            <p:spPr>
              <a:xfrm>
                <a:off x="1426745" y="2748356"/>
                <a:ext cx="2047932" cy="347403"/>
              </a:xfrm>
              <a:prstGeom prst="rect">
                <a:avLst/>
              </a:prstGeom>
              <a:blipFill rotWithShape="0">
                <a:blip r:embed="rId8"/>
                <a:stretch>
                  <a:fillRect l="-2679" b="-10526"/>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7" name="テキスト ボックス 16"/>
              <p:cNvSpPr txBox="1"/>
              <p:nvPr/>
            </p:nvSpPr>
            <p:spPr>
              <a:xfrm>
                <a:off x="769199" y="1069817"/>
                <a:ext cx="6472734" cy="410112"/>
              </a:xfrm>
              <a:prstGeom prst="rect">
                <a:avLst/>
              </a:prstGeom>
              <a:noFill/>
            </p:spPr>
            <p:txBody>
              <a:bodyPr wrap="none" rtlCol="0">
                <a:spAutoFit/>
              </a:bodyPr>
              <a:lstStyle/>
              <a:p>
                <a:r>
                  <a:rPr lang="en-US" altLang="ja-JP" sz="2000" dirty="0" smtClean="0"/>
                  <a:t>Constraints for parameters </a:t>
                </a:r>
                <a14:m>
                  <m:oMath xmlns:m="http://schemas.openxmlformats.org/officeDocument/2006/math">
                    <m:sSub>
                      <m:sSubPr>
                        <m:ctrlPr>
                          <a:rPr lang="en-US" altLang="ja-JP" sz="2000" b="0" i="1" smtClean="0">
                            <a:latin typeface="Cambria Math" panose="02040503050406030204" pitchFamily="18" charset="0"/>
                          </a:rPr>
                        </m:ctrlPr>
                      </m:sSubPr>
                      <m:e>
                        <m:r>
                          <a:rPr lang="en-US" altLang="ja-JP" sz="2000" b="0" i="1" smtClean="0">
                            <a:latin typeface="Cambria Math" panose="02040503050406030204" pitchFamily="18" charset="0"/>
                          </a:rPr>
                          <m:t>𝑟</m:t>
                        </m:r>
                      </m:e>
                      <m:sub>
                        <m:r>
                          <a:rPr lang="en-US" altLang="ja-JP" sz="2000" b="0" i="1" smtClean="0">
                            <a:latin typeface="Cambria Math" panose="02040503050406030204" pitchFamily="18" charset="0"/>
                          </a:rPr>
                          <m:t>0</m:t>
                        </m:r>
                      </m:sub>
                    </m:sSub>
                  </m:oMath>
                </a14:m>
                <a:r>
                  <a:rPr kumimoji="1" lang="en-US" altLang="ja-JP" sz="2000" dirty="0" smtClean="0"/>
                  <a:t>, </a:t>
                </a:r>
                <a14:m>
                  <m:oMath xmlns:m="http://schemas.openxmlformats.org/officeDocument/2006/math">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oMath>
                </a14:m>
                <a:r>
                  <a:rPr kumimoji="1" lang="en-US" altLang="ja-JP" sz="2000" dirty="0" smtClean="0"/>
                  <a:t>, </a:t>
                </a:r>
                <a14:m>
                  <m:oMath xmlns:m="http://schemas.openxmlformats.org/officeDocument/2006/math">
                    <m:r>
                      <a:rPr kumimoji="1" lang="en-US" altLang="ja-JP" sz="2000" b="0" i="1" smtClean="0">
                        <a:latin typeface="Cambria Math" panose="02040503050406030204" pitchFamily="18" charset="0"/>
                      </a:rPr>
                      <m:t>𝑎</m:t>
                    </m:r>
                  </m:oMath>
                </a14:m>
                <a:r>
                  <a:rPr kumimoji="1" lang="en-US" altLang="ja-JP" sz="2000" dirty="0" smtClean="0"/>
                  <a:t>, etc. give fluid equations</a:t>
                </a:r>
                <a:endParaRPr kumimoji="1" lang="ja-JP" altLang="en-US" sz="2000" dirty="0"/>
              </a:p>
            </p:txBody>
          </p:sp>
        </mc:Choice>
        <mc:Fallback>
          <p:sp>
            <p:nvSpPr>
              <p:cNvPr id="17" name="テキスト ボックス 16"/>
              <p:cNvSpPr txBox="1">
                <a:spLocks noRot="1" noChangeAspect="1" noMove="1" noResize="1" noEditPoints="1" noAdjustHandles="1" noChangeArrowheads="1" noChangeShapeType="1" noTextEdit="1"/>
              </p:cNvSpPr>
              <p:nvPr/>
            </p:nvSpPr>
            <p:spPr>
              <a:xfrm>
                <a:off x="769199" y="1069817"/>
                <a:ext cx="6472734" cy="410112"/>
              </a:xfrm>
              <a:prstGeom prst="rect">
                <a:avLst/>
              </a:prstGeom>
              <a:blipFill rotWithShape="0">
                <a:blip r:embed="rId9"/>
                <a:stretch>
                  <a:fillRect l="-942" t="-4412" r="-188" b="-25000"/>
                </a:stretch>
              </a:blipFill>
            </p:spPr>
            <p:txBody>
              <a:bodyPr/>
              <a:lstStyle/>
              <a:p>
                <a:r>
                  <a:rPr lang="ja-JP" altLang="en-US">
                    <a:noFill/>
                  </a:rPr>
                  <a:t> </a:t>
                </a:r>
              </a:p>
            </p:txBody>
          </p:sp>
        </mc:Fallback>
      </mc:AlternateContent>
      <p:sp>
        <p:nvSpPr>
          <p:cNvPr id="2" name="テキスト ボックス 1"/>
          <p:cNvSpPr txBox="1"/>
          <p:nvPr/>
        </p:nvSpPr>
        <p:spPr>
          <a:xfrm>
            <a:off x="807614" y="6242090"/>
            <a:ext cx="7269939" cy="400110"/>
          </a:xfrm>
          <a:prstGeom prst="rect">
            <a:avLst/>
          </a:prstGeom>
          <a:noFill/>
        </p:spPr>
        <p:txBody>
          <a:bodyPr wrap="none" rtlCol="0">
            <a:spAutoFit/>
          </a:bodyPr>
          <a:lstStyle/>
          <a:p>
            <a:r>
              <a:rPr kumimoji="1" lang="en-US" altLang="ja-JP" sz="2000" dirty="0" smtClean="0"/>
              <a:t>The difference can be explained by using the Newton-</a:t>
            </a:r>
            <a:r>
              <a:rPr kumimoji="1" lang="en-US" altLang="ja-JP" sz="2000" dirty="0" err="1" smtClean="0"/>
              <a:t>Cartan</a:t>
            </a:r>
            <a:r>
              <a:rPr kumimoji="1" lang="en-US" altLang="ja-JP" sz="2000" dirty="0" smtClean="0"/>
              <a:t> theory. </a:t>
            </a:r>
            <a:endParaRPr kumimoji="1" lang="ja-JP" altLang="en-US" sz="2000" dirty="0"/>
          </a:p>
        </p:txBody>
      </p:sp>
    </p:spTree>
    <p:extLst>
      <p:ext uri="{BB962C8B-B14F-4D97-AF65-F5344CB8AC3E}">
        <p14:creationId xmlns:p14="http://schemas.microsoft.com/office/powerpoint/2010/main" val="33536878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4479" y="365126"/>
            <a:ext cx="7886700" cy="694417"/>
          </a:xfrm>
        </p:spPr>
        <p:txBody>
          <a:bodyPr>
            <a:normAutofit/>
          </a:bodyPr>
          <a:lstStyle/>
          <a:p>
            <a:r>
              <a:rPr kumimoji="1" lang="en-US" altLang="ja-JP" sz="3200" dirty="0" smtClean="0">
                <a:solidFill>
                  <a:srgbClr val="0070C0"/>
                </a:solidFill>
              </a:rPr>
              <a:t>Newton-</a:t>
            </a:r>
            <a:r>
              <a:rPr kumimoji="1" lang="en-US" altLang="ja-JP" sz="3200" dirty="0" err="1" smtClean="0">
                <a:solidFill>
                  <a:srgbClr val="0070C0"/>
                </a:solidFill>
              </a:rPr>
              <a:t>Cartan</a:t>
            </a:r>
            <a:r>
              <a:rPr kumimoji="1" lang="en-US" altLang="ja-JP" sz="3200" dirty="0" smtClean="0">
                <a:solidFill>
                  <a:srgbClr val="0070C0"/>
                </a:solidFill>
              </a:rPr>
              <a:t> geometry</a:t>
            </a:r>
            <a:endParaRPr kumimoji="1" lang="ja-JP" altLang="en-US" sz="3200" dirty="0">
              <a:solidFill>
                <a:srgbClr val="0070C0"/>
              </a:solidFill>
            </a:endParaRPr>
          </a:p>
        </p:txBody>
      </p:sp>
      <p:sp>
        <p:nvSpPr>
          <p:cNvPr id="5" name="テキスト ボックス 4"/>
          <p:cNvSpPr txBox="1"/>
          <p:nvPr/>
        </p:nvSpPr>
        <p:spPr>
          <a:xfrm>
            <a:off x="653405" y="985862"/>
            <a:ext cx="3543727" cy="400110"/>
          </a:xfrm>
          <a:prstGeom prst="rect">
            <a:avLst/>
          </a:prstGeom>
          <a:noFill/>
        </p:spPr>
        <p:txBody>
          <a:bodyPr wrap="none" rtlCol="0">
            <a:spAutoFit/>
          </a:bodyPr>
          <a:lstStyle/>
          <a:p>
            <a:r>
              <a:rPr lang="en-US" altLang="ja-JP" sz="2000" dirty="0" smtClean="0"/>
              <a:t>Non-relativistic theory of gravity</a:t>
            </a:r>
            <a:endParaRPr kumimoji="1" lang="ja-JP" altLang="en-US" sz="2000" dirty="0"/>
          </a:p>
        </p:txBody>
      </p:sp>
      <mc:AlternateContent xmlns:mc="http://schemas.openxmlformats.org/markup-compatibility/2006" xmlns:a14="http://schemas.microsoft.com/office/drawing/2010/main">
        <mc:Choice Requires="a14">
          <p:sp>
            <p:nvSpPr>
              <p:cNvPr id="6" name="テキスト ボックス 5"/>
              <p:cNvSpPr txBox="1"/>
              <p:nvPr/>
            </p:nvSpPr>
            <p:spPr>
              <a:xfrm>
                <a:off x="653405" y="1395538"/>
                <a:ext cx="5547352" cy="446917"/>
              </a:xfrm>
              <a:prstGeom prst="rect">
                <a:avLst/>
              </a:prstGeom>
              <a:noFill/>
            </p:spPr>
            <p:txBody>
              <a:bodyPr wrap="none" rtlCol="0">
                <a:spAutoFit/>
              </a:bodyPr>
              <a:lstStyle/>
              <a:p>
                <a:r>
                  <a:rPr kumimoji="1" lang="en-US" altLang="ja-JP" sz="2000" dirty="0" smtClean="0"/>
                  <a:t>Described by Newton-</a:t>
                </a:r>
                <a:r>
                  <a:rPr kumimoji="1" lang="en-US" altLang="ja-JP" sz="2000" dirty="0" err="1" smtClean="0"/>
                  <a:t>Cartan</a:t>
                </a:r>
                <a:r>
                  <a:rPr kumimoji="1" lang="en-US" altLang="ja-JP" sz="2000" dirty="0" smtClean="0"/>
                  <a:t> data </a:t>
                </a:r>
                <a14:m>
                  <m:oMath xmlns:m="http://schemas.openxmlformats.org/officeDocument/2006/math">
                    <m:d>
                      <m:dPr>
                        <m:ctrlPr>
                          <a:rPr kumimoji="1" lang="en-US" altLang="ja-JP" sz="2000" b="0" i="1" smtClean="0">
                            <a:latin typeface="Cambria Math" panose="02040503050406030204" pitchFamily="18" charset="0"/>
                          </a:rPr>
                        </m:ctrlPr>
                      </m:dPr>
                      <m:e>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𝜏</m:t>
                            </m:r>
                          </m:e>
                          <m:sub>
                            <m:r>
                              <a:rPr kumimoji="1" lang="en-US" altLang="ja-JP" sz="2000" b="0" i="1" smtClean="0">
                                <a:latin typeface="Cambria Math" panose="02040503050406030204" pitchFamily="18" charset="0"/>
                              </a:rPr>
                              <m:t>𝜇</m:t>
                            </m:r>
                          </m:sub>
                        </m:sSub>
                        <m:r>
                          <a:rPr kumimoji="1" lang="en-US" altLang="ja-JP" sz="2000" b="0" i="1" smtClean="0">
                            <a:latin typeface="Cambria Math" panose="02040503050406030204" pitchFamily="18" charset="0"/>
                          </a:rPr>
                          <m:t> ,</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h</m:t>
                            </m:r>
                          </m:e>
                          <m:sup>
                            <m:r>
                              <a:rPr kumimoji="1" lang="en-US" altLang="ja-JP" sz="2000" b="0" i="1" smtClean="0">
                                <a:latin typeface="Cambria Math" panose="02040503050406030204" pitchFamily="18" charset="0"/>
                              </a:rPr>
                              <m:t>𝜇𝜈</m:t>
                            </m:r>
                          </m:sup>
                        </m:sSup>
                        <m:r>
                          <a:rPr kumimoji="1" lang="en-US" altLang="ja-JP" sz="2000" b="0" i="1" smtClean="0">
                            <a:latin typeface="Cambria Math" panose="02040503050406030204" pitchFamily="18" charset="0"/>
                          </a:rPr>
                          <m:t>, </m:t>
                        </m:r>
                        <m:sSup>
                          <m:sSupPr>
                            <m:ctrlPr>
                              <a:rPr kumimoji="1" lang="en-US" altLang="ja-JP" sz="2000" b="0" i="1" smtClean="0">
                                <a:latin typeface="Cambria Math" panose="02040503050406030204" pitchFamily="18" charset="0"/>
                              </a:rPr>
                            </m:ctrlPr>
                          </m:sSupPr>
                          <m:e>
                            <m:acc>
                              <m:accPr>
                                <m:chr m:val="̅"/>
                                <m:ctrlPr>
                                  <a:rPr kumimoji="1" lang="en-US" altLang="ja-JP" sz="2000" b="0" i="1" smtClean="0">
                                    <a:latin typeface="Cambria Math" panose="02040503050406030204" pitchFamily="18" charset="0"/>
                                  </a:rPr>
                                </m:ctrlPr>
                              </m:accPr>
                              <m:e>
                                <m:r>
                                  <a:rPr kumimoji="1" lang="en-US" altLang="ja-JP" sz="2000" b="0" i="1" smtClean="0">
                                    <a:latin typeface="Cambria Math" panose="02040503050406030204" pitchFamily="18" charset="0"/>
                                  </a:rPr>
                                  <m:t>𝑣</m:t>
                                </m:r>
                              </m:e>
                            </m:acc>
                          </m:e>
                          <m:sup>
                            <m:r>
                              <a:rPr kumimoji="1" lang="en-US" altLang="ja-JP" sz="2000" b="0" i="1" smtClean="0">
                                <a:latin typeface="Cambria Math" panose="02040503050406030204" pitchFamily="18" charset="0"/>
                              </a:rPr>
                              <m:t>𝜇</m:t>
                            </m:r>
                          </m:sup>
                        </m:sSup>
                        <m:r>
                          <a:rPr kumimoji="1" lang="en-US" altLang="ja-JP" sz="2000" b="0" i="1" smtClean="0">
                            <a:latin typeface="Cambria Math" panose="02040503050406030204" pitchFamily="18" charset="0"/>
                          </a:rPr>
                          <m:t>, </m:t>
                        </m:r>
                        <m:sSub>
                          <m:sSubPr>
                            <m:ctrlPr>
                              <a:rPr kumimoji="1" lang="en-US" altLang="ja-JP" sz="2000" b="0" i="1" smtClean="0">
                                <a:latin typeface="Cambria Math" panose="02040503050406030204" pitchFamily="18" charset="0"/>
                              </a:rPr>
                            </m:ctrlPr>
                          </m:sSubPr>
                          <m:e>
                            <m:acc>
                              <m:accPr>
                                <m:chr m:val="̃"/>
                                <m:ctrlPr>
                                  <a:rPr kumimoji="1" lang="en-US" altLang="ja-JP" sz="2000" b="0" i="1" smtClean="0">
                                    <a:latin typeface="Cambria Math" panose="02040503050406030204" pitchFamily="18" charset="0"/>
                                  </a:rPr>
                                </m:ctrlPr>
                              </m:accPr>
                              <m:e>
                                <m:r>
                                  <a:rPr kumimoji="1" lang="en-US" altLang="ja-JP" sz="2000" b="0" i="1" smtClean="0">
                                    <a:latin typeface="Cambria Math" panose="02040503050406030204" pitchFamily="18" charset="0"/>
                                  </a:rPr>
                                  <m:t>𝐴</m:t>
                                </m:r>
                              </m:e>
                            </m:acc>
                          </m:e>
                          <m:sub>
                            <m:r>
                              <a:rPr kumimoji="1" lang="en-US" altLang="ja-JP" sz="2000" b="0" i="1" smtClean="0">
                                <a:latin typeface="Cambria Math" panose="02040503050406030204" pitchFamily="18" charset="0"/>
                              </a:rPr>
                              <m:t>𝜇</m:t>
                            </m:r>
                          </m:sub>
                        </m:sSub>
                      </m:e>
                    </m:d>
                  </m:oMath>
                </a14:m>
                <a:endParaRPr kumimoji="1" lang="ja-JP" altLang="en-US" sz="2000" dirty="0"/>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653405" y="1395538"/>
                <a:ext cx="5547352" cy="446917"/>
              </a:xfrm>
              <a:prstGeom prst="rect">
                <a:avLst/>
              </a:prstGeom>
              <a:blipFill rotWithShape="0">
                <a:blip r:embed="rId3"/>
                <a:stretch>
                  <a:fillRect l="-1099" t="-2740" b="-1917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 name="テキスト ボックス 2"/>
              <p:cNvSpPr txBox="1"/>
              <p:nvPr/>
            </p:nvSpPr>
            <p:spPr>
              <a:xfrm>
                <a:off x="904126" y="1900777"/>
                <a:ext cx="2025491" cy="424796"/>
              </a:xfrm>
              <a:prstGeom prst="rect">
                <a:avLst/>
              </a:prstGeom>
              <a:noFill/>
            </p:spPr>
            <p:txBody>
              <a:bodyPr wrap="none" rtlCol="0">
                <a:spAutoFit/>
              </a:bodyPr>
              <a:lstStyle/>
              <a:p>
                <a14:m>
                  <m:oMath xmlns:m="http://schemas.openxmlformats.org/officeDocument/2006/math">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𝜏</m:t>
                        </m:r>
                      </m:e>
                      <m:sub>
                        <m:r>
                          <a:rPr kumimoji="1" lang="en-US" altLang="ja-JP" sz="2000" b="0" i="1" smtClean="0">
                            <a:latin typeface="Cambria Math" panose="02040503050406030204" pitchFamily="18" charset="0"/>
                          </a:rPr>
                          <m:t>𝜇</m:t>
                        </m:r>
                      </m:sub>
                    </m:sSub>
                  </m:oMath>
                </a14:m>
                <a:r>
                  <a:rPr kumimoji="1" lang="en-US" altLang="ja-JP" sz="2000" dirty="0" smtClean="0"/>
                  <a:t>: time direction</a:t>
                </a:r>
                <a:endParaRPr kumimoji="1" lang="ja-JP" altLang="en-US" sz="2000" dirty="0"/>
              </a:p>
            </p:txBody>
          </p:sp>
        </mc:Choice>
        <mc:Fallback xmlns="">
          <p:sp>
            <p:nvSpPr>
              <p:cNvPr id="3" name="テキスト ボックス 2"/>
              <p:cNvSpPr txBox="1">
                <a:spLocks noRot="1" noChangeAspect="1" noMove="1" noResize="1" noEditPoints="1" noAdjustHandles="1" noChangeArrowheads="1" noChangeShapeType="1" noTextEdit="1"/>
              </p:cNvSpPr>
              <p:nvPr/>
            </p:nvSpPr>
            <p:spPr>
              <a:xfrm>
                <a:off x="904126" y="1900777"/>
                <a:ext cx="2025491" cy="424796"/>
              </a:xfrm>
              <a:prstGeom prst="rect">
                <a:avLst/>
              </a:prstGeom>
              <a:blipFill rotWithShape="0">
                <a:blip r:embed="rId4"/>
                <a:stretch>
                  <a:fillRect t="-7246" r="-2703" b="-21739"/>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テキスト ボックス 6"/>
              <p:cNvSpPr txBox="1"/>
              <p:nvPr/>
            </p:nvSpPr>
            <p:spPr>
              <a:xfrm>
                <a:off x="4607244" y="1915247"/>
                <a:ext cx="3187026" cy="400110"/>
              </a:xfrm>
              <a:prstGeom prst="rect">
                <a:avLst/>
              </a:prstGeom>
              <a:noFill/>
            </p:spPr>
            <p:txBody>
              <a:bodyPr wrap="none" rtlCol="0">
                <a:spAutoFit/>
              </a:bodyPr>
              <a:lstStyle/>
              <a:p>
                <a14:m>
                  <m:oMath xmlns:m="http://schemas.openxmlformats.org/officeDocument/2006/math">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h</m:t>
                        </m:r>
                      </m:e>
                      <m:sup>
                        <m:r>
                          <a:rPr kumimoji="1" lang="en-US" altLang="ja-JP" sz="2000" b="0" i="1" smtClean="0">
                            <a:latin typeface="Cambria Math" panose="02040503050406030204" pitchFamily="18" charset="0"/>
                          </a:rPr>
                          <m:t>𝜇𝜈</m:t>
                        </m:r>
                      </m:sup>
                    </m:sSup>
                  </m:oMath>
                </a14:m>
                <a:r>
                  <a:rPr kumimoji="1" lang="en-US" altLang="ja-JP" sz="2000" dirty="0" smtClean="0"/>
                  <a:t>: metric on the time slice</a:t>
                </a:r>
                <a:endParaRPr kumimoji="1" lang="ja-JP" altLang="en-US" sz="2000" dirty="0"/>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4607244" y="1915247"/>
                <a:ext cx="3187026" cy="400110"/>
              </a:xfrm>
              <a:prstGeom prst="rect">
                <a:avLst/>
              </a:prstGeom>
              <a:blipFill rotWithShape="0">
                <a:blip r:embed="rId5"/>
                <a:stretch>
                  <a:fillRect t="-7576" r="-382" b="-2575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 name="テキスト ボックス 7"/>
              <p:cNvSpPr txBox="1"/>
              <p:nvPr/>
            </p:nvSpPr>
            <p:spPr>
              <a:xfrm>
                <a:off x="904126" y="2455814"/>
                <a:ext cx="2322302" cy="400110"/>
              </a:xfrm>
              <a:prstGeom prst="rect">
                <a:avLst/>
              </a:prstGeom>
              <a:noFill/>
            </p:spPr>
            <p:txBody>
              <a:bodyPr wrap="none" rtlCol="0">
                <a:spAutoFit/>
              </a:bodyPr>
              <a:lstStyle/>
              <a:p>
                <a14:m>
                  <m:oMath xmlns:m="http://schemas.openxmlformats.org/officeDocument/2006/math">
                    <m:sSup>
                      <m:sSupPr>
                        <m:ctrlPr>
                          <a:rPr kumimoji="1" lang="en-US" altLang="ja-JP" sz="2000" b="0" i="1" smtClean="0">
                            <a:latin typeface="Cambria Math" panose="02040503050406030204" pitchFamily="18" charset="0"/>
                          </a:rPr>
                        </m:ctrlPr>
                      </m:sSupPr>
                      <m:e>
                        <m:acc>
                          <m:accPr>
                            <m:chr m:val="̅"/>
                            <m:ctrlPr>
                              <a:rPr kumimoji="1" lang="en-US" altLang="ja-JP" sz="2000" b="0" i="1" smtClean="0">
                                <a:latin typeface="Cambria Math" panose="02040503050406030204" pitchFamily="18" charset="0"/>
                              </a:rPr>
                            </m:ctrlPr>
                          </m:accPr>
                          <m:e>
                            <m:r>
                              <a:rPr kumimoji="1" lang="en-US" altLang="ja-JP" sz="2000" b="0" i="1" smtClean="0">
                                <a:latin typeface="Cambria Math" panose="02040503050406030204" pitchFamily="18" charset="0"/>
                              </a:rPr>
                              <m:t>𝑣</m:t>
                            </m:r>
                          </m:e>
                        </m:acc>
                      </m:e>
                      <m:sup>
                        <m:r>
                          <a:rPr kumimoji="1" lang="en-US" altLang="ja-JP" sz="2000" b="0" i="1" smtClean="0">
                            <a:latin typeface="Cambria Math" panose="02040503050406030204" pitchFamily="18" charset="0"/>
                          </a:rPr>
                          <m:t>𝜇</m:t>
                        </m:r>
                      </m:sup>
                    </m:sSup>
                  </m:oMath>
                </a14:m>
                <a:r>
                  <a:rPr kumimoji="1" lang="en-US" altLang="ja-JP" sz="2000" dirty="0" smtClean="0"/>
                  <a:t>: velocity of space</a:t>
                </a:r>
                <a:endParaRPr kumimoji="1" lang="ja-JP" altLang="en-US" sz="2000" dirty="0"/>
              </a:p>
            </p:txBody>
          </p:sp>
        </mc:Choice>
        <mc:Fallback xmlns="">
          <p:sp>
            <p:nvSpPr>
              <p:cNvPr id="8" name="テキスト ボックス 7"/>
              <p:cNvSpPr txBox="1">
                <a:spLocks noRot="1" noChangeAspect="1" noMove="1" noResize="1" noEditPoints="1" noAdjustHandles="1" noChangeArrowheads="1" noChangeShapeType="1" noTextEdit="1"/>
              </p:cNvSpPr>
              <p:nvPr/>
            </p:nvSpPr>
            <p:spPr>
              <a:xfrm>
                <a:off x="904126" y="2455814"/>
                <a:ext cx="2322302" cy="400110"/>
              </a:xfrm>
              <a:prstGeom prst="rect">
                <a:avLst/>
              </a:prstGeom>
              <a:blipFill rotWithShape="0">
                <a:blip r:embed="rId6"/>
                <a:stretch>
                  <a:fillRect t="-9231" r="-2100" b="-27692"/>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 name="テキスト ボックス 8"/>
              <p:cNvSpPr txBox="1"/>
              <p:nvPr/>
            </p:nvSpPr>
            <p:spPr>
              <a:xfrm>
                <a:off x="4607244" y="2434266"/>
                <a:ext cx="3653949" cy="438262"/>
              </a:xfrm>
              <a:prstGeom prst="rect">
                <a:avLst/>
              </a:prstGeom>
              <a:noFill/>
            </p:spPr>
            <p:txBody>
              <a:bodyPr wrap="none" rtlCol="0">
                <a:spAutoFit/>
              </a:bodyPr>
              <a:lstStyle/>
              <a:p>
                <a14:m>
                  <m:oMath xmlns:m="http://schemas.openxmlformats.org/officeDocument/2006/math">
                    <m:sSub>
                      <m:sSubPr>
                        <m:ctrlPr>
                          <a:rPr kumimoji="1" lang="en-US" altLang="ja-JP" sz="2000" b="0" i="1" smtClean="0">
                            <a:latin typeface="Cambria Math" panose="02040503050406030204" pitchFamily="18" charset="0"/>
                          </a:rPr>
                        </m:ctrlPr>
                      </m:sSubPr>
                      <m:e>
                        <m:acc>
                          <m:accPr>
                            <m:chr m:val="̃"/>
                            <m:ctrlPr>
                              <a:rPr kumimoji="1" lang="en-US" altLang="ja-JP" sz="2000" b="0" i="1" smtClean="0">
                                <a:latin typeface="Cambria Math" panose="02040503050406030204" pitchFamily="18" charset="0"/>
                              </a:rPr>
                            </m:ctrlPr>
                          </m:accPr>
                          <m:e>
                            <m:r>
                              <a:rPr kumimoji="1" lang="en-US" altLang="ja-JP" sz="2000" b="0" i="1" smtClean="0">
                                <a:latin typeface="Cambria Math" panose="02040503050406030204" pitchFamily="18" charset="0"/>
                              </a:rPr>
                              <m:t>𝐴</m:t>
                            </m:r>
                          </m:e>
                        </m:acc>
                      </m:e>
                      <m:sub>
                        <m:r>
                          <a:rPr kumimoji="1" lang="en-US" altLang="ja-JP" sz="2000" b="0" i="1" smtClean="0">
                            <a:latin typeface="Cambria Math" panose="02040503050406030204" pitchFamily="18" charset="0"/>
                          </a:rPr>
                          <m:t>𝜇</m:t>
                        </m:r>
                      </m:sub>
                    </m:sSub>
                  </m:oMath>
                </a14:m>
                <a:r>
                  <a:rPr kumimoji="1" lang="en-US" altLang="ja-JP" sz="2000" dirty="0" smtClean="0"/>
                  <a:t>: gauge field of Newton gravity</a:t>
                </a:r>
                <a:endParaRPr kumimoji="1" lang="ja-JP" altLang="en-US" sz="2000" dirty="0"/>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4607244" y="2434266"/>
                <a:ext cx="3653949" cy="438262"/>
              </a:xfrm>
              <a:prstGeom prst="rect">
                <a:avLst/>
              </a:prstGeom>
              <a:blipFill rotWithShape="0">
                <a:blip r:embed="rId7"/>
                <a:stretch>
                  <a:fillRect t="-4167" r="-1002" b="-19444"/>
                </a:stretch>
              </a:blipFill>
            </p:spPr>
            <p:txBody>
              <a:bodyPr/>
              <a:lstStyle/>
              <a:p>
                <a:r>
                  <a:rPr lang="ja-JP" altLang="en-US">
                    <a:noFill/>
                  </a:rPr>
                  <a:t> </a:t>
                </a:r>
              </a:p>
            </p:txBody>
          </p:sp>
        </mc:Fallback>
      </mc:AlternateContent>
      <p:sp>
        <p:nvSpPr>
          <p:cNvPr id="24" name="テキスト ボックス 23"/>
          <p:cNvSpPr txBox="1"/>
          <p:nvPr/>
        </p:nvSpPr>
        <p:spPr>
          <a:xfrm>
            <a:off x="653405" y="3573996"/>
            <a:ext cx="5220725" cy="400110"/>
          </a:xfrm>
          <a:prstGeom prst="rect">
            <a:avLst/>
          </a:prstGeom>
          <a:noFill/>
        </p:spPr>
        <p:txBody>
          <a:bodyPr wrap="none" rtlCol="0">
            <a:spAutoFit/>
          </a:bodyPr>
          <a:lstStyle/>
          <a:p>
            <a:r>
              <a:rPr kumimoji="1" lang="en-US" altLang="ja-JP" sz="2000" dirty="0" smtClean="0"/>
              <a:t>Associated operators to Newton-</a:t>
            </a:r>
            <a:r>
              <a:rPr kumimoji="1" lang="en-US" altLang="ja-JP" sz="2000" dirty="0" err="1" smtClean="0"/>
              <a:t>Cartan</a:t>
            </a:r>
            <a:r>
              <a:rPr kumimoji="1" lang="en-US" altLang="ja-JP" sz="2000" dirty="0" smtClean="0"/>
              <a:t> data are</a:t>
            </a:r>
            <a:endParaRPr kumimoji="1" lang="ja-JP" altLang="en-US" sz="2000" dirty="0"/>
          </a:p>
        </p:txBody>
      </p:sp>
      <mc:AlternateContent xmlns:mc="http://schemas.openxmlformats.org/markup-compatibility/2006" xmlns:a14="http://schemas.microsoft.com/office/drawing/2010/main">
        <mc:Choice Requires="a14">
          <p:sp>
            <p:nvSpPr>
              <p:cNvPr id="25" name="テキスト ボックス 24"/>
              <p:cNvSpPr txBox="1"/>
              <p:nvPr/>
            </p:nvSpPr>
            <p:spPr>
              <a:xfrm>
                <a:off x="1232899" y="4078840"/>
                <a:ext cx="2801023" cy="400110"/>
              </a:xfrm>
              <a:prstGeom prst="rect">
                <a:avLst/>
              </a:prstGeom>
              <a:noFill/>
            </p:spPr>
            <p:txBody>
              <a:bodyPr wrap="none" rtlCol="0">
                <a:spAutoFit/>
              </a:bodyPr>
              <a:lstStyle/>
              <a:p>
                <a:r>
                  <a:rPr kumimoji="1" lang="en-US" altLang="ja-JP" sz="2000" dirty="0" smtClean="0"/>
                  <a:t>Energy density (flow): </a:t>
                </a:r>
                <a14:m>
                  <m:oMath xmlns:m="http://schemas.openxmlformats.org/officeDocument/2006/math">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ℰ</m:t>
                        </m:r>
                      </m:e>
                      <m:sup>
                        <m:r>
                          <a:rPr kumimoji="1" lang="en-US" altLang="ja-JP" sz="2000" b="0" i="1" smtClean="0">
                            <a:latin typeface="Cambria Math" panose="02040503050406030204" pitchFamily="18" charset="0"/>
                          </a:rPr>
                          <m:t>𝜇</m:t>
                        </m:r>
                      </m:sup>
                    </m:sSup>
                  </m:oMath>
                </a14:m>
                <a:endParaRPr kumimoji="1" lang="ja-JP" altLang="en-US" sz="2000" dirty="0"/>
              </a:p>
            </p:txBody>
          </p:sp>
        </mc:Choice>
        <mc:Fallback xmlns="">
          <p:sp>
            <p:nvSpPr>
              <p:cNvPr id="25" name="テキスト ボックス 24"/>
              <p:cNvSpPr txBox="1">
                <a:spLocks noRot="1" noChangeAspect="1" noMove="1" noResize="1" noEditPoints="1" noAdjustHandles="1" noChangeArrowheads="1" noChangeShapeType="1" noTextEdit="1"/>
              </p:cNvSpPr>
              <p:nvPr/>
            </p:nvSpPr>
            <p:spPr>
              <a:xfrm>
                <a:off x="1232899" y="4078840"/>
                <a:ext cx="2801023" cy="400110"/>
              </a:xfrm>
              <a:prstGeom prst="rect">
                <a:avLst/>
              </a:prstGeom>
              <a:blipFill rotWithShape="0">
                <a:blip r:embed="rId8"/>
                <a:stretch>
                  <a:fillRect l="-2174" t="-7576" b="-2575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6" name="テキスト ボックス 25"/>
              <p:cNvSpPr txBox="1"/>
              <p:nvPr/>
            </p:nvSpPr>
            <p:spPr>
              <a:xfrm>
                <a:off x="4397829" y="4066497"/>
                <a:ext cx="2832057" cy="424796"/>
              </a:xfrm>
              <a:prstGeom prst="rect">
                <a:avLst/>
              </a:prstGeom>
              <a:noFill/>
            </p:spPr>
            <p:txBody>
              <a:bodyPr wrap="none" rtlCol="0">
                <a:spAutoFit/>
              </a:bodyPr>
              <a:lstStyle/>
              <a:p>
                <a:r>
                  <a:rPr lang="en-US" altLang="ja-JP" sz="2000" dirty="0" smtClean="0"/>
                  <a:t>Viscous stress tensor</a:t>
                </a:r>
                <a:r>
                  <a:rPr kumimoji="1" lang="en-US" altLang="ja-JP" sz="2000" dirty="0" smtClean="0"/>
                  <a:t>: </a:t>
                </a:r>
                <a14:m>
                  <m:oMath xmlns:m="http://schemas.openxmlformats.org/officeDocument/2006/math">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𝒯</m:t>
                        </m:r>
                      </m:e>
                      <m:sub>
                        <m:r>
                          <a:rPr kumimoji="1" lang="en-US" altLang="ja-JP" sz="2000" b="0" i="1" smtClean="0">
                            <a:latin typeface="Cambria Math" panose="02040503050406030204" pitchFamily="18" charset="0"/>
                          </a:rPr>
                          <m:t>𝜇𝜈</m:t>
                        </m:r>
                      </m:sub>
                    </m:sSub>
                  </m:oMath>
                </a14:m>
                <a:endParaRPr kumimoji="1" lang="en-US" altLang="ja-JP" sz="2000" b="0" dirty="0" smtClean="0"/>
              </a:p>
            </p:txBody>
          </p:sp>
        </mc:Choice>
        <mc:Fallback xmlns="">
          <p:sp>
            <p:nvSpPr>
              <p:cNvPr id="26" name="テキスト ボックス 25"/>
              <p:cNvSpPr txBox="1">
                <a:spLocks noRot="1" noChangeAspect="1" noMove="1" noResize="1" noEditPoints="1" noAdjustHandles="1" noChangeArrowheads="1" noChangeShapeType="1" noTextEdit="1"/>
              </p:cNvSpPr>
              <p:nvPr/>
            </p:nvSpPr>
            <p:spPr>
              <a:xfrm>
                <a:off x="4397829" y="4066497"/>
                <a:ext cx="2832057" cy="424796"/>
              </a:xfrm>
              <a:prstGeom prst="rect">
                <a:avLst/>
              </a:prstGeom>
              <a:blipFill rotWithShape="0">
                <a:blip r:embed="rId9"/>
                <a:stretch>
                  <a:fillRect l="-2151" t="-5714" b="-2000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7" name="テキスト ボックス 26"/>
              <p:cNvSpPr txBox="1"/>
              <p:nvPr/>
            </p:nvSpPr>
            <p:spPr>
              <a:xfrm>
                <a:off x="1232899" y="4595899"/>
                <a:ext cx="2643481" cy="424796"/>
              </a:xfrm>
              <a:prstGeom prst="rect">
                <a:avLst/>
              </a:prstGeom>
              <a:noFill/>
            </p:spPr>
            <p:txBody>
              <a:bodyPr wrap="none" rtlCol="0">
                <a:spAutoFit/>
              </a:bodyPr>
              <a:lstStyle/>
              <a:p>
                <a:r>
                  <a:rPr lang="en-US" altLang="ja-JP" sz="2000" dirty="0" smtClean="0"/>
                  <a:t>Momentum density</a:t>
                </a:r>
                <a:r>
                  <a:rPr kumimoji="1" lang="en-US" altLang="ja-JP" sz="2000" dirty="0" smtClean="0"/>
                  <a:t>: </a:t>
                </a:r>
                <a14:m>
                  <m:oMath xmlns:m="http://schemas.openxmlformats.org/officeDocument/2006/math">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𝒫</m:t>
                        </m:r>
                      </m:e>
                      <m:sub>
                        <m:r>
                          <a:rPr kumimoji="1" lang="en-US" altLang="ja-JP" sz="2000" b="0" i="1" smtClean="0">
                            <a:latin typeface="Cambria Math" panose="02040503050406030204" pitchFamily="18" charset="0"/>
                          </a:rPr>
                          <m:t>𝜇</m:t>
                        </m:r>
                      </m:sub>
                    </m:sSub>
                  </m:oMath>
                </a14:m>
                <a:endParaRPr kumimoji="1" lang="ja-JP" altLang="en-US" sz="2000" dirty="0"/>
              </a:p>
            </p:txBody>
          </p:sp>
        </mc:Choice>
        <mc:Fallback xmlns="">
          <p:sp>
            <p:nvSpPr>
              <p:cNvPr id="27" name="テキスト ボックス 26"/>
              <p:cNvSpPr txBox="1">
                <a:spLocks noRot="1" noChangeAspect="1" noMove="1" noResize="1" noEditPoints="1" noAdjustHandles="1" noChangeArrowheads="1" noChangeShapeType="1" noTextEdit="1"/>
              </p:cNvSpPr>
              <p:nvPr/>
            </p:nvSpPr>
            <p:spPr>
              <a:xfrm>
                <a:off x="1232899" y="4595899"/>
                <a:ext cx="2643481" cy="424796"/>
              </a:xfrm>
              <a:prstGeom prst="rect">
                <a:avLst/>
              </a:prstGeom>
              <a:blipFill rotWithShape="0">
                <a:blip r:embed="rId10"/>
                <a:stretch>
                  <a:fillRect l="-2304" t="-7143" b="-2000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8" name="テキスト ボックス 27"/>
              <p:cNvSpPr txBox="1"/>
              <p:nvPr/>
            </p:nvSpPr>
            <p:spPr>
              <a:xfrm>
                <a:off x="4397829" y="4595899"/>
                <a:ext cx="1974258" cy="400110"/>
              </a:xfrm>
              <a:prstGeom prst="rect">
                <a:avLst/>
              </a:prstGeom>
              <a:noFill/>
            </p:spPr>
            <p:txBody>
              <a:bodyPr wrap="none" rtlCol="0">
                <a:spAutoFit/>
              </a:bodyPr>
              <a:lstStyle/>
              <a:p>
                <a:r>
                  <a:rPr lang="en-US" altLang="ja-JP" sz="2000" dirty="0" smtClean="0"/>
                  <a:t>Mass current</a:t>
                </a:r>
                <a:r>
                  <a:rPr kumimoji="1" lang="en-US" altLang="ja-JP" sz="2000" dirty="0" smtClean="0"/>
                  <a:t>: </a:t>
                </a:r>
                <a14:m>
                  <m:oMath xmlns:m="http://schemas.openxmlformats.org/officeDocument/2006/math">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𝐽</m:t>
                        </m:r>
                      </m:e>
                      <m:sup>
                        <m:r>
                          <a:rPr kumimoji="1" lang="en-US" altLang="ja-JP" sz="2000" b="0" i="1" smtClean="0">
                            <a:latin typeface="Cambria Math" panose="02040503050406030204" pitchFamily="18" charset="0"/>
                          </a:rPr>
                          <m:t>𝜇</m:t>
                        </m:r>
                      </m:sup>
                    </m:sSup>
                  </m:oMath>
                </a14:m>
                <a:endParaRPr kumimoji="1" lang="ja-JP" altLang="en-US" sz="2000" dirty="0"/>
              </a:p>
            </p:txBody>
          </p:sp>
        </mc:Choice>
        <mc:Fallback xmlns="">
          <p:sp>
            <p:nvSpPr>
              <p:cNvPr id="28" name="テキスト ボックス 27"/>
              <p:cNvSpPr txBox="1">
                <a:spLocks noRot="1" noChangeAspect="1" noMove="1" noResize="1" noEditPoints="1" noAdjustHandles="1" noChangeArrowheads="1" noChangeShapeType="1" noTextEdit="1"/>
              </p:cNvSpPr>
              <p:nvPr/>
            </p:nvSpPr>
            <p:spPr>
              <a:xfrm>
                <a:off x="4397829" y="4595899"/>
                <a:ext cx="1974258" cy="400110"/>
              </a:xfrm>
              <a:prstGeom prst="rect">
                <a:avLst/>
              </a:prstGeom>
              <a:blipFill rotWithShape="0">
                <a:blip r:embed="rId11"/>
                <a:stretch>
                  <a:fillRect l="-3086" t="-9091" b="-2575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0" name="テキスト ボックス 29"/>
              <p:cNvSpPr txBox="1"/>
              <p:nvPr/>
            </p:nvSpPr>
            <p:spPr>
              <a:xfrm>
                <a:off x="646357" y="2991139"/>
                <a:ext cx="7839903" cy="424796"/>
              </a:xfrm>
              <a:prstGeom prst="rect">
                <a:avLst/>
              </a:prstGeom>
              <a:noFill/>
            </p:spPr>
            <p:txBody>
              <a:bodyPr wrap="none" rtlCol="0">
                <a:spAutoFit/>
              </a:bodyPr>
              <a:lstStyle/>
              <a:p>
                <a:r>
                  <a:rPr lang="en-US" altLang="ja-JP" sz="2000" dirty="0" smtClean="0"/>
                  <a:t>In relativistic theory, stress-energy tensor </a:t>
                </a:r>
                <a14:m>
                  <m:oMath xmlns:m="http://schemas.openxmlformats.org/officeDocument/2006/math">
                    <m:sSup>
                      <m:sSupPr>
                        <m:ctrlPr>
                          <a:rPr lang="en-US" altLang="ja-JP" sz="2000" b="0" i="1" smtClean="0">
                            <a:latin typeface="Cambria Math" panose="02040503050406030204" pitchFamily="18" charset="0"/>
                          </a:rPr>
                        </m:ctrlPr>
                      </m:sSupPr>
                      <m:e>
                        <m:r>
                          <a:rPr lang="en-US" altLang="ja-JP" sz="2000" b="0" i="1" smtClean="0">
                            <a:latin typeface="Cambria Math" panose="02040503050406030204" pitchFamily="18" charset="0"/>
                          </a:rPr>
                          <m:t>𝑇</m:t>
                        </m:r>
                      </m:e>
                      <m:sup>
                        <m:r>
                          <a:rPr lang="en-US" altLang="ja-JP" sz="2000" b="0" i="1" smtClean="0">
                            <a:latin typeface="Cambria Math" panose="02040503050406030204" pitchFamily="18" charset="0"/>
                          </a:rPr>
                          <m:t>𝜇𝜈</m:t>
                        </m:r>
                      </m:sup>
                    </m:sSup>
                  </m:oMath>
                </a14:m>
                <a:r>
                  <a:rPr lang="en-US" altLang="ja-JP" sz="2000" dirty="0" smtClean="0"/>
                  <a:t> is associated to metric </a:t>
                </a:r>
                <a14:m>
                  <m:oMath xmlns:m="http://schemas.openxmlformats.org/officeDocument/2006/math">
                    <m:sSub>
                      <m:sSubPr>
                        <m:ctrlPr>
                          <a:rPr lang="en-US" altLang="ja-JP" sz="2000" b="0" i="1" smtClean="0">
                            <a:latin typeface="Cambria Math" panose="02040503050406030204" pitchFamily="18" charset="0"/>
                          </a:rPr>
                        </m:ctrlPr>
                      </m:sSubPr>
                      <m:e>
                        <m:r>
                          <a:rPr lang="en-US" altLang="ja-JP" sz="2000" b="0" i="1" smtClean="0">
                            <a:latin typeface="Cambria Math" panose="02040503050406030204" pitchFamily="18" charset="0"/>
                          </a:rPr>
                          <m:t>𝑔</m:t>
                        </m:r>
                      </m:e>
                      <m:sub>
                        <m:r>
                          <a:rPr lang="en-US" altLang="ja-JP" sz="2000" b="0" i="1" smtClean="0">
                            <a:latin typeface="Cambria Math" panose="02040503050406030204" pitchFamily="18" charset="0"/>
                          </a:rPr>
                          <m:t>𝜇𝜈</m:t>
                        </m:r>
                      </m:sub>
                    </m:sSub>
                  </m:oMath>
                </a14:m>
                <a:r>
                  <a:rPr kumimoji="1" lang="en-US" altLang="ja-JP" sz="2000" dirty="0" smtClean="0"/>
                  <a:t>.</a:t>
                </a:r>
                <a:endParaRPr kumimoji="1" lang="ja-JP" altLang="en-US" sz="2000" dirty="0"/>
              </a:p>
            </p:txBody>
          </p:sp>
        </mc:Choice>
        <mc:Fallback xmlns="">
          <p:sp>
            <p:nvSpPr>
              <p:cNvPr id="30" name="テキスト ボックス 29"/>
              <p:cNvSpPr txBox="1">
                <a:spLocks noRot="1" noChangeAspect="1" noMove="1" noResize="1" noEditPoints="1" noAdjustHandles="1" noChangeArrowheads="1" noChangeShapeType="1" noTextEdit="1"/>
              </p:cNvSpPr>
              <p:nvPr/>
            </p:nvSpPr>
            <p:spPr>
              <a:xfrm>
                <a:off x="646357" y="2991139"/>
                <a:ext cx="7839903" cy="424796"/>
              </a:xfrm>
              <a:prstGeom prst="rect">
                <a:avLst/>
              </a:prstGeom>
              <a:blipFill rotWithShape="0">
                <a:blip r:embed="rId12"/>
                <a:stretch>
                  <a:fillRect l="-778" t="-7246" b="-21739"/>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1" name="テキスト ボックス 30"/>
              <p:cNvSpPr txBox="1"/>
              <p:nvPr/>
            </p:nvSpPr>
            <p:spPr>
              <a:xfrm>
                <a:off x="3876380" y="5641425"/>
                <a:ext cx="3067956" cy="57618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en-US" altLang="ja-JP" sz="2000" b="0" i="1" smtClean="0">
                              <a:latin typeface="Cambria Math" panose="02040503050406030204" pitchFamily="18" charset="0"/>
                            </a:rPr>
                          </m:ctrlPr>
                        </m:accPr>
                        <m:e>
                          <m:r>
                            <a:rPr kumimoji="1" lang="en-US" altLang="ja-JP" sz="2000" b="0" i="1" smtClean="0">
                              <a:latin typeface="Cambria Math" panose="02040503050406030204" pitchFamily="18" charset="0"/>
                            </a:rPr>
                            <m:t>𝐴</m:t>
                          </m:r>
                        </m:e>
                      </m:acc>
                      <m:r>
                        <a:rPr kumimoji="1" lang="en-US" altLang="ja-JP" sz="2000" b="0" i="1" smtClean="0">
                          <a:latin typeface="Cambria Math" panose="02040503050406030204" pitchFamily="18" charset="0"/>
                        </a:rPr>
                        <m:t>→</m:t>
                      </m:r>
                      <m:acc>
                        <m:accPr>
                          <m:chr m:val="̃"/>
                          <m:ctrlPr>
                            <a:rPr kumimoji="1" lang="en-US" altLang="ja-JP" sz="2000" b="0" i="1" smtClean="0">
                              <a:latin typeface="Cambria Math" panose="02040503050406030204" pitchFamily="18" charset="0"/>
                            </a:rPr>
                          </m:ctrlPr>
                        </m:accPr>
                        <m:e>
                          <m:r>
                            <a:rPr kumimoji="1" lang="en-US" altLang="ja-JP" sz="2000" b="0" i="1" smtClean="0">
                              <a:latin typeface="Cambria Math" panose="02040503050406030204" pitchFamily="18" charset="0"/>
                            </a:rPr>
                            <m:t>𝐴</m:t>
                          </m:r>
                        </m:e>
                      </m:acc>
                      <m:r>
                        <a:rPr kumimoji="1" lang="en-US" altLang="ja-JP" sz="2000" b="0" i="1" smtClean="0">
                          <a:latin typeface="Cambria Math" panose="02040503050406030204" pitchFamily="18" charset="0"/>
                        </a:rPr>
                        <m:t>+</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h</m:t>
                          </m:r>
                        </m:e>
                        <m:sub>
                          <m:r>
                            <a:rPr kumimoji="1" lang="en-US" altLang="ja-JP" sz="2000" b="0" i="1" smtClean="0">
                              <a:latin typeface="Cambria Math" panose="02040503050406030204" pitchFamily="18" charset="0"/>
                            </a:rPr>
                            <m:t>𝜇𝜈</m:t>
                          </m:r>
                        </m:sub>
                      </m:sSub>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𝑉</m:t>
                          </m:r>
                        </m:e>
                        <m:sup>
                          <m:r>
                            <a:rPr kumimoji="1" lang="en-US" altLang="ja-JP" sz="2000" b="0" i="1" smtClean="0">
                              <a:latin typeface="Cambria Math" panose="02040503050406030204" pitchFamily="18" charset="0"/>
                            </a:rPr>
                            <m:t>𝜇</m:t>
                          </m:r>
                        </m:sup>
                      </m:sSup>
                      <m:r>
                        <a:rPr kumimoji="1" lang="en-US" altLang="ja-JP" sz="2000" b="0" i="1" smtClean="0">
                          <a:latin typeface="Cambria Math" panose="02040503050406030204" pitchFamily="18" charset="0"/>
                        </a:rPr>
                        <m:t>𝑑</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𝑥</m:t>
                          </m:r>
                        </m:e>
                        <m:sup>
                          <m:r>
                            <a:rPr kumimoji="1" lang="en-US" altLang="ja-JP" sz="2000" b="0" i="1" smtClean="0">
                              <a:latin typeface="Cambria Math" panose="02040503050406030204" pitchFamily="18" charset="0"/>
                            </a:rPr>
                            <m:t>𝜈</m:t>
                          </m:r>
                        </m:sup>
                      </m:sSup>
                      <m:r>
                        <a:rPr kumimoji="1" lang="en-US" altLang="ja-JP" sz="2000" b="0" i="1" smtClean="0">
                          <a:latin typeface="Cambria Math" panose="02040503050406030204" pitchFamily="18" charset="0"/>
                        </a:rPr>
                        <m:t>−</m:t>
                      </m:r>
                      <m:f>
                        <m:fPr>
                          <m:ctrlPr>
                            <a:rPr lang="en-US" altLang="ja-JP" sz="2000" i="1">
                              <a:latin typeface="Cambria Math" panose="02040503050406030204" pitchFamily="18" charset="0"/>
                            </a:rPr>
                          </m:ctrlPr>
                        </m:fPr>
                        <m:num>
                          <m:r>
                            <a:rPr lang="en-US" altLang="ja-JP" sz="2000" i="1">
                              <a:latin typeface="Cambria Math" panose="02040503050406030204" pitchFamily="18" charset="0"/>
                            </a:rPr>
                            <m:t>1</m:t>
                          </m:r>
                        </m:num>
                        <m:den>
                          <m:r>
                            <a:rPr lang="en-US" altLang="ja-JP" sz="2000" i="1">
                              <a:latin typeface="Cambria Math" panose="02040503050406030204" pitchFamily="18" charset="0"/>
                            </a:rPr>
                            <m:t>2</m:t>
                          </m:r>
                        </m:den>
                      </m:f>
                      <m:sSup>
                        <m:sSupPr>
                          <m:ctrlPr>
                            <a:rPr lang="en-US" altLang="ja-JP" sz="2000" i="1">
                              <a:latin typeface="Cambria Math" panose="02040503050406030204" pitchFamily="18" charset="0"/>
                            </a:rPr>
                          </m:ctrlPr>
                        </m:sSupPr>
                        <m:e>
                          <m:r>
                            <a:rPr lang="en-US" altLang="ja-JP" sz="2000" b="0" i="1" smtClean="0">
                              <a:latin typeface="Cambria Math" panose="02040503050406030204" pitchFamily="18" charset="0"/>
                            </a:rPr>
                            <m:t>𝑉</m:t>
                          </m:r>
                        </m:e>
                        <m:sup>
                          <m:r>
                            <a:rPr lang="en-US" altLang="ja-JP" sz="2000" i="1">
                              <a:latin typeface="Cambria Math" panose="02040503050406030204" pitchFamily="18" charset="0"/>
                            </a:rPr>
                            <m:t>2</m:t>
                          </m:r>
                        </m:sup>
                      </m:sSup>
                      <m:r>
                        <a:rPr kumimoji="1" lang="en-US" altLang="ja-JP" sz="2000" b="0" i="1" smtClean="0">
                          <a:latin typeface="Cambria Math" panose="02040503050406030204" pitchFamily="18" charset="0"/>
                        </a:rPr>
                        <m:t>𝜏</m:t>
                      </m:r>
                    </m:oMath>
                  </m:oMathPara>
                </a14:m>
                <a:endParaRPr kumimoji="1" lang="ja-JP" altLang="en-US" dirty="0"/>
              </a:p>
            </p:txBody>
          </p:sp>
        </mc:Choice>
        <mc:Fallback xmlns="">
          <p:sp>
            <p:nvSpPr>
              <p:cNvPr id="31" name="テキスト ボックス 30"/>
              <p:cNvSpPr txBox="1">
                <a:spLocks noRot="1" noChangeAspect="1" noMove="1" noResize="1" noEditPoints="1" noAdjustHandles="1" noChangeArrowheads="1" noChangeShapeType="1" noTextEdit="1"/>
              </p:cNvSpPr>
              <p:nvPr/>
            </p:nvSpPr>
            <p:spPr>
              <a:xfrm>
                <a:off x="3876380" y="5641425"/>
                <a:ext cx="3067956" cy="576183"/>
              </a:xfrm>
              <a:prstGeom prst="rect">
                <a:avLst/>
              </a:prstGeom>
              <a:blipFill rotWithShape="0">
                <a:blip r:embed="rId1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2" name="テキスト ボックス 31"/>
              <p:cNvSpPr txBox="1"/>
              <p:nvPr/>
            </p:nvSpPr>
            <p:spPr>
              <a:xfrm>
                <a:off x="1297566" y="5817498"/>
                <a:ext cx="1582933"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kumimoji="1" lang="en-US" altLang="ja-JP" sz="2000" b="0" i="1" smtClean="0">
                              <a:latin typeface="Cambria Math" panose="02040503050406030204" pitchFamily="18" charset="0"/>
                            </a:rPr>
                          </m:ctrlPr>
                        </m:sSupPr>
                        <m:e>
                          <m:acc>
                            <m:accPr>
                              <m:chr m:val="̅"/>
                              <m:ctrlPr>
                                <a:rPr kumimoji="1" lang="en-US" altLang="ja-JP" sz="2000" b="0" i="1" smtClean="0">
                                  <a:latin typeface="Cambria Math" panose="02040503050406030204" pitchFamily="18" charset="0"/>
                                </a:rPr>
                              </m:ctrlPr>
                            </m:accPr>
                            <m:e>
                              <m:r>
                                <a:rPr kumimoji="1" lang="en-US" altLang="ja-JP" sz="2000" b="0" i="1" smtClean="0">
                                  <a:latin typeface="Cambria Math" panose="02040503050406030204" pitchFamily="18" charset="0"/>
                                </a:rPr>
                                <m:t>𝑣</m:t>
                              </m:r>
                            </m:e>
                          </m:acc>
                        </m:e>
                        <m:sup>
                          <m:r>
                            <a:rPr kumimoji="1" lang="en-US" altLang="ja-JP" sz="2000" b="0" i="1" smtClean="0">
                              <a:latin typeface="Cambria Math" panose="02040503050406030204" pitchFamily="18" charset="0"/>
                            </a:rPr>
                            <m:t>𝜇</m:t>
                          </m:r>
                        </m:sup>
                      </m:sSup>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acc>
                            <m:accPr>
                              <m:chr m:val="̅"/>
                              <m:ctrlPr>
                                <a:rPr kumimoji="1" lang="en-US" altLang="ja-JP" sz="2000" b="0" i="1" smtClean="0">
                                  <a:latin typeface="Cambria Math" panose="02040503050406030204" pitchFamily="18" charset="0"/>
                                </a:rPr>
                              </m:ctrlPr>
                            </m:accPr>
                            <m:e>
                              <m:r>
                                <a:rPr kumimoji="1" lang="en-US" altLang="ja-JP" sz="2000" b="0" i="1" smtClean="0">
                                  <a:latin typeface="Cambria Math" panose="02040503050406030204" pitchFamily="18" charset="0"/>
                                </a:rPr>
                                <m:t>𝑣</m:t>
                              </m:r>
                            </m:e>
                          </m:acc>
                        </m:e>
                        <m:sup>
                          <m:r>
                            <a:rPr kumimoji="1" lang="en-US" altLang="ja-JP" sz="2000" b="0" i="1" smtClean="0">
                              <a:latin typeface="Cambria Math" panose="02040503050406030204" pitchFamily="18" charset="0"/>
                            </a:rPr>
                            <m:t>𝜇</m:t>
                          </m:r>
                        </m:sup>
                      </m:sSup>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𝑉</m:t>
                          </m:r>
                        </m:e>
                        <m:sup>
                          <m:r>
                            <a:rPr kumimoji="1" lang="en-US" altLang="ja-JP" sz="2000" b="0" i="1" smtClean="0">
                              <a:latin typeface="Cambria Math" panose="02040503050406030204" pitchFamily="18" charset="0"/>
                            </a:rPr>
                            <m:t>𝜇</m:t>
                          </m:r>
                        </m:sup>
                      </m:sSup>
                    </m:oMath>
                  </m:oMathPara>
                </a14:m>
                <a:endParaRPr kumimoji="1" lang="ja-JP" altLang="en-US" sz="2000" dirty="0"/>
              </a:p>
            </p:txBody>
          </p:sp>
        </mc:Choice>
        <mc:Fallback xmlns="">
          <p:sp>
            <p:nvSpPr>
              <p:cNvPr id="32" name="テキスト ボックス 31"/>
              <p:cNvSpPr txBox="1">
                <a:spLocks noRot="1" noChangeAspect="1" noMove="1" noResize="1" noEditPoints="1" noAdjustHandles="1" noChangeArrowheads="1" noChangeShapeType="1" noTextEdit="1"/>
              </p:cNvSpPr>
              <p:nvPr/>
            </p:nvSpPr>
            <p:spPr>
              <a:xfrm>
                <a:off x="1297566" y="5817498"/>
                <a:ext cx="1582933" cy="307777"/>
              </a:xfrm>
              <a:prstGeom prst="rect">
                <a:avLst/>
              </a:prstGeom>
              <a:blipFill rotWithShape="0">
                <a:blip r:embed="rId14"/>
                <a:stretch>
                  <a:fillRect l="-1923" r="-769" b="-5882"/>
                </a:stretch>
              </a:blipFill>
            </p:spPr>
            <p:txBody>
              <a:bodyPr/>
              <a:lstStyle/>
              <a:p>
                <a:r>
                  <a:rPr lang="ja-JP" altLang="en-US">
                    <a:noFill/>
                  </a:rPr>
                  <a:t> </a:t>
                </a:r>
              </a:p>
            </p:txBody>
          </p:sp>
        </mc:Fallback>
      </mc:AlternateContent>
      <p:sp>
        <p:nvSpPr>
          <p:cNvPr id="10" name="テキスト ボックス 9"/>
          <p:cNvSpPr txBox="1"/>
          <p:nvPr/>
        </p:nvSpPr>
        <p:spPr>
          <a:xfrm>
            <a:off x="646357" y="5148224"/>
            <a:ext cx="6022226" cy="400110"/>
          </a:xfrm>
          <a:prstGeom prst="rect">
            <a:avLst/>
          </a:prstGeom>
          <a:noFill/>
        </p:spPr>
        <p:txBody>
          <a:bodyPr wrap="none" rtlCol="0">
            <a:spAutoFit/>
          </a:bodyPr>
          <a:lstStyle/>
          <a:p>
            <a:r>
              <a:rPr kumimoji="1" lang="en-US" altLang="ja-JP" sz="2000" dirty="0" smtClean="0"/>
              <a:t>The Newton-</a:t>
            </a:r>
            <a:r>
              <a:rPr kumimoji="1" lang="en-US" altLang="ja-JP" sz="2000" dirty="0" err="1" smtClean="0"/>
              <a:t>Cartan</a:t>
            </a:r>
            <a:r>
              <a:rPr kumimoji="1" lang="en-US" altLang="ja-JP" sz="2000" dirty="0" smtClean="0"/>
              <a:t> theory has “Milne boost” symmetry</a:t>
            </a:r>
            <a:endParaRPr kumimoji="1" lang="ja-JP" altLang="en-US" sz="2000" dirty="0"/>
          </a:p>
        </p:txBody>
      </p:sp>
      <mc:AlternateContent xmlns:mc="http://schemas.openxmlformats.org/markup-compatibility/2006" xmlns:a14="http://schemas.microsoft.com/office/drawing/2010/main">
        <mc:Choice Requires="a14">
          <p:sp>
            <p:nvSpPr>
              <p:cNvPr id="33" name="テキスト ボックス 32"/>
              <p:cNvSpPr txBox="1"/>
              <p:nvPr/>
            </p:nvSpPr>
            <p:spPr>
              <a:xfrm>
                <a:off x="653405" y="6165868"/>
                <a:ext cx="2046651" cy="424796"/>
              </a:xfrm>
              <a:prstGeom prst="rect">
                <a:avLst/>
              </a:prstGeom>
              <a:noFill/>
            </p:spPr>
            <p:txBody>
              <a:bodyPr wrap="none" rtlCol="0">
                <a:spAutoFit/>
              </a:bodyPr>
              <a:lstStyle/>
              <a:p>
                <a:r>
                  <a:rPr lang="en-US" altLang="ja-JP" sz="2000" dirty="0" smtClean="0"/>
                  <a:t>where </a:t>
                </a:r>
                <a14:m>
                  <m:oMath xmlns:m="http://schemas.openxmlformats.org/officeDocument/2006/math">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𝜏</m:t>
                        </m:r>
                      </m:e>
                      <m:sub>
                        <m:r>
                          <a:rPr kumimoji="1" lang="en-US" altLang="ja-JP" sz="2000" b="0" i="1" smtClean="0">
                            <a:latin typeface="Cambria Math" panose="02040503050406030204" pitchFamily="18" charset="0"/>
                          </a:rPr>
                          <m:t>𝜇</m:t>
                        </m:r>
                      </m:sub>
                    </m:sSub>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𝑉</m:t>
                        </m:r>
                      </m:e>
                      <m:sup>
                        <m:r>
                          <a:rPr kumimoji="1" lang="en-US" altLang="ja-JP" sz="2000" b="0" i="1" smtClean="0">
                            <a:latin typeface="Cambria Math" panose="02040503050406030204" pitchFamily="18" charset="0"/>
                          </a:rPr>
                          <m:t>𝜇</m:t>
                        </m:r>
                      </m:sup>
                    </m:sSup>
                    <m:r>
                      <a:rPr kumimoji="1" lang="en-US" altLang="ja-JP" sz="2000" b="0" i="1" smtClean="0">
                        <a:latin typeface="Cambria Math" panose="02040503050406030204" pitchFamily="18" charset="0"/>
                      </a:rPr>
                      <m:t>=0</m:t>
                    </m:r>
                  </m:oMath>
                </a14:m>
                <a:r>
                  <a:rPr kumimoji="1" lang="en-US" altLang="ja-JP" sz="2000" dirty="0" smtClean="0"/>
                  <a:t> </a:t>
                </a:r>
                <a:endParaRPr kumimoji="1" lang="ja-JP" altLang="en-US" sz="2000" dirty="0"/>
              </a:p>
            </p:txBody>
          </p:sp>
        </mc:Choice>
        <mc:Fallback xmlns="">
          <p:sp>
            <p:nvSpPr>
              <p:cNvPr id="33" name="テキスト ボックス 32"/>
              <p:cNvSpPr txBox="1">
                <a:spLocks noRot="1" noChangeAspect="1" noMove="1" noResize="1" noEditPoints="1" noAdjustHandles="1" noChangeArrowheads="1" noChangeShapeType="1" noTextEdit="1"/>
              </p:cNvSpPr>
              <p:nvPr/>
            </p:nvSpPr>
            <p:spPr>
              <a:xfrm>
                <a:off x="653405" y="6165868"/>
                <a:ext cx="2046651" cy="424796"/>
              </a:xfrm>
              <a:prstGeom prst="rect">
                <a:avLst/>
              </a:prstGeom>
              <a:blipFill rotWithShape="0">
                <a:blip r:embed="rId15"/>
                <a:stretch>
                  <a:fillRect l="-2976" t="-5714" b="-20000"/>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0869443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4479" y="365126"/>
            <a:ext cx="7886700" cy="694417"/>
          </a:xfrm>
        </p:spPr>
        <p:txBody>
          <a:bodyPr>
            <a:normAutofit/>
          </a:bodyPr>
          <a:lstStyle/>
          <a:p>
            <a:r>
              <a:rPr kumimoji="1" lang="en-US" altLang="ja-JP" sz="3200" dirty="0" smtClean="0">
                <a:solidFill>
                  <a:srgbClr val="0070C0"/>
                </a:solidFill>
              </a:rPr>
              <a:t>Fluid equations and Newton-</a:t>
            </a:r>
            <a:r>
              <a:rPr kumimoji="1" lang="en-US" altLang="ja-JP" sz="3200" dirty="0" err="1" smtClean="0">
                <a:solidFill>
                  <a:srgbClr val="0070C0"/>
                </a:solidFill>
              </a:rPr>
              <a:t>Cartan</a:t>
            </a:r>
            <a:r>
              <a:rPr kumimoji="1" lang="en-US" altLang="ja-JP" sz="3200" dirty="0" smtClean="0">
                <a:solidFill>
                  <a:srgbClr val="0070C0"/>
                </a:solidFill>
              </a:rPr>
              <a:t> theory</a:t>
            </a:r>
            <a:endParaRPr kumimoji="1" lang="ja-JP" altLang="en-US" sz="3200" dirty="0">
              <a:solidFill>
                <a:srgbClr val="0070C0"/>
              </a:solidFill>
            </a:endParaRPr>
          </a:p>
        </p:txBody>
      </p:sp>
      <p:sp>
        <p:nvSpPr>
          <p:cNvPr id="5" name="テキスト ボックス 4"/>
          <p:cNvSpPr txBox="1"/>
          <p:nvPr/>
        </p:nvSpPr>
        <p:spPr>
          <a:xfrm>
            <a:off x="647272" y="1674676"/>
            <a:ext cx="2878737" cy="400110"/>
          </a:xfrm>
          <a:prstGeom prst="rect">
            <a:avLst/>
          </a:prstGeom>
          <a:noFill/>
        </p:spPr>
        <p:txBody>
          <a:bodyPr wrap="none" rtlCol="0">
            <a:spAutoFit/>
          </a:bodyPr>
          <a:lstStyle/>
          <a:p>
            <a:r>
              <a:rPr kumimoji="1" lang="en-US" altLang="ja-JP" sz="2000" dirty="0" smtClean="0"/>
              <a:t>By using the Milne boost, </a:t>
            </a:r>
            <a:endParaRPr kumimoji="1" lang="ja-JP" altLang="en-US" sz="2000" dirty="0"/>
          </a:p>
        </p:txBody>
      </p:sp>
      <mc:AlternateContent xmlns:mc="http://schemas.openxmlformats.org/markup-compatibility/2006" xmlns:a14="http://schemas.microsoft.com/office/drawing/2010/main">
        <mc:Choice Requires="a14">
          <p:sp>
            <p:nvSpPr>
              <p:cNvPr id="6" name="テキスト ボックス 5"/>
              <p:cNvSpPr txBox="1"/>
              <p:nvPr/>
            </p:nvSpPr>
            <p:spPr>
              <a:xfrm>
                <a:off x="4222228" y="2037662"/>
                <a:ext cx="3199209" cy="57618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kumimoji="1" lang="en-US" altLang="ja-JP" sz="2000" b="0" i="1" smtClean="0">
                              <a:latin typeface="Cambria Math" panose="02040503050406030204" pitchFamily="18" charset="0"/>
                            </a:rPr>
                          </m:ctrlPr>
                        </m:accPr>
                        <m:e>
                          <m:r>
                            <a:rPr kumimoji="1" lang="en-US" altLang="ja-JP" sz="2000" b="0" i="1" smtClean="0">
                              <a:latin typeface="Cambria Math" panose="02040503050406030204" pitchFamily="18" charset="0"/>
                            </a:rPr>
                            <m:t>𝐴</m:t>
                          </m:r>
                        </m:e>
                      </m:acc>
                      <m:r>
                        <a:rPr kumimoji="1" lang="en-US" altLang="ja-JP" sz="2000" b="0" i="1" smtClean="0">
                          <a:latin typeface="Cambria Math" panose="02040503050406030204" pitchFamily="18" charset="0"/>
                        </a:rPr>
                        <m:t>→</m:t>
                      </m:r>
                      <m:acc>
                        <m:accPr>
                          <m:chr m:val="̂"/>
                          <m:ctrlPr>
                            <a:rPr kumimoji="1" lang="en-US" altLang="ja-JP" sz="2000" b="0" i="1" smtClean="0">
                              <a:latin typeface="Cambria Math" panose="02040503050406030204" pitchFamily="18" charset="0"/>
                            </a:rPr>
                          </m:ctrlPr>
                        </m:accPr>
                        <m:e>
                          <m:r>
                            <a:rPr kumimoji="1" lang="en-US" altLang="ja-JP" sz="2000" b="0" i="1" smtClean="0">
                              <a:latin typeface="Cambria Math" panose="02040503050406030204" pitchFamily="18" charset="0"/>
                            </a:rPr>
                            <m:t>𝐴</m:t>
                          </m:r>
                        </m:e>
                      </m:acc>
                      <m:r>
                        <a:rPr kumimoji="1" lang="en-US" altLang="ja-JP" sz="2000" b="0" i="1" smtClean="0">
                          <a:latin typeface="Cambria Math" panose="02040503050406030204" pitchFamily="18" charset="0"/>
                        </a:rPr>
                        <m:t>=</m:t>
                      </m:r>
                      <m:acc>
                        <m:accPr>
                          <m:chr m:val="̃"/>
                          <m:ctrlPr>
                            <a:rPr kumimoji="1" lang="en-US" altLang="ja-JP" sz="2000" b="0" i="1" smtClean="0">
                              <a:latin typeface="Cambria Math" panose="02040503050406030204" pitchFamily="18" charset="0"/>
                            </a:rPr>
                          </m:ctrlPr>
                        </m:accPr>
                        <m:e>
                          <m:r>
                            <a:rPr kumimoji="1" lang="en-US" altLang="ja-JP" sz="2000" b="0" i="1" smtClean="0">
                              <a:latin typeface="Cambria Math" panose="02040503050406030204" pitchFamily="18" charset="0"/>
                            </a:rPr>
                            <m:t>𝐴</m:t>
                          </m:r>
                        </m:e>
                      </m:acc>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r>
                        <a:rPr kumimoji="1" lang="en-US" altLang="ja-JP" sz="2000" b="0" i="1" smtClean="0">
                          <a:latin typeface="Cambria Math" panose="02040503050406030204" pitchFamily="18" charset="0"/>
                        </a:rPr>
                        <m:t>𝑑</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𝑥</m:t>
                          </m:r>
                        </m:e>
                        <m:sup>
                          <m:r>
                            <a:rPr kumimoji="1" lang="en-US" altLang="ja-JP" sz="2000" b="0" i="1" smtClean="0">
                              <a:latin typeface="Cambria Math" panose="02040503050406030204" pitchFamily="18" charset="0"/>
                            </a:rPr>
                            <m:t>𝑖</m:t>
                          </m:r>
                        </m:sup>
                      </m:sSup>
                      <m:r>
                        <a:rPr kumimoji="1" lang="en-US" altLang="ja-JP" sz="2000" b="0" i="1" smtClean="0">
                          <a:latin typeface="Cambria Math" panose="02040503050406030204" pitchFamily="18" charset="0"/>
                        </a:rPr>
                        <m:t>−</m:t>
                      </m:r>
                      <m:f>
                        <m:fPr>
                          <m:ctrlPr>
                            <a:rPr lang="en-US" altLang="ja-JP" sz="2000" i="1">
                              <a:latin typeface="Cambria Math" panose="02040503050406030204" pitchFamily="18" charset="0"/>
                            </a:rPr>
                          </m:ctrlPr>
                        </m:fPr>
                        <m:num>
                          <m:r>
                            <a:rPr lang="en-US" altLang="ja-JP" sz="2000" i="1">
                              <a:latin typeface="Cambria Math" panose="02040503050406030204" pitchFamily="18" charset="0"/>
                            </a:rPr>
                            <m:t>1</m:t>
                          </m:r>
                        </m:num>
                        <m:den>
                          <m:r>
                            <a:rPr lang="en-US" altLang="ja-JP" sz="2000" i="1">
                              <a:latin typeface="Cambria Math" panose="02040503050406030204" pitchFamily="18" charset="0"/>
                            </a:rPr>
                            <m:t>2</m:t>
                          </m:r>
                        </m:den>
                      </m:f>
                      <m:sSup>
                        <m:sSupPr>
                          <m:ctrlPr>
                            <a:rPr lang="en-US" altLang="ja-JP" sz="2000" i="1">
                              <a:latin typeface="Cambria Math" panose="02040503050406030204" pitchFamily="18" charset="0"/>
                            </a:rPr>
                          </m:ctrlPr>
                        </m:sSupPr>
                        <m:e>
                          <m:r>
                            <a:rPr lang="en-US" altLang="ja-JP" sz="2000" b="0" i="1" smtClean="0">
                              <a:latin typeface="Cambria Math" panose="02040503050406030204" pitchFamily="18" charset="0"/>
                            </a:rPr>
                            <m:t>𝑣</m:t>
                          </m:r>
                        </m:e>
                        <m:sup>
                          <m:r>
                            <a:rPr lang="en-US" altLang="ja-JP" sz="2000" i="1">
                              <a:latin typeface="Cambria Math" panose="02040503050406030204" pitchFamily="18" charset="0"/>
                            </a:rPr>
                            <m:t>2</m:t>
                          </m:r>
                        </m:sup>
                      </m:sSup>
                      <m:r>
                        <a:rPr kumimoji="1" lang="en-US" altLang="ja-JP" sz="2000" b="0" i="1" smtClean="0">
                          <a:latin typeface="Cambria Math" panose="02040503050406030204" pitchFamily="18" charset="0"/>
                        </a:rPr>
                        <m:t>𝑑𝑡</m:t>
                      </m:r>
                    </m:oMath>
                  </m:oMathPara>
                </a14:m>
                <a:endParaRPr kumimoji="1" lang="ja-JP" altLang="en-US" dirty="0"/>
              </a:p>
            </p:txBody>
          </p:sp>
        </mc:Choice>
        <mc:Fallback xmlns="">
          <p:sp>
            <p:nvSpPr>
              <p:cNvPr id="6" name="テキスト ボックス 5"/>
              <p:cNvSpPr txBox="1">
                <a:spLocks noRot="1" noChangeAspect="1" noMove="1" noResize="1" noEditPoints="1" noAdjustHandles="1" noChangeArrowheads="1" noChangeShapeType="1" noTextEdit="1"/>
              </p:cNvSpPr>
              <p:nvPr/>
            </p:nvSpPr>
            <p:spPr>
              <a:xfrm>
                <a:off x="4222228" y="2037662"/>
                <a:ext cx="3199209" cy="576183"/>
              </a:xfrm>
              <a:prstGeom prst="rect">
                <a:avLst/>
              </a:prstGeom>
              <a:blipFill rotWithShape="0">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 name="テキスト ボックス 6"/>
              <p:cNvSpPr txBox="1"/>
              <p:nvPr/>
            </p:nvSpPr>
            <p:spPr>
              <a:xfrm>
                <a:off x="1044625" y="2200168"/>
                <a:ext cx="2310441" cy="31777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kumimoji="1" lang="en-US" altLang="ja-JP" sz="2000" b="0" i="1" smtClean="0">
                              <a:latin typeface="Cambria Math" panose="02040503050406030204" pitchFamily="18" charset="0"/>
                            </a:rPr>
                          </m:ctrlPr>
                        </m:sSupPr>
                        <m:e>
                          <m:acc>
                            <m:accPr>
                              <m:chr m:val="̅"/>
                              <m:ctrlPr>
                                <a:rPr kumimoji="1" lang="en-US" altLang="ja-JP" sz="2000" b="0" i="1" smtClean="0">
                                  <a:latin typeface="Cambria Math" panose="02040503050406030204" pitchFamily="18" charset="0"/>
                                </a:rPr>
                              </m:ctrlPr>
                            </m:accPr>
                            <m:e>
                              <m:r>
                                <a:rPr kumimoji="1" lang="en-US" altLang="ja-JP" sz="2000" b="0" i="1" smtClean="0">
                                  <a:latin typeface="Cambria Math" panose="02040503050406030204" pitchFamily="18" charset="0"/>
                                </a:rPr>
                                <m:t>𝑣</m:t>
                              </m:r>
                            </m:e>
                          </m:acc>
                        </m:e>
                        <m:sup>
                          <m:r>
                            <a:rPr kumimoji="1" lang="en-US" altLang="ja-JP" sz="2000" b="0" i="1" smtClean="0">
                              <a:latin typeface="Cambria Math" panose="02040503050406030204" pitchFamily="18" charset="0"/>
                            </a:rPr>
                            <m:t>𝜇</m:t>
                          </m:r>
                        </m:sup>
                      </m:sSup>
                      <m:r>
                        <a:rPr kumimoji="1" lang="en-US" altLang="ja-JP" sz="2000" b="0" i="1" smtClean="0">
                          <a:latin typeface="Cambria Math" panose="02040503050406030204" pitchFamily="18" charset="0"/>
                        </a:rPr>
                        <m:t>=</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1,0</m:t>
                          </m:r>
                        </m:e>
                      </m:d>
                      <m:r>
                        <a:rPr kumimoji="1" lang="en-US" altLang="ja-JP" sz="2000" b="0" i="1" smtClean="0">
                          <a:latin typeface="Cambria Math" panose="02040503050406030204" pitchFamily="18" charset="0"/>
                        </a:rPr>
                        <m:t>→(1,</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𝑣</m:t>
                          </m:r>
                        </m:e>
                        <m:sup>
                          <m:r>
                            <a:rPr kumimoji="1" lang="en-US" altLang="ja-JP" sz="2000" b="0" i="1" smtClean="0">
                              <a:latin typeface="Cambria Math" panose="02040503050406030204" pitchFamily="18" charset="0"/>
                            </a:rPr>
                            <m:t>𝑖</m:t>
                          </m:r>
                        </m:sup>
                      </m:sSup>
                      <m:r>
                        <a:rPr kumimoji="1" lang="en-US" altLang="ja-JP" sz="2000" b="0" i="1" smtClean="0">
                          <a:latin typeface="Cambria Math" panose="02040503050406030204" pitchFamily="18" charset="0"/>
                        </a:rPr>
                        <m:t>)</m:t>
                      </m:r>
                    </m:oMath>
                  </m:oMathPara>
                </a14:m>
                <a:endParaRPr kumimoji="1" lang="ja-JP" altLang="en-US" sz="2000" dirty="0"/>
              </a:p>
            </p:txBody>
          </p:sp>
        </mc:Choice>
        <mc:Fallback xmlns="">
          <p:sp>
            <p:nvSpPr>
              <p:cNvPr id="7" name="テキスト ボックス 6"/>
              <p:cNvSpPr txBox="1">
                <a:spLocks noRot="1" noChangeAspect="1" noMove="1" noResize="1" noEditPoints="1" noAdjustHandles="1" noChangeArrowheads="1" noChangeShapeType="1" noTextEdit="1"/>
              </p:cNvSpPr>
              <p:nvPr/>
            </p:nvSpPr>
            <p:spPr>
              <a:xfrm>
                <a:off x="1044625" y="2200168"/>
                <a:ext cx="2310441" cy="317779"/>
              </a:xfrm>
              <a:prstGeom prst="rect">
                <a:avLst/>
              </a:prstGeom>
              <a:blipFill rotWithShape="0">
                <a:blip r:embed="rId4"/>
                <a:stretch>
                  <a:fillRect t="-1923" r="-2639" b="-34615"/>
                </a:stretch>
              </a:blipFill>
            </p:spPr>
            <p:txBody>
              <a:bodyPr/>
              <a:lstStyle/>
              <a:p>
                <a:r>
                  <a:rPr lang="ja-JP" altLang="en-US">
                    <a:noFill/>
                  </a:rPr>
                  <a:t> </a:t>
                </a:r>
              </a:p>
            </p:txBody>
          </p:sp>
        </mc:Fallback>
      </mc:AlternateContent>
      <p:sp>
        <p:nvSpPr>
          <p:cNvPr id="10" name="テキスト ボックス 9"/>
          <p:cNvSpPr txBox="1"/>
          <p:nvPr/>
        </p:nvSpPr>
        <p:spPr>
          <a:xfrm>
            <a:off x="636564" y="3173244"/>
            <a:ext cx="7238648" cy="400110"/>
          </a:xfrm>
          <a:prstGeom prst="rect">
            <a:avLst/>
          </a:prstGeom>
          <a:noFill/>
        </p:spPr>
        <p:txBody>
          <a:bodyPr wrap="none" rtlCol="0">
            <a:spAutoFit/>
          </a:bodyPr>
          <a:lstStyle/>
          <a:p>
            <a:r>
              <a:rPr kumimoji="1" lang="en-US" altLang="ja-JP" sz="2000" dirty="0" smtClean="0"/>
              <a:t>Then, the </a:t>
            </a:r>
            <a:r>
              <a:rPr kumimoji="1" lang="en-US" altLang="ja-JP" sz="2000" dirty="0" err="1" smtClean="0"/>
              <a:t>Navier</a:t>
            </a:r>
            <a:r>
              <a:rPr kumimoji="1" lang="en-US" altLang="ja-JP" sz="2000" dirty="0" smtClean="0"/>
              <a:t>-Stokes equation from </a:t>
            </a:r>
            <a:r>
              <a:rPr kumimoji="1" lang="en-US" altLang="ja-JP" sz="2000" dirty="0" err="1" smtClean="0"/>
              <a:t>Lifshitz</a:t>
            </a:r>
            <a:r>
              <a:rPr kumimoji="1" lang="en-US" altLang="ja-JP" sz="2000" dirty="0" smtClean="0"/>
              <a:t> black hole solution is </a:t>
            </a:r>
            <a:endParaRPr kumimoji="1" lang="ja-JP" altLang="en-US" sz="2000" dirty="0"/>
          </a:p>
        </p:txBody>
      </p:sp>
      <mc:AlternateContent xmlns:mc="http://schemas.openxmlformats.org/markup-compatibility/2006" xmlns:a14="http://schemas.microsoft.com/office/drawing/2010/main">
        <mc:Choice Requires="a14">
          <p:sp>
            <p:nvSpPr>
              <p:cNvPr id="14" name="テキスト ボックス 13"/>
              <p:cNvSpPr txBox="1"/>
              <p:nvPr/>
            </p:nvSpPr>
            <p:spPr>
              <a:xfrm>
                <a:off x="1817596" y="4645161"/>
                <a:ext cx="4623445" cy="35458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r>
                        <a:rPr kumimoji="1" lang="en-US" altLang="ja-JP" sz="2000" b="0" i="1" smtClean="0">
                          <a:latin typeface="Cambria Math" panose="02040503050406030204" pitchFamily="18" charset="0"/>
                        </a:rPr>
                        <m:t>𝑃</m:t>
                      </m:r>
                      <m:r>
                        <a:rPr kumimoji="1" lang="en-US" altLang="ja-JP" sz="2000" b="0" i="1" smtClean="0">
                          <a:latin typeface="Cambria Math" panose="02040503050406030204" pitchFamily="18" charset="0"/>
                        </a:rPr>
                        <m:t>+</m:t>
                      </m:r>
                      <m:r>
                        <a:rPr kumimoji="1" lang="en-US" altLang="ja-JP" sz="2000" b="0" i="1" smtClean="0">
                          <a:solidFill>
                            <a:srgbClr val="FF0000"/>
                          </a:solidFill>
                          <a:latin typeface="Cambria Math" panose="02040503050406030204" pitchFamily="18" charset="0"/>
                        </a:rPr>
                        <m:t>𝑛</m:t>
                      </m:r>
                      <m:sSub>
                        <m:sSubPr>
                          <m:ctrlPr>
                            <a:rPr kumimoji="1" lang="en-US" altLang="ja-JP" sz="2000" b="0" i="1" smtClean="0">
                              <a:solidFill>
                                <a:srgbClr val="FF0000"/>
                              </a:solidFill>
                              <a:latin typeface="Cambria Math" panose="02040503050406030204" pitchFamily="18" charset="0"/>
                            </a:rPr>
                          </m:ctrlPr>
                        </m:sSubPr>
                        <m:e>
                          <m:r>
                            <a:rPr kumimoji="1" lang="en-US" altLang="ja-JP" sz="2000" b="0" i="1" smtClean="0">
                              <a:solidFill>
                                <a:srgbClr val="FF0000"/>
                              </a:solidFill>
                              <a:latin typeface="Cambria Math" panose="02040503050406030204" pitchFamily="18" charset="0"/>
                            </a:rPr>
                            <m:t>𝜕</m:t>
                          </m:r>
                        </m:e>
                        <m:sub>
                          <m:r>
                            <a:rPr kumimoji="1" lang="en-US" altLang="ja-JP" sz="2000" b="0" i="1" smtClean="0">
                              <a:solidFill>
                                <a:srgbClr val="FF0000"/>
                              </a:solidFill>
                              <a:latin typeface="Cambria Math" panose="02040503050406030204" pitchFamily="18" charset="0"/>
                            </a:rPr>
                            <m:t>𝑡</m:t>
                          </m:r>
                        </m:sub>
                      </m:sSub>
                      <m:sSup>
                        <m:sSupPr>
                          <m:ctrlPr>
                            <a:rPr kumimoji="1" lang="en-US" altLang="ja-JP" sz="2000" b="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𝑣</m:t>
                          </m:r>
                        </m:e>
                        <m:sup>
                          <m:r>
                            <a:rPr kumimoji="1" lang="en-US" altLang="ja-JP" sz="2000" b="0" i="1" smtClean="0">
                              <a:solidFill>
                                <a:srgbClr val="FF0000"/>
                              </a:solidFill>
                              <a:latin typeface="Cambria Math" panose="02040503050406030204" pitchFamily="18" charset="0"/>
                            </a:rPr>
                            <m:t>𝑖</m:t>
                          </m:r>
                        </m:sup>
                      </m:sSup>
                      <m:r>
                        <a:rPr kumimoji="1" lang="en-US" altLang="ja-JP" sz="2000" b="0" i="1" smtClean="0">
                          <a:solidFill>
                            <a:srgbClr val="FF0000"/>
                          </a:solidFill>
                          <a:latin typeface="Cambria Math" panose="02040503050406030204" pitchFamily="18" charset="0"/>
                        </a:rPr>
                        <m:t>+</m:t>
                      </m:r>
                      <m:r>
                        <a:rPr kumimoji="1" lang="en-US" altLang="ja-JP" sz="2000" b="0" i="1" smtClean="0">
                          <a:solidFill>
                            <a:srgbClr val="FF0000"/>
                          </a:solidFill>
                          <a:latin typeface="Cambria Math" panose="02040503050406030204" pitchFamily="18" charset="0"/>
                        </a:rPr>
                        <m:t>𝑛</m:t>
                      </m:r>
                      <m:sSup>
                        <m:sSupPr>
                          <m:ctrlPr>
                            <a:rPr kumimoji="1" lang="en-US" altLang="ja-JP" sz="2000" b="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𝑣</m:t>
                          </m:r>
                        </m:e>
                        <m:sup>
                          <m:r>
                            <a:rPr kumimoji="1" lang="en-US" altLang="ja-JP" sz="2000" b="0" i="1" smtClean="0">
                              <a:solidFill>
                                <a:srgbClr val="FF0000"/>
                              </a:solidFill>
                              <a:latin typeface="Cambria Math" panose="02040503050406030204" pitchFamily="18" charset="0"/>
                            </a:rPr>
                            <m:t>𝑗</m:t>
                          </m:r>
                        </m:sup>
                      </m:sSup>
                      <m:sSub>
                        <m:sSubPr>
                          <m:ctrlPr>
                            <a:rPr kumimoji="1" lang="en-US" altLang="ja-JP" sz="2000" b="0" i="1" smtClean="0">
                              <a:solidFill>
                                <a:srgbClr val="FF0000"/>
                              </a:solidFill>
                              <a:latin typeface="Cambria Math" panose="02040503050406030204" pitchFamily="18" charset="0"/>
                            </a:rPr>
                          </m:ctrlPr>
                        </m:sSubPr>
                        <m:e>
                          <m:r>
                            <a:rPr kumimoji="1" lang="en-US" altLang="ja-JP" sz="2000" b="0" i="1" smtClean="0">
                              <a:solidFill>
                                <a:srgbClr val="FF0000"/>
                              </a:solidFill>
                              <a:latin typeface="Cambria Math" panose="02040503050406030204" pitchFamily="18" charset="0"/>
                            </a:rPr>
                            <m:t>𝜕</m:t>
                          </m:r>
                        </m:e>
                        <m:sub>
                          <m:r>
                            <a:rPr kumimoji="1" lang="en-US" altLang="ja-JP" sz="2000" b="0" i="1" smtClean="0">
                              <a:solidFill>
                                <a:srgbClr val="FF0000"/>
                              </a:solidFill>
                              <a:latin typeface="Cambria Math" panose="02040503050406030204" pitchFamily="18" charset="0"/>
                            </a:rPr>
                            <m:t>𝑗</m:t>
                          </m:r>
                        </m:sub>
                      </m:sSub>
                      <m:sSup>
                        <m:sSupPr>
                          <m:ctrlPr>
                            <a:rPr kumimoji="1" lang="en-US" altLang="ja-JP" sz="2000" b="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𝑣</m:t>
                          </m:r>
                        </m:e>
                        <m:sup>
                          <m:r>
                            <a:rPr kumimoji="1" lang="en-US" altLang="ja-JP" sz="2000" b="0" i="1" smtClean="0">
                              <a:solidFill>
                                <a:srgbClr val="FF0000"/>
                              </a:solidFill>
                              <a:latin typeface="Cambria Math" panose="02040503050406030204" pitchFamily="18" charset="0"/>
                            </a:rPr>
                            <m:t>𝑖</m:t>
                          </m:r>
                        </m:sup>
                      </m:sSup>
                      <m:r>
                        <a:rPr kumimoji="1" lang="en-US" altLang="ja-JP" sz="2000" b="0" i="1" smtClean="0">
                          <a:latin typeface="Cambria Math" panose="02040503050406030204" pitchFamily="18" charset="0"/>
                        </a:rPr>
                        <m:t>−</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𝑗</m:t>
                          </m:r>
                        </m:sub>
                      </m:sSub>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𝜂</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𝜎</m:t>
                              </m:r>
                            </m:e>
                            <m:sub>
                              <m:r>
                                <a:rPr kumimoji="1" lang="en-US" altLang="ja-JP" sz="2000" b="0" i="1" smtClean="0">
                                  <a:latin typeface="Cambria Math" panose="02040503050406030204" pitchFamily="18" charset="0"/>
                                </a:rPr>
                                <m:t>𝑖𝑗</m:t>
                              </m:r>
                            </m:sub>
                          </m:sSub>
                        </m:e>
                      </m:d>
                      <m:r>
                        <a:rPr kumimoji="1" lang="en-US" altLang="ja-JP" sz="2000" b="0" i="1" smtClean="0">
                          <a:latin typeface="Cambria Math" panose="02040503050406030204" pitchFamily="18" charset="0"/>
                        </a:rPr>
                        <m:t>=</m:t>
                      </m:r>
                      <m:sSub>
                        <m:sSubPr>
                          <m:ctrlPr>
                            <a:rPr kumimoji="1" lang="en-US" altLang="ja-JP" sz="2000" b="0" i="1" smtClean="0">
                              <a:solidFill>
                                <a:srgbClr val="FF0000"/>
                              </a:solidFill>
                              <a:latin typeface="Cambria Math" panose="02040503050406030204" pitchFamily="18" charset="0"/>
                            </a:rPr>
                          </m:ctrlPr>
                        </m:sSubPr>
                        <m:e>
                          <m:acc>
                            <m:accPr>
                              <m:chr m:val="̃"/>
                              <m:ctrlPr>
                                <a:rPr kumimoji="1" lang="en-US" altLang="ja-JP" sz="2000" b="0" i="1" smtClean="0">
                                  <a:solidFill>
                                    <a:srgbClr val="FF0000"/>
                                  </a:solidFill>
                                  <a:latin typeface="Cambria Math" panose="02040503050406030204" pitchFamily="18" charset="0"/>
                                </a:rPr>
                              </m:ctrlPr>
                            </m:accPr>
                            <m:e>
                              <m:r>
                                <a:rPr kumimoji="1" lang="en-US" altLang="ja-JP" sz="2000" b="0" i="1" smtClean="0">
                                  <a:solidFill>
                                    <a:srgbClr val="FF0000"/>
                                  </a:solidFill>
                                  <a:latin typeface="Cambria Math" panose="02040503050406030204" pitchFamily="18" charset="0"/>
                                </a:rPr>
                                <m:t>𝐹</m:t>
                              </m:r>
                            </m:e>
                          </m:acc>
                        </m:e>
                        <m:sub>
                          <m:r>
                            <a:rPr kumimoji="1" lang="en-US" altLang="ja-JP" sz="2000" b="0" i="1" smtClean="0">
                              <a:solidFill>
                                <a:srgbClr val="FF0000"/>
                              </a:solidFill>
                              <a:latin typeface="Cambria Math" panose="02040503050406030204" pitchFamily="18" charset="0"/>
                            </a:rPr>
                            <m:t>𝑖</m:t>
                          </m:r>
                          <m:r>
                            <a:rPr kumimoji="1" lang="en-US" altLang="ja-JP" sz="2000" b="0" i="1" smtClean="0">
                              <a:solidFill>
                                <a:srgbClr val="FF0000"/>
                              </a:solidFill>
                              <a:latin typeface="Cambria Math" panose="02040503050406030204" pitchFamily="18" charset="0"/>
                            </a:rPr>
                            <m:t>𝜇</m:t>
                          </m:r>
                        </m:sub>
                      </m:sSub>
                      <m:sSup>
                        <m:sSupPr>
                          <m:ctrlPr>
                            <a:rPr kumimoji="1" lang="en-US" altLang="ja-JP" sz="2000" b="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𝐽</m:t>
                          </m:r>
                        </m:e>
                        <m:sup>
                          <m:r>
                            <a:rPr kumimoji="1" lang="en-US" altLang="ja-JP" sz="2000" b="0" i="1" smtClean="0">
                              <a:solidFill>
                                <a:srgbClr val="FF0000"/>
                              </a:solidFill>
                              <a:latin typeface="Cambria Math" panose="02040503050406030204" pitchFamily="18" charset="0"/>
                            </a:rPr>
                            <m:t>𝜇</m:t>
                          </m:r>
                        </m:sup>
                      </m:sSup>
                    </m:oMath>
                  </m:oMathPara>
                </a14:m>
                <a:endParaRPr kumimoji="1" lang="ja-JP" altLang="en-US" dirty="0"/>
              </a:p>
            </p:txBody>
          </p:sp>
        </mc:Choice>
        <mc:Fallback xmlns="">
          <p:sp>
            <p:nvSpPr>
              <p:cNvPr id="14" name="テキスト ボックス 13"/>
              <p:cNvSpPr txBox="1">
                <a:spLocks noRot="1" noChangeAspect="1" noMove="1" noResize="1" noEditPoints="1" noAdjustHandles="1" noChangeArrowheads="1" noChangeShapeType="1" noTextEdit="1"/>
              </p:cNvSpPr>
              <p:nvPr/>
            </p:nvSpPr>
            <p:spPr>
              <a:xfrm>
                <a:off x="1817596" y="4645161"/>
                <a:ext cx="4623445" cy="354584"/>
              </a:xfrm>
              <a:prstGeom prst="rect">
                <a:avLst/>
              </a:prstGeom>
              <a:blipFill rotWithShape="0">
                <a:blip r:embed="rId5"/>
                <a:stretch>
                  <a:fillRect l="-1054" t="-15517" r="-132" b="-24138"/>
                </a:stretch>
              </a:blipFill>
            </p:spPr>
            <p:txBody>
              <a:bodyPr/>
              <a:lstStyle/>
              <a:p>
                <a:r>
                  <a:rPr lang="ja-JP" altLang="en-US">
                    <a:noFill/>
                  </a:rPr>
                  <a:t> </a:t>
                </a:r>
              </a:p>
            </p:txBody>
          </p:sp>
        </mc:Fallback>
      </mc:AlternateContent>
      <p:sp>
        <p:nvSpPr>
          <p:cNvPr id="15" name="テキスト ボックス 14"/>
          <p:cNvSpPr txBox="1"/>
          <p:nvPr/>
        </p:nvSpPr>
        <p:spPr>
          <a:xfrm>
            <a:off x="647272" y="4130783"/>
            <a:ext cx="1791581" cy="400110"/>
          </a:xfrm>
          <a:prstGeom prst="rect">
            <a:avLst/>
          </a:prstGeom>
          <a:noFill/>
        </p:spPr>
        <p:txBody>
          <a:bodyPr wrap="none" rtlCol="0">
            <a:spAutoFit/>
          </a:bodyPr>
          <a:lstStyle/>
          <a:p>
            <a:r>
              <a:rPr kumimoji="1" lang="en-US" altLang="ja-JP" sz="2000" dirty="0" smtClean="0"/>
              <a:t>is expressed as</a:t>
            </a:r>
            <a:endParaRPr kumimoji="1" lang="ja-JP" altLang="en-US" sz="2000" dirty="0"/>
          </a:p>
        </p:txBody>
      </p:sp>
      <mc:AlternateContent xmlns:mc="http://schemas.openxmlformats.org/markup-compatibility/2006" xmlns:a14="http://schemas.microsoft.com/office/drawing/2010/main">
        <mc:Choice Requires="a14">
          <p:sp>
            <p:nvSpPr>
              <p:cNvPr id="3" name="テキスト ボックス 2"/>
              <p:cNvSpPr txBox="1"/>
              <p:nvPr/>
            </p:nvSpPr>
            <p:spPr>
              <a:xfrm>
                <a:off x="636564" y="1128361"/>
                <a:ext cx="6182718" cy="410112"/>
              </a:xfrm>
              <a:prstGeom prst="rect">
                <a:avLst/>
              </a:prstGeom>
              <a:noFill/>
            </p:spPr>
            <p:txBody>
              <a:bodyPr wrap="none" rtlCol="0">
                <a:spAutoFit/>
              </a:bodyPr>
              <a:lstStyle/>
              <a:p>
                <a:r>
                  <a:rPr kumimoji="1" lang="en-US" altLang="ja-JP" sz="2000" dirty="0" smtClean="0"/>
                  <a:t>In our </a:t>
                </a:r>
                <a:r>
                  <a:rPr lang="en-US" altLang="ja-JP" sz="2000" dirty="0" smtClean="0"/>
                  <a:t>case, velocity of space is not</a:t>
                </a:r>
                <a:r>
                  <a:rPr kumimoji="1" lang="en-US" altLang="ja-JP" sz="2000" dirty="0" smtClean="0"/>
                  <a:t> </a:t>
                </a:r>
                <a14:m>
                  <m:oMath xmlns:m="http://schemas.openxmlformats.org/officeDocument/2006/math">
                    <m:sSup>
                      <m:sSupPr>
                        <m:ctrlPr>
                          <a:rPr kumimoji="1" lang="en-US" altLang="ja-JP" sz="2000" b="0" i="1" dirty="0" smtClean="0">
                            <a:latin typeface="Cambria Math" panose="02040503050406030204" pitchFamily="18" charset="0"/>
                          </a:rPr>
                        </m:ctrlPr>
                      </m:sSupPr>
                      <m:e>
                        <m:acc>
                          <m:accPr>
                            <m:chr m:val="̅"/>
                            <m:ctrlPr>
                              <a:rPr kumimoji="1" lang="en-US" altLang="ja-JP" sz="2000" b="0" i="1" smtClean="0">
                                <a:latin typeface="Cambria Math" panose="02040503050406030204" pitchFamily="18" charset="0"/>
                              </a:rPr>
                            </m:ctrlPr>
                          </m:accPr>
                          <m:e>
                            <m:r>
                              <a:rPr kumimoji="1" lang="en-US" altLang="ja-JP" sz="2000" b="0" i="1" smtClean="0">
                                <a:latin typeface="Cambria Math" panose="02040503050406030204" pitchFamily="18" charset="0"/>
                              </a:rPr>
                              <m:t>𝑣</m:t>
                            </m:r>
                          </m:e>
                        </m:acc>
                      </m:e>
                      <m:sup>
                        <m:r>
                          <a:rPr kumimoji="1" lang="en-US" altLang="ja-JP" sz="2000" b="0" i="1" dirty="0" smtClean="0">
                            <a:latin typeface="Cambria Math" panose="02040503050406030204" pitchFamily="18" charset="0"/>
                          </a:rPr>
                          <m:t>𝜇</m:t>
                        </m:r>
                      </m:sup>
                    </m:sSup>
                    <m:r>
                      <a:rPr kumimoji="1" lang="en-US" altLang="ja-JP" sz="2000" b="0" i="1" dirty="0" smtClean="0">
                        <a:latin typeface="Cambria Math" panose="02040503050406030204" pitchFamily="18" charset="0"/>
                      </a:rPr>
                      <m:t>=(1,0)</m:t>
                    </m:r>
                  </m:oMath>
                </a14:m>
                <a:r>
                  <a:rPr kumimoji="1" lang="ja-JP" altLang="en-US" sz="2000" dirty="0" smtClean="0"/>
                  <a:t> </a:t>
                </a:r>
                <a:r>
                  <a:rPr kumimoji="1" lang="en-US" altLang="ja-JP" sz="2000" dirty="0" smtClean="0"/>
                  <a:t>but </a:t>
                </a:r>
                <a14:m>
                  <m:oMath xmlns:m="http://schemas.openxmlformats.org/officeDocument/2006/math">
                    <m:r>
                      <a:rPr kumimoji="1" lang="en-US" altLang="ja-JP" sz="2000" b="0" i="1" dirty="0" smtClean="0">
                        <a:latin typeface="Cambria Math" panose="02040503050406030204" pitchFamily="18" charset="0"/>
                      </a:rPr>
                      <m:t>(1,</m:t>
                    </m:r>
                    <m:sSup>
                      <m:sSupPr>
                        <m:ctrlPr>
                          <a:rPr kumimoji="1" lang="en-US" altLang="ja-JP" sz="2000" b="0" i="1" dirty="0" smtClean="0">
                            <a:latin typeface="Cambria Math" panose="02040503050406030204" pitchFamily="18" charset="0"/>
                          </a:rPr>
                        </m:ctrlPr>
                      </m:sSupPr>
                      <m:e>
                        <m:r>
                          <a:rPr kumimoji="1" lang="en-US" altLang="ja-JP" sz="2000" b="0" i="1" dirty="0" smtClean="0">
                            <a:latin typeface="Cambria Math" panose="02040503050406030204" pitchFamily="18" charset="0"/>
                          </a:rPr>
                          <m:t>𝑣</m:t>
                        </m:r>
                      </m:e>
                      <m:sup>
                        <m:r>
                          <a:rPr kumimoji="1" lang="en-US" altLang="ja-JP" sz="2000" b="0" i="1" dirty="0" smtClean="0">
                            <a:latin typeface="Cambria Math" panose="02040503050406030204" pitchFamily="18" charset="0"/>
                          </a:rPr>
                          <m:t>𝑖</m:t>
                        </m:r>
                      </m:sup>
                    </m:sSup>
                    <m:r>
                      <a:rPr kumimoji="1" lang="en-US" altLang="ja-JP" sz="2000" b="0" i="1" dirty="0" smtClean="0">
                        <a:latin typeface="Cambria Math" panose="02040503050406030204" pitchFamily="18" charset="0"/>
                      </a:rPr>
                      <m:t>)</m:t>
                    </m:r>
                  </m:oMath>
                </a14:m>
                <a:endParaRPr kumimoji="1" lang="ja-JP" altLang="en-US" sz="2000" dirty="0"/>
              </a:p>
            </p:txBody>
          </p:sp>
        </mc:Choice>
        <mc:Fallback xmlns="">
          <p:sp>
            <p:nvSpPr>
              <p:cNvPr id="3" name="テキスト ボックス 2"/>
              <p:cNvSpPr txBox="1">
                <a:spLocks noRot="1" noChangeAspect="1" noMove="1" noResize="1" noEditPoints="1" noAdjustHandles="1" noChangeArrowheads="1" noChangeShapeType="1" noTextEdit="1"/>
              </p:cNvSpPr>
              <p:nvPr/>
            </p:nvSpPr>
            <p:spPr>
              <a:xfrm>
                <a:off x="636564" y="1128361"/>
                <a:ext cx="6182718" cy="410112"/>
              </a:xfrm>
              <a:prstGeom prst="rect">
                <a:avLst/>
              </a:prstGeom>
              <a:blipFill rotWithShape="0">
                <a:blip r:embed="rId6"/>
                <a:stretch>
                  <a:fillRect l="-985" t="-4478" b="-26866"/>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 name="テキスト ボックス 8"/>
              <p:cNvSpPr txBox="1"/>
              <p:nvPr/>
            </p:nvSpPr>
            <p:spPr>
              <a:xfrm>
                <a:off x="651150" y="2601504"/>
                <a:ext cx="5089278" cy="526939"/>
              </a:xfrm>
              <a:prstGeom prst="rect">
                <a:avLst/>
              </a:prstGeom>
              <a:noFill/>
            </p:spPr>
            <p:txBody>
              <a:bodyPr wrap="none" rtlCol="0">
                <a:spAutoFit/>
              </a:bodyPr>
              <a:lstStyle/>
              <a:p>
                <a:r>
                  <a:rPr kumimoji="1" lang="en-US" altLang="ja-JP" sz="2000" dirty="0" smtClean="0"/>
                  <a:t>We identify </a:t>
                </a:r>
                <a14:m>
                  <m:oMath xmlns:m="http://schemas.openxmlformats.org/officeDocument/2006/math">
                    <m:sSub>
                      <m:sSubPr>
                        <m:ctrlPr>
                          <a:rPr kumimoji="1" lang="en-US" altLang="ja-JP" sz="2000" b="0" i="1" smtClean="0">
                            <a:solidFill>
                              <a:srgbClr val="FF0000"/>
                            </a:solidFill>
                            <a:latin typeface="Cambria Math" panose="02040503050406030204" pitchFamily="18" charset="0"/>
                          </a:rPr>
                        </m:ctrlPr>
                      </m:sSubPr>
                      <m:e>
                        <m:r>
                          <a:rPr kumimoji="1" lang="en-US" altLang="ja-JP" sz="2000" b="0" i="1" smtClean="0">
                            <a:solidFill>
                              <a:srgbClr val="FF0000"/>
                            </a:solidFill>
                            <a:latin typeface="Cambria Math" panose="02040503050406030204" pitchFamily="18" charset="0"/>
                          </a:rPr>
                          <m:t>𝒜</m:t>
                        </m:r>
                      </m:e>
                      <m:sub>
                        <m:r>
                          <a:rPr kumimoji="1" lang="en-US" altLang="ja-JP" sz="2000" b="0" i="1" smtClean="0">
                            <a:solidFill>
                              <a:srgbClr val="FF0000"/>
                            </a:solidFill>
                            <a:latin typeface="Cambria Math" panose="02040503050406030204" pitchFamily="18" charset="0"/>
                          </a:rPr>
                          <m:t>𝜇</m:t>
                        </m:r>
                      </m:sub>
                    </m:sSub>
                  </m:oMath>
                </a14:m>
                <a:r>
                  <a:rPr kumimoji="1" lang="ja-JP" altLang="en-US" sz="2000" dirty="0" smtClean="0"/>
                  <a:t> </a:t>
                </a:r>
                <a:r>
                  <a:rPr lang="en-US" altLang="ja-JP" sz="2000" dirty="0" smtClean="0"/>
                  <a:t>with </a:t>
                </a:r>
                <a14:m>
                  <m:oMath xmlns:m="http://schemas.openxmlformats.org/officeDocument/2006/math">
                    <m:acc>
                      <m:accPr>
                        <m:chr m:val="̂"/>
                        <m:ctrlPr>
                          <a:rPr kumimoji="1" lang="en-US" altLang="ja-JP" sz="2000" b="0" i="1" smtClean="0">
                            <a:solidFill>
                              <a:srgbClr val="FF0000"/>
                            </a:solidFill>
                            <a:latin typeface="Cambria Math" panose="02040503050406030204" pitchFamily="18" charset="0"/>
                          </a:rPr>
                        </m:ctrlPr>
                      </m:accPr>
                      <m:e>
                        <m:r>
                          <a:rPr kumimoji="1" lang="en-US" altLang="ja-JP" sz="2000" b="0" i="1" smtClean="0">
                            <a:solidFill>
                              <a:srgbClr val="FF0000"/>
                            </a:solidFill>
                            <a:latin typeface="Cambria Math" panose="02040503050406030204" pitchFamily="18" charset="0"/>
                          </a:rPr>
                          <m:t>𝐴</m:t>
                        </m:r>
                      </m:e>
                    </m:acc>
                    <m:r>
                      <a:rPr lang="en-US" altLang="ja-JP" sz="2000" i="1">
                        <a:solidFill>
                          <a:srgbClr val="FF0000"/>
                        </a:solidFill>
                        <a:latin typeface="Cambria Math" panose="02040503050406030204" pitchFamily="18" charset="0"/>
                      </a:rPr>
                      <m:t>=</m:t>
                    </m:r>
                    <m:acc>
                      <m:accPr>
                        <m:chr m:val="̃"/>
                        <m:ctrlPr>
                          <a:rPr lang="en-US" altLang="ja-JP" sz="2000" i="1">
                            <a:solidFill>
                              <a:srgbClr val="FF0000"/>
                            </a:solidFill>
                            <a:latin typeface="Cambria Math" panose="02040503050406030204" pitchFamily="18" charset="0"/>
                          </a:rPr>
                        </m:ctrlPr>
                      </m:accPr>
                      <m:e>
                        <m:r>
                          <a:rPr lang="en-US" altLang="ja-JP" sz="2000" i="1">
                            <a:solidFill>
                              <a:srgbClr val="FF0000"/>
                            </a:solidFill>
                            <a:latin typeface="Cambria Math" panose="02040503050406030204" pitchFamily="18" charset="0"/>
                          </a:rPr>
                          <m:t>𝐴</m:t>
                        </m:r>
                      </m:e>
                    </m:acc>
                    <m:r>
                      <a:rPr lang="en-US" altLang="ja-JP" sz="2000" i="1">
                        <a:solidFill>
                          <a:srgbClr val="FF0000"/>
                        </a:solidFill>
                        <a:latin typeface="Cambria Math" panose="02040503050406030204" pitchFamily="18" charset="0"/>
                      </a:rPr>
                      <m:t>+</m:t>
                    </m:r>
                    <m:sSup>
                      <m:sSupPr>
                        <m:ctrlPr>
                          <a:rPr lang="en-US" altLang="ja-JP" sz="2000" i="1">
                            <a:solidFill>
                              <a:srgbClr val="FF0000"/>
                            </a:solidFill>
                            <a:latin typeface="Cambria Math" panose="02040503050406030204" pitchFamily="18" charset="0"/>
                          </a:rPr>
                        </m:ctrlPr>
                      </m:sSupPr>
                      <m:e>
                        <m:r>
                          <a:rPr lang="en-US" altLang="ja-JP" sz="2000" i="1">
                            <a:solidFill>
                              <a:srgbClr val="FF0000"/>
                            </a:solidFill>
                            <a:latin typeface="Cambria Math" panose="02040503050406030204" pitchFamily="18" charset="0"/>
                          </a:rPr>
                          <m:t>𝑣</m:t>
                        </m:r>
                      </m:e>
                      <m:sup>
                        <m:r>
                          <a:rPr lang="en-US" altLang="ja-JP" sz="2000" i="1">
                            <a:solidFill>
                              <a:srgbClr val="FF0000"/>
                            </a:solidFill>
                            <a:latin typeface="Cambria Math" panose="02040503050406030204" pitchFamily="18" charset="0"/>
                          </a:rPr>
                          <m:t>𝑖</m:t>
                        </m:r>
                      </m:sup>
                    </m:sSup>
                    <m:r>
                      <a:rPr lang="en-US" altLang="ja-JP" sz="2000" i="1">
                        <a:solidFill>
                          <a:srgbClr val="FF0000"/>
                        </a:solidFill>
                        <a:latin typeface="Cambria Math" panose="02040503050406030204" pitchFamily="18" charset="0"/>
                      </a:rPr>
                      <m:t>𝑑</m:t>
                    </m:r>
                    <m:sSup>
                      <m:sSupPr>
                        <m:ctrlPr>
                          <a:rPr lang="en-US" altLang="ja-JP" sz="2000" i="1">
                            <a:solidFill>
                              <a:srgbClr val="FF0000"/>
                            </a:solidFill>
                            <a:latin typeface="Cambria Math" panose="02040503050406030204" pitchFamily="18" charset="0"/>
                          </a:rPr>
                        </m:ctrlPr>
                      </m:sSupPr>
                      <m:e>
                        <m:r>
                          <a:rPr lang="en-US" altLang="ja-JP" sz="2000" i="1">
                            <a:solidFill>
                              <a:srgbClr val="FF0000"/>
                            </a:solidFill>
                            <a:latin typeface="Cambria Math" panose="02040503050406030204" pitchFamily="18" charset="0"/>
                          </a:rPr>
                          <m:t>𝑥</m:t>
                        </m:r>
                      </m:e>
                      <m:sup>
                        <m:r>
                          <a:rPr lang="en-US" altLang="ja-JP" sz="2000" i="1">
                            <a:solidFill>
                              <a:srgbClr val="FF0000"/>
                            </a:solidFill>
                            <a:latin typeface="Cambria Math" panose="02040503050406030204" pitchFamily="18" charset="0"/>
                          </a:rPr>
                          <m:t>𝑖</m:t>
                        </m:r>
                      </m:sup>
                    </m:sSup>
                    <m:r>
                      <a:rPr lang="en-US" altLang="ja-JP" sz="2000" i="1">
                        <a:solidFill>
                          <a:srgbClr val="FF0000"/>
                        </a:solidFill>
                        <a:latin typeface="Cambria Math" panose="02040503050406030204" pitchFamily="18" charset="0"/>
                      </a:rPr>
                      <m:t>−</m:t>
                    </m:r>
                    <m:f>
                      <m:fPr>
                        <m:ctrlPr>
                          <a:rPr lang="en-US" altLang="ja-JP" sz="2000" i="1">
                            <a:solidFill>
                              <a:srgbClr val="FF0000"/>
                            </a:solidFill>
                            <a:latin typeface="Cambria Math" panose="02040503050406030204" pitchFamily="18" charset="0"/>
                          </a:rPr>
                        </m:ctrlPr>
                      </m:fPr>
                      <m:num>
                        <m:r>
                          <a:rPr lang="en-US" altLang="ja-JP" sz="2000" i="1">
                            <a:solidFill>
                              <a:srgbClr val="FF0000"/>
                            </a:solidFill>
                            <a:latin typeface="Cambria Math" panose="02040503050406030204" pitchFamily="18" charset="0"/>
                          </a:rPr>
                          <m:t>1</m:t>
                        </m:r>
                      </m:num>
                      <m:den>
                        <m:r>
                          <a:rPr lang="en-US" altLang="ja-JP" sz="2000" i="1">
                            <a:solidFill>
                              <a:srgbClr val="FF0000"/>
                            </a:solidFill>
                            <a:latin typeface="Cambria Math" panose="02040503050406030204" pitchFamily="18" charset="0"/>
                          </a:rPr>
                          <m:t>2</m:t>
                        </m:r>
                      </m:den>
                    </m:f>
                    <m:sSup>
                      <m:sSupPr>
                        <m:ctrlPr>
                          <a:rPr lang="en-US" altLang="ja-JP" sz="2000" i="1">
                            <a:solidFill>
                              <a:srgbClr val="FF0000"/>
                            </a:solidFill>
                            <a:latin typeface="Cambria Math" panose="02040503050406030204" pitchFamily="18" charset="0"/>
                          </a:rPr>
                        </m:ctrlPr>
                      </m:sSupPr>
                      <m:e>
                        <m:r>
                          <a:rPr lang="en-US" altLang="ja-JP" sz="2000" i="1">
                            <a:solidFill>
                              <a:srgbClr val="FF0000"/>
                            </a:solidFill>
                            <a:latin typeface="Cambria Math" panose="02040503050406030204" pitchFamily="18" charset="0"/>
                          </a:rPr>
                          <m:t>𝑣</m:t>
                        </m:r>
                      </m:e>
                      <m:sup>
                        <m:r>
                          <a:rPr lang="en-US" altLang="ja-JP" sz="2000" i="1">
                            <a:solidFill>
                              <a:srgbClr val="FF0000"/>
                            </a:solidFill>
                            <a:latin typeface="Cambria Math" panose="02040503050406030204" pitchFamily="18" charset="0"/>
                          </a:rPr>
                          <m:t>2</m:t>
                        </m:r>
                      </m:sup>
                    </m:sSup>
                    <m:r>
                      <a:rPr lang="en-US" altLang="ja-JP" sz="2000" i="1">
                        <a:solidFill>
                          <a:srgbClr val="FF0000"/>
                        </a:solidFill>
                        <a:latin typeface="Cambria Math" panose="02040503050406030204" pitchFamily="18" charset="0"/>
                      </a:rPr>
                      <m:t>𝑑𝑡</m:t>
                    </m:r>
                  </m:oMath>
                </a14:m>
                <a:r>
                  <a:rPr lang="ja-JP" altLang="en-US" sz="2000" dirty="0" smtClean="0">
                    <a:solidFill>
                      <a:srgbClr val="FF0000"/>
                    </a:solidFill>
                  </a:rPr>
                  <a:t> </a:t>
                </a:r>
                <a:r>
                  <a:rPr lang="en-US" altLang="ja-JP" sz="2000" dirty="0" smtClean="0"/>
                  <a:t>.</a:t>
                </a:r>
                <a:endParaRPr lang="ja-JP" altLang="en-US" sz="2000" dirty="0"/>
              </a:p>
            </p:txBody>
          </p:sp>
        </mc:Choice>
        <mc:Fallback xmlns="">
          <p:sp>
            <p:nvSpPr>
              <p:cNvPr id="9" name="テキスト ボックス 8"/>
              <p:cNvSpPr txBox="1">
                <a:spLocks noRot="1" noChangeAspect="1" noMove="1" noResize="1" noEditPoints="1" noAdjustHandles="1" noChangeArrowheads="1" noChangeShapeType="1" noTextEdit="1"/>
              </p:cNvSpPr>
              <p:nvPr/>
            </p:nvSpPr>
            <p:spPr>
              <a:xfrm>
                <a:off x="651150" y="2601504"/>
                <a:ext cx="5089278" cy="526939"/>
              </a:xfrm>
              <a:prstGeom prst="rect">
                <a:avLst/>
              </a:prstGeom>
              <a:blipFill rotWithShape="0">
                <a:blip r:embed="rId7"/>
                <a:stretch>
                  <a:fillRect l="-1317" r="-359" b="-9302"/>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6" name="テキスト ボックス 15"/>
              <p:cNvSpPr txBox="1"/>
              <p:nvPr/>
            </p:nvSpPr>
            <p:spPr>
              <a:xfrm>
                <a:off x="2602833" y="3726352"/>
                <a:ext cx="2578719" cy="35458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𝑖</m:t>
                          </m:r>
                        </m:sub>
                      </m:sSub>
                      <m:r>
                        <a:rPr kumimoji="1" lang="en-US" altLang="ja-JP" sz="2000" b="0" i="1" smtClean="0">
                          <a:latin typeface="Cambria Math" panose="02040503050406030204" pitchFamily="18" charset="0"/>
                        </a:rPr>
                        <m:t>𝑃</m:t>
                      </m:r>
                      <m:r>
                        <a:rPr kumimoji="1" lang="en-US" altLang="ja-JP" sz="2000" b="0" i="1" smtClean="0">
                          <a:latin typeface="Cambria Math" panose="02040503050406030204" pitchFamily="18" charset="0"/>
                        </a:rPr>
                        <m:t>−</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m:t>
                          </m:r>
                        </m:e>
                        <m:sub>
                          <m:r>
                            <a:rPr kumimoji="1" lang="en-US" altLang="ja-JP" sz="2000" b="0" i="1" smtClean="0">
                              <a:latin typeface="Cambria Math" panose="02040503050406030204" pitchFamily="18" charset="0"/>
                            </a:rPr>
                            <m:t>𝑗</m:t>
                          </m:r>
                        </m:sub>
                      </m:sSub>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𝜂</m:t>
                          </m:r>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𝜎</m:t>
                              </m:r>
                            </m:e>
                            <m:sub>
                              <m:r>
                                <a:rPr kumimoji="1" lang="en-US" altLang="ja-JP" sz="2000" b="0" i="1" smtClean="0">
                                  <a:latin typeface="Cambria Math" panose="02040503050406030204" pitchFamily="18" charset="0"/>
                                </a:rPr>
                                <m:t>𝑖𝑗</m:t>
                              </m:r>
                            </m:sub>
                          </m:sSub>
                        </m:e>
                      </m:d>
                      <m:r>
                        <a:rPr kumimoji="1" lang="en-US" altLang="ja-JP" sz="2000" b="0" i="1" smtClean="0">
                          <a:latin typeface="Cambria Math" panose="02040503050406030204" pitchFamily="18" charset="0"/>
                        </a:rPr>
                        <m:t>=</m:t>
                      </m:r>
                      <m:sSub>
                        <m:sSubPr>
                          <m:ctrlPr>
                            <a:rPr kumimoji="1" lang="en-US" altLang="ja-JP" sz="2000" b="0" i="1" smtClean="0">
                              <a:solidFill>
                                <a:srgbClr val="FF0000"/>
                              </a:solidFill>
                              <a:latin typeface="Cambria Math" panose="02040503050406030204" pitchFamily="18" charset="0"/>
                            </a:rPr>
                          </m:ctrlPr>
                        </m:sSubPr>
                        <m:e>
                          <m:r>
                            <a:rPr kumimoji="1" lang="en-US" altLang="ja-JP" sz="2000" b="0" i="1" smtClean="0">
                              <a:solidFill>
                                <a:srgbClr val="FF0000"/>
                              </a:solidFill>
                              <a:latin typeface="Cambria Math" panose="02040503050406030204" pitchFamily="18" charset="0"/>
                            </a:rPr>
                            <m:t>ℱ</m:t>
                          </m:r>
                        </m:e>
                        <m:sub>
                          <m:r>
                            <a:rPr kumimoji="1" lang="en-US" altLang="ja-JP" sz="2000" b="0" i="1" smtClean="0">
                              <a:solidFill>
                                <a:srgbClr val="FF0000"/>
                              </a:solidFill>
                              <a:latin typeface="Cambria Math" panose="02040503050406030204" pitchFamily="18" charset="0"/>
                            </a:rPr>
                            <m:t>𝑖</m:t>
                          </m:r>
                          <m:r>
                            <a:rPr kumimoji="1" lang="en-US" altLang="ja-JP" sz="2000" b="0" i="1" smtClean="0">
                              <a:solidFill>
                                <a:srgbClr val="FF0000"/>
                              </a:solidFill>
                              <a:latin typeface="Cambria Math" panose="02040503050406030204" pitchFamily="18" charset="0"/>
                            </a:rPr>
                            <m:t>𝜇</m:t>
                          </m:r>
                        </m:sub>
                      </m:sSub>
                      <m:sSup>
                        <m:sSupPr>
                          <m:ctrlPr>
                            <a:rPr kumimoji="1" lang="en-US" altLang="ja-JP" sz="2000" b="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𝐽</m:t>
                          </m:r>
                        </m:e>
                        <m:sup>
                          <m:r>
                            <a:rPr kumimoji="1" lang="en-US" altLang="ja-JP" sz="2000" b="0" i="1" smtClean="0">
                              <a:solidFill>
                                <a:srgbClr val="FF0000"/>
                              </a:solidFill>
                              <a:latin typeface="Cambria Math" panose="02040503050406030204" pitchFamily="18" charset="0"/>
                            </a:rPr>
                            <m:t>𝜇</m:t>
                          </m:r>
                        </m:sup>
                      </m:sSup>
                    </m:oMath>
                  </m:oMathPara>
                </a14:m>
                <a:endParaRPr kumimoji="1" lang="ja-JP" altLang="en-US" dirty="0"/>
              </a:p>
            </p:txBody>
          </p:sp>
        </mc:Choice>
        <mc:Fallback xmlns="">
          <p:sp>
            <p:nvSpPr>
              <p:cNvPr id="16" name="テキスト ボックス 15"/>
              <p:cNvSpPr txBox="1">
                <a:spLocks noRot="1" noChangeAspect="1" noMove="1" noResize="1" noEditPoints="1" noAdjustHandles="1" noChangeArrowheads="1" noChangeShapeType="1" noTextEdit="1"/>
              </p:cNvSpPr>
              <p:nvPr/>
            </p:nvSpPr>
            <p:spPr>
              <a:xfrm>
                <a:off x="2602833" y="3726352"/>
                <a:ext cx="2578719" cy="354584"/>
              </a:xfrm>
              <a:prstGeom prst="rect">
                <a:avLst/>
              </a:prstGeom>
              <a:blipFill rotWithShape="0">
                <a:blip r:embed="rId8"/>
                <a:stretch>
                  <a:fillRect l="-1891" r="-709" b="-2413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7" name="テキスト ボックス 16"/>
              <p:cNvSpPr txBox="1"/>
              <p:nvPr/>
            </p:nvSpPr>
            <p:spPr>
              <a:xfrm>
                <a:off x="636564" y="5155067"/>
                <a:ext cx="7332007" cy="438262"/>
              </a:xfrm>
              <a:prstGeom prst="rect">
                <a:avLst/>
              </a:prstGeom>
              <a:noFill/>
            </p:spPr>
            <p:txBody>
              <a:bodyPr wrap="none" rtlCol="0">
                <a:spAutoFit/>
              </a:bodyPr>
              <a:lstStyle/>
              <a:p>
                <a:r>
                  <a:rPr kumimoji="1" lang="en-US" altLang="ja-JP" sz="2000" dirty="0" smtClean="0"/>
                  <a:t>This is standard </a:t>
                </a:r>
                <a:r>
                  <a:rPr kumimoji="1" lang="en-US" altLang="ja-JP" sz="2000" dirty="0" err="1" smtClean="0"/>
                  <a:t>Navier</a:t>
                </a:r>
                <a:r>
                  <a:rPr kumimoji="1" lang="en-US" altLang="ja-JP" sz="2000" dirty="0" smtClean="0"/>
                  <a:t>-Stokes equation with external force from </a:t>
                </a:r>
                <a14:m>
                  <m:oMath xmlns:m="http://schemas.openxmlformats.org/officeDocument/2006/math">
                    <m:sSub>
                      <m:sSubPr>
                        <m:ctrlPr>
                          <a:rPr kumimoji="1" lang="en-US" altLang="ja-JP" sz="2000" b="0" i="1" dirty="0" smtClean="0">
                            <a:latin typeface="Cambria Math" panose="02040503050406030204" pitchFamily="18" charset="0"/>
                          </a:rPr>
                        </m:ctrlPr>
                      </m:sSubPr>
                      <m:e>
                        <m:acc>
                          <m:accPr>
                            <m:chr m:val="̃"/>
                            <m:ctrlPr>
                              <a:rPr kumimoji="1" lang="en-US" altLang="ja-JP" sz="2000" b="0" i="1" smtClean="0">
                                <a:latin typeface="Cambria Math" panose="02040503050406030204" pitchFamily="18" charset="0"/>
                              </a:rPr>
                            </m:ctrlPr>
                          </m:accPr>
                          <m:e>
                            <m:r>
                              <a:rPr kumimoji="1" lang="en-US" altLang="ja-JP" sz="2000" b="0" i="1" smtClean="0">
                                <a:latin typeface="Cambria Math" panose="02040503050406030204" pitchFamily="18" charset="0"/>
                              </a:rPr>
                              <m:t>𝐴</m:t>
                            </m:r>
                          </m:e>
                        </m:acc>
                      </m:e>
                      <m:sub>
                        <m:r>
                          <a:rPr kumimoji="1" lang="en-US" altLang="ja-JP" sz="2000" b="0" i="1" dirty="0" smtClean="0">
                            <a:latin typeface="Cambria Math" panose="02040503050406030204" pitchFamily="18" charset="0"/>
                          </a:rPr>
                          <m:t>𝜇</m:t>
                        </m:r>
                      </m:sub>
                    </m:sSub>
                  </m:oMath>
                </a14:m>
                <a:r>
                  <a:rPr kumimoji="1" lang="ja-JP" altLang="en-US" sz="2000" dirty="0" smtClean="0"/>
                  <a:t> </a:t>
                </a:r>
                <a:r>
                  <a:rPr kumimoji="1" lang="en-US" altLang="ja-JP" sz="2000" dirty="0" smtClean="0"/>
                  <a:t>.</a:t>
                </a:r>
                <a:endParaRPr kumimoji="1" lang="ja-JP" altLang="en-US" sz="2000" dirty="0"/>
              </a:p>
            </p:txBody>
          </p:sp>
        </mc:Choice>
        <mc:Fallback xmlns="">
          <p:sp>
            <p:nvSpPr>
              <p:cNvPr id="17" name="テキスト ボックス 16"/>
              <p:cNvSpPr txBox="1">
                <a:spLocks noRot="1" noChangeAspect="1" noMove="1" noResize="1" noEditPoints="1" noAdjustHandles="1" noChangeArrowheads="1" noChangeShapeType="1" noTextEdit="1"/>
              </p:cNvSpPr>
              <p:nvPr/>
            </p:nvSpPr>
            <p:spPr>
              <a:xfrm>
                <a:off x="636564" y="5155067"/>
                <a:ext cx="7332007" cy="438262"/>
              </a:xfrm>
              <a:prstGeom prst="rect">
                <a:avLst/>
              </a:prstGeom>
              <a:blipFill rotWithShape="0">
                <a:blip r:embed="rId9"/>
                <a:stretch>
                  <a:fillRect l="-831" t="-4167" b="-1944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 name="テキスト ボックス 7"/>
              <p:cNvSpPr txBox="1"/>
              <p:nvPr/>
            </p:nvSpPr>
            <p:spPr>
              <a:xfrm>
                <a:off x="947642" y="5745491"/>
                <a:ext cx="6686057" cy="770147"/>
              </a:xfrm>
              <a:prstGeom prst="rect">
                <a:avLst/>
              </a:prstGeom>
              <a:noFill/>
            </p:spPr>
            <p:txBody>
              <a:bodyPr wrap="square" rtlCol="0">
                <a:spAutoFit/>
              </a:bodyPr>
              <a:lstStyle/>
              <a:p>
                <a:r>
                  <a:rPr kumimoji="1" lang="en-US" altLang="ja-JP" sz="2000" dirty="0" smtClean="0"/>
                  <a:t>Therefore, </a:t>
                </a:r>
                <a14:m>
                  <m:oMath xmlns:m="http://schemas.openxmlformats.org/officeDocument/2006/math">
                    <m:sSub>
                      <m:sSubPr>
                        <m:ctrlPr>
                          <a:rPr kumimoji="1" lang="en-US" altLang="ja-JP" sz="2000" b="0" i="1" smtClean="0">
                            <a:solidFill>
                              <a:srgbClr val="FF0000"/>
                            </a:solidFill>
                            <a:latin typeface="Cambria Math" panose="02040503050406030204" pitchFamily="18" charset="0"/>
                          </a:rPr>
                        </m:ctrlPr>
                      </m:sSubPr>
                      <m:e>
                        <m:r>
                          <a:rPr kumimoji="1" lang="en-US" altLang="ja-JP" sz="2000" b="0" i="1" smtClean="0">
                            <a:solidFill>
                              <a:srgbClr val="FF0000"/>
                            </a:solidFill>
                            <a:latin typeface="Cambria Math" panose="02040503050406030204" pitchFamily="18" charset="0"/>
                          </a:rPr>
                          <m:t>𝒜</m:t>
                        </m:r>
                      </m:e>
                      <m:sub>
                        <m:r>
                          <a:rPr kumimoji="1" lang="en-US" altLang="ja-JP" sz="2000" b="0" i="1" smtClean="0">
                            <a:solidFill>
                              <a:srgbClr val="FF0000"/>
                            </a:solidFill>
                            <a:latin typeface="Cambria Math" panose="02040503050406030204" pitchFamily="18" charset="0"/>
                          </a:rPr>
                          <m:t>𝜇</m:t>
                        </m:r>
                      </m:sub>
                    </m:sSub>
                  </m:oMath>
                </a14:m>
                <a:r>
                  <a:rPr kumimoji="1" lang="ja-JP" altLang="en-US" sz="2000" dirty="0" smtClean="0"/>
                  <a:t> </a:t>
                </a:r>
                <a:r>
                  <a:rPr kumimoji="1" lang="en-US" altLang="ja-JP" sz="2000" dirty="0" smtClean="0"/>
                  <a:t>in black hole solution should be identified with the gauge field in Newton-</a:t>
                </a:r>
                <a:r>
                  <a:rPr kumimoji="1" lang="en-US" altLang="ja-JP" sz="2000" dirty="0" err="1" smtClean="0"/>
                  <a:t>Cartan</a:t>
                </a:r>
                <a:r>
                  <a:rPr kumimoji="1" lang="en-US" altLang="ja-JP" sz="2000" dirty="0" smtClean="0"/>
                  <a:t> theory </a:t>
                </a:r>
                <a14:m>
                  <m:oMath xmlns:m="http://schemas.openxmlformats.org/officeDocument/2006/math">
                    <m:acc>
                      <m:accPr>
                        <m:chr m:val="̂"/>
                        <m:ctrlPr>
                          <a:rPr kumimoji="1" lang="en-US" altLang="ja-JP" sz="2000" b="0" i="1" smtClean="0">
                            <a:solidFill>
                              <a:srgbClr val="FF0000"/>
                            </a:solidFill>
                            <a:latin typeface="Cambria Math" panose="02040503050406030204" pitchFamily="18" charset="0"/>
                          </a:rPr>
                        </m:ctrlPr>
                      </m:accPr>
                      <m:e>
                        <m:r>
                          <a:rPr kumimoji="1" lang="en-US" altLang="ja-JP" sz="2000" b="0" i="1" smtClean="0">
                            <a:solidFill>
                              <a:srgbClr val="FF0000"/>
                            </a:solidFill>
                            <a:latin typeface="Cambria Math" panose="02040503050406030204" pitchFamily="18" charset="0"/>
                          </a:rPr>
                          <m:t>𝐴</m:t>
                        </m:r>
                      </m:e>
                    </m:acc>
                  </m:oMath>
                </a14:m>
                <a:r>
                  <a:rPr kumimoji="1" lang="ja-JP" altLang="en-US" sz="2000" dirty="0" smtClean="0"/>
                  <a:t> </a:t>
                </a:r>
                <a:r>
                  <a:rPr kumimoji="1" lang="en-US" altLang="ja-JP" sz="2000" dirty="0" smtClean="0"/>
                  <a:t>. </a:t>
                </a:r>
                <a:endParaRPr kumimoji="1" lang="ja-JP" altLang="en-US" sz="2000" dirty="0"/>
              </a:p>
            </p:txBody>
          </p:sp>
        </mc:Choice>
        <mc:Fallback xmlns="">
          <p:sp>
            <p:nvSpPr>
              <p:cNvPr id="8" name="テキスト ボックス 7"/>
              <p:cNvSpPr txBox="1">
                <a:spLocks noRot="1" noChangeAspect="1" noMove="1" noResize="1" noEditPoints="1" noAdjustHandles="1" noChangeArrowheads="1" noChangeShapeType="1" noTextEdit="1"/>
              </p:cNvSpPr>
              <p:nvPr/>
            </p:nvSpPr>
            <p:spPr>
              <a:xfrm>
                <a:off x="947642" y="5745491"/>
                <a:ext cx="6686057" cy="770147"/>
              </a:xfrm>
              <a:prstGeom prst="rect">
                <a:avLst/>
              </a:prstGeom>
              <a:blipFill rotWithShape="0">
                <a:blip r:embed="rId10"/>
                <a:stretch>
                  <a:fillRect l="-912" t="-3968" b="-10317"/>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8156161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Calibri"/>
        <a:ea typeface="メイリオ"/>
        <a:cs typeface=""/>
      </a:majorFont>
      <a:minorFont>
        <a:latin typeface="Calibri"/>
        <a:ea typeface="メイリオ"/>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2537</TotalTime>
  <Words>2613</Words>
  <Application>Microsoft Office PowerPoint</Application>
  <PresentationFormat>画面に合わせる (4:3)</PresentationFormat>
  <Paragraphs>319</Paragraphs>
  <Slides>18</Slides>
  <Notes>17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ＭＳ Ｐゴシック</vt:lpstr>
      <vt:lpstr>メイリオ</vt:lpstr>
      <vt:lpstr>Arial</vt:lpstr>
      <vt:lpstr>Calibri</vt:lpstr>
      <vt:lpstr>Cambria Math</vt:lpstr>
      <vt:lpstr>Office テーマ</vt:lpstr>
      <vt:lpstr>PowerPoint プレゼンテーション</vt:lpstr>
      <vt:lpstr>Introduction</vt:lpstr>
      <vt:lpstr>Fluid/Gravity correspondence</vt:lpstr>
      <vt:lpstr>Einstein-Maxwell-Dilaton model</vt:lpstr>
      <vt:lpstr>First order solution (for d=4, z=2)</vt:lpstr>
      <vt:lpstr>Stress-energy tensor for Lifshitz fluid</vt:lpstr>
      <vt:lpstr>Non-relativistic fluid equations</vt:lpstr>
      <vt:lpstr>Newton-Cartan geometry</vt:lpstr>
      <vt:lpstr>Fluid equations and Newton-Cartan theory</vt:lpstr>
      <vt:lpstr>Hyperscaling-violation in geometry</vt:lpstr>
      <vt:lpstr>Coordinate redefinition</vt:lpstr>
      <vt:lpstr>First law of thermodynamics</vt:lpstr>
      <vt:lpstr>Hyperscaling-violation and scaling dimensions</vt:lpstr>
      <vt:lpstr>Stress-energy tensor and fluid equation</vt:lpstr>
      <vt:lpstr>Zero bulk viscosity and dimensional reduction</vt:lpstr>
      <vt:lpstr>Zero bulk viscosity and dimensional reduction</vt:lpstr>
      <vt:lpstr>Summary</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dc:title>
  <dc:creator>ymatsuo</dc:creator>
  <cp:lastModifiedBy>ymatsuo</cp:lastModifiedBy>
  <cp:revision>302</cp:revision>
  <dcterms:created xsi:type="dcterms:W3CDTF">2014-02-10T19:02:18Z</dcterms:created>
  <dcterms:modified xsi:type="dcterms:W3CDTF">2016-11-11T05:48:55Z</dcterms:modified>
</cp:coreProperties>
</file>