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54" r:id="rId2"/>
    <p:sldId id="433" r:id="rId3"/>
    <p:sldId id="457" r:id="rId4"/>
    <p:sldId id="456" r:id="rId5"/>
    <p:sldId id="435" r:id="rId6"/>
    <p:sldId id="438" r:id="rId7"/>
    <p:sldId id="437" r:id="rId8"/>
    <p:sldId id="402" r:id="rId9"/>
    <p:sldId id="403" r:id="rId10"/>
    <p:sldId id="408" r:id="rId11"/>
    <p:sldId id="443" r:id="rId12"/>
    <p:sldId id="444" r:id="rId13"/>
    <p:sldId id="400" r:id="rId14"/>
    <p:sldId id="445" r:id="rId15"/>
    <p:sldId id="447" r:id="rId16"/>
    <p:sldId id="414" r:id="rId17"/>
    <p:sldId id="446" r:id="rId18"/>
    <p:sldId id="439" r:id="rId19"/>
    <p:sldId id="440" r:id="rId20"/>
    <p:sldId id="441" r:id="rId21"/>
    <p:sldId id="453" r:id="rId22"/>
    <p:sldId id="455" r:id="rId23"/>
    <p:sldId id="458" r:id="rId2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13" autoAdjust="0"/>
  </p:normalViewPr>
  <p:slideViewPr>
    <p:cSldViewPr snapToGrid="0" snapToObjects="1">
      <p:cViewPr>
        <p:scale>
          <a:sx n="108" d="100"/>
          <a:sy n="108" d="100"/>
        </p:scale>
        <p:origin x="-119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99D57-E2E6-E343-AEC5-8054CC1521D4}" type="datetimeFigureOut">
              <a:rPr kumimoji="1" lang="ja-JP" altLang="en-US" smtClean="0"/>
              <a:t>12/9/15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F5925-E35A-BC43-98DF-D911614641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53262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3C68-3176-9145-83DA-2BD605941751}" type="datetimeFigureOut">
              <a:rPr kumimoji="1" lang="ja-JP" altLang="en-US" smtClean="0"/>
              <a:t>12/9/15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1A9F1-1D55-4942-BE8E-597E553017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33804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9C21-20DC-9F4A-9B18-559DE5989E04}" type="datetime1">
              <a:rPr kumimoji="1" lang="en-US" altLang="ja-JP" smtClean="0"/>
              <a:t>12/9/15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FDCB-7D5E-E642-B019-87A5920EC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9558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CEA0-D364-3E44-86AA-1CD9F4B5CE06}" type="datetime1">
              <a:rPr kumimoji="1" lang="en-US" altLang="ja-JP" smtClean="0"/>
              <a:t>12/9/15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FDCB-7D5E-E642-B019-87A5920EC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79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81A1-6711-9A4A-99EE-F262BBD61A93}" type="datetime1">
              <a:rPr kumimoji="1" lang="en-US" altLang="ja-JP" smtClean="0"/>
              <a:t>12/9/15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FDCB-7D5E-E642-B019-87A5920EC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78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2C0A-C135-E54E-9C0D-76863525E44A}" type="datetime1">
              <a:rPr kumimoji="1" lang="en-US" altLang="ja-JP" smtClean="0"/>
              <a:t>12/9/15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FDCB-7D5E-E642-B019-87A5920EC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70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3CB1-425C-514C-99E7-0B486E81A499}" type="datetime1">
              <a:rPr kumimoji="1" lang="en-US" altLang="ja-JP" smtClean="0"/>
              <a:t>12/9/15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FDCB-7D5E-E642-B019-87A5920EC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54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BC0B-97E9-FE48-838F-241C99148E58}" type="datetime1">
              <a:rPr kumimoji="1" lang="en-US" altLang="ja-JP" smtClean="0"/>
              <a:t>12/9/15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FDCB-7D5E-E642-B019-87A5920EC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205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87EE-05ED-8943-B1BC-7524CE24BA7B}" type="datetime1">
              <a:rPr kumimoji="1" lang="en-US" altLang="ja-JP" smtClean="0"/>
              <a:t>12/9/15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FDCB-7D5E-E642-B019-87A5920EC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96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3292-00EC-F547-8F3A-706A7A9D148A}" type="datetime1">
              <a:rPr kumimoji="1" lang="en-US" altLang="ja-JP" smtClean="0"/>
              <a:t>12/9/15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FDCB-7D5E-E642-B019-87A5920EC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650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5F40-4C5A-4548-A1CE-48657679A58A}" type="datetime1">
              <a:rPr kumimoji="1" lang="en-US" altLang="ja-JP" smtClean="0"/>
              <a:t>12/9/15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FDCB-7D5E-E642-B019-87A5920EC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390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19F76-3F99-6240-BF38-8C48A081E88A}" type="datetime1">
              <a:rPr kumimoji="1" lang="en-US" altLang="ja-JP" smtClean="0"/>
              <a:t>12/9/15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FDCB-7D5E-E642-B019-87A5920EC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62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8600-41AA-6944-A9E6-86B7F9E61BD4}" type="datetime1">
              <a:rPr kumimoji="1" lang="en-US" altLang="ja-JP" smtClean="0"/>
              <a:t>12/9/15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FDCB-7D5E-E642-B019-87A5920EC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115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09795-8DE6-2941-81F7-4C167F97CCC4}" type="datetime1">
              <a:rPr kumimoji="1" lang="en-US" altLang="ja-JP" smtClean="0"/>
              <a:t>12/9/15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2FDCB-7D5E-E642-B019-87A5920EC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26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png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png"/><Relationship Id="rId6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17490" y="939843"/>
            <a:ext cx="8189624" cy="3170099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4000" dirty="0" smtClean="0">
                <a:solidFill>
                  <a:srgbClr val="FF0000"/>
                </a:solidFill>
              </a:rPr>
              <a:t>      </a:t>
            </a:r>
            <a:r>
              <a:rPr lang="en-US" altLang="ja-JP" sz="3200" dirty="0" smtClean="0"/>
              <a:t>Dynamical Fine-Tuning of Initial Conditions</a:t>
            </a:r>
          </a:p>
          <a:p>
            <a:r>
              <a:rPr lang="en-US" altLang="ja-JP" sz="3200" dirty="0">
                <a:solidFill>
                  <a:srgbClr val="FF0000"/>
                </a:solidFill>
              </a:rPr>
              <a:t> </a:t>
            </a:r>
            <a:r>
              <a:rPr lang="en-US" altLang="ja-JP" sz="3200" dirty="0" smtClean="0">
                <a:solidFill>
                  <a:srgbClr val="FF0000"/>
                </a:solidFill>
              </a:rPr>
              <a:t>                      </a:t>
            </a:r>
            <a:r>
              <a:rPr lang="en-US" altLang="ja-JP" sz="3200" dirty="0" smtClean="0">
                <a:solidFill>
                  <a:srgbClr val="000000"/>
                </a:solidFill>
              </a:rPr>
              <a:t>in small field inflations</a:t>
            </a:r>
          </a:p>
          <a:p>
            <a:endParaRPr lang="en-US" altLang="ja-JP" sz="3200" dirty="0">
              <a:solidFill>
                <a:srgbClr val="000000"/>
              </a:solidFill>
            </a:endParaRPr>
          </a:p>
          <a:p>
            <a:r>
              <a:rPr lang="en-US" altLang="ja-JP" sz="3200" dirty="0" smtClean="0">
                <a:solidFill>
                  <a:srgbClr val="000000"/>
                </a:solidFill>
              </a:rPr>
              <a:t>       </a:t>
            </a:r>
            <a:r>
              <a:rPr lang="ja-JP" altLang="en-US" sz="3200" dirty="0" smtClean="0">
                <a:solidFill>
                  <a:srgbClr val="000000"/>
                </a:solidFill>
              </a:rPr>
              <a:t>　</a:t>
            </a:r>
            <a:r>
              <a:rPr lang="en-US" altLang="ja-JP" sz="3200" dirty="0" smtClean="0">
                <a:solidFill>
                  <a:srgbClr val="000000"/>
                </a:solidFill>
              </a:rPr>
              <a:t>Can we   verify / falsify  CW mechanism</a:t>
            </a:r>
          </a:p>
          <a:p>
            <a:r>
              <a:rPr lang="en-US" altLang="ja-JP" sz="3200" dirty="0">
                <a:solidFill>
                  <a:srgbClr val="000000"/>
                </a:solidFill>
              </a:rPr>
              <a:t> </a:t>
            </a:r>
            <a:r>
              <a:rPr lang="en-US" altLang="ja-JP" sz="3200" dirty="0" smtClean="0">
                <a:solidFill>
                  <a:srgbClr val="000000"/>
                </a:solidFill>
              </a:rPr>
              <a:t>       </a:t>
            </a:r>
            <a:r>
              <a:rPr lang="ja-JP" altLang="en-US" sz="3200" dirty="0" smtClean="0">
                <a:solidFill>
                  <a:srgbClr val="000000"/>
                </a:solidFill>
              </a:rPr>
              <a:t>　　</a:t>
            </a:r>
            <a:r>
              <a:rPr lang="en-US" altLang="ja-JP" sz="3200" dirty="0" smtClean="0">
                <a:solidFill>
                  <a:srgbClr val="000000"/>
                </a:solidFill>
              </a:rPr>
              <a:t>        in the universe ?</a:t>
            </a:r>
          </a:p>
          <a:p>
            <a:r>
              <a:rPr lang="en-US" altLang="ja-JP" sz="3200" dirty="0">
                <a:solidFill>
                  <a:srgbClr val="000000"/>
                </a:solidFill>
              </a:rPr>
              <a:t> </a:t>
            </a:r>
            <a:r>
              <a:rPr lang="en-US" altLang="ja-JP" sz="3200" dirty="0" smtClean="0">
                <a:solidFill>
                  <a:srgbClr val="000000"/>
                </a:solidFill>
              </a:rPr>
              <a:t>        </a:t>
            </a:r>
            <a:r>
              <a:rPr lang="en-US" altLang="ja-JP" sz="3200" dirty="0">
                <a:solidFill>
                  <a:srgbClr val="FF0000"/>
                </a:solidFill>
              </a:rPr>
              <a:t> </a:t>
            </a:r>
            <a:r>
              <a:rPr lang="en-US" altLang="ja-JP" sz="3200" dirty="0" smtClean="0">
                <a:solidFill>
                  <a:srgbClr val="FF0000"/>
                </a:solidFill>
              </a:rPr>
              <a:t>Is EW scale connected with Planck scale?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495477" y="4369429"/>
            <a:ext cx="59650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/>
              <a:t>磯　曉</a:t>
            </a:r>
            <a:r>
              <a:rPr lang="ja-JP" altLang="ja-JP" sz="2800" dirty="0"/>
              <a:t>　</a:t>
            </a:r>
            <a:r>
              <a:rPr lang="ja-JP" altLang="en-US" sz="2800" dirty="0" smtClean="0"/>
              <a:t>　</a:t>
            </a:r>
            <a:r>
              <a:rPr lang="en-US" altLang="ja-JP" sz="2800" dirty="0" smtClean="0"/>
              <a:t>Satoshi Iso   </a:t>
            </a:r>
          </a:p>
          <a:p>
            <a:r>
              <a:rPr lang="ja-JP" altLang="ja-JP" sz="2800" dirty="0"/>
              <a:t>　</a:t>
            </a:r>
            <a:r>
              <a:rPr lang="en-US" altLang="ja-JP" sz="2800" dirty="0" smtClean="0"/>
              <a:t> (KEK &amp; </a:t>
            </a:r>
            <a:r>
              <a:rPr lang="en-US" altLang="ja-JP" sz="2800" dirty="0" err="1" smtClean="0"/>
              <a:t>Sokendai</a:t>
            </a:r>
            <a:r>
              <a:rPr lang="en-US" altLang="ja-JP" sz="2800" dirty="0" smtClean="0"/>
              <a:t>)</a:t>
            </a:r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747012" y="82314"/>
            <a:ext cx="528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9</a:t>
            </a:r>
            <a:r>
              <a:rPr lang="en-US" altLang="ja-JP" dirty="0" smtClean="0"/>
              <a:t> Dec 2015 @ </a:t>
            </a:r>
            <a:r>
              <a:rPr lang="en-US" altLang="ja-JP" dirty="0"/>
              <a:t>A</a:t>
            </a:r>
            <a:r>
              <a:rPr lang="en-US" altLang="ja-JP" dirty="0" smtClean="0"/>
              <a:t>nnual </a:t>
            </a:r>
            <a:r>
              <a:rPr lang="en-US" altLang="ja-JP" dirty="0"/>
              <a:t>T</a:t>
            </a:r>
            <a:r>
              <a:rPr lang="en-US" altLang="ja-JP" dirty="0" smtClean="0"/>
              <a:t>heory </a:t>
            </a:r>
            <a:r>
              <a:rPr lang="en-US" altLang="ja-JP" dirty="0"/>
              <a:t>M</a:t>
            </a:r>
            <a:r>
              <a:rPr lang="en-US" altLang="ja-JP" dirty="0" smtClean="0"/>
              <a:t>eeting in NCTS, Taiwan</a:t>
            </a:r>
            <a:endParaRPr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220943" y="4573960"/>
            <a:ext cx="394809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Based on 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</a:t>
            </a:r>
            <a:r>
              <a:rPr lang="en-US" altLang="ja-JP" sz="2000" dirty="0" err="1" smtClean="0"/>
              <a:t>S.Iso</a:t>
            </a:r>
            <a:r>
              <a:rPr lang="en-US" altLang="ja-JP" sz="2000" dirty="0" smtClean="0"/>
              <a:t>, K. </a:t>
            </a:r>
            <a:r>
              <a:rPr lang="en-US" altLang="ja-JP" sz="2000" dirty="0" err="1" smtClean="0"/>
              <a:t>Kohri</a:t>
            </a:r>
            <a:r>
              <a:rPr lang="en-US" altLang="ja-JP" sz="2000" dirty="0" smtClean="0"/>
              <a:t> &amp; K. Shimada 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              PRD91(2015)</a:t>
            </a:r>
          </a:p>
          <a:p>
            <a:r>
              <a:rPr lang="en-US" altLang="ja-JP" sz="2000" dirty="0" smtClean="0"/>
              <a:t>   </a:t>
            </a:r>
            <a:r>
              <a:rPr lang="en-US" altLang="ja-JP" sz="2000" dirty="0" err="1" smtClean="0"/>
              <a:t>S.Iso</a:t>
            </a:r>
            <a:r>
              <a:rPr lang="en-US" altLang="ja-JP" sz="2000" dirty="0"/>
              <a:t>, K. </a:t>
            </a:r>
            <a:r>
              <a:rPr lang="en-US" altLang="ja-JP" sz="2000" dirty="0" err="1"/>
              <a:t>Kohri</a:t>
            </a:r>
            <a:r>
              <a:rPr lang="en-US" altLang="ja-JP" sz="2000" dirty="0"/>
              <a:t> &amp; K. Shimada (</a:t>
            </a:r>
            <a:r>
              <a:rPr lang="en-US" altLang="ja-JP" sz="2000" dirty="0" smtClean="0"/>
              <a:t>2015)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             </a:t>
            </a:r>
            <a:r>
              <a:rPr lang="en-US" altLang="ja-JP" sz="2000" dirty="0"/>
              <a:t>1511.05923</a:t>
            </a:r>
          </a:p>
        </p:txBody>
      </p:sp>
    </p:spTree>
    <p:extLst>
      <p:ext uri="{BB962C8B-B14F-4D97-AF65-F5344CB8AC3E}">
        <p14:creationId xmlns:p14="http://schemas.microsoft.com/office/powerpoint/2010/main" val="1395058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FDCB-7D5E-E642-B019-87A5920EC744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1561" y="258682"/>
            <a:ext cx="6685494" cy="52322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How unnatural is the initial condition in SFI ?</a:t>
            </a:r>
            <a:endParaRPr kumimoji="1" lang="ja-JP" altLang="en-US" sz="28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691" y="2446437"/>
            <a:ext cx="4071496" cy="3097877"/>
          </a:xfrm>
          <a:prstGeom prst="rect">
            <a:avLst/>
          </a:prstGeom>
        </p:spPr>
      </p:pic>
      <p:sp>
        <p:nvSpPr>
          <p:cNvPr id="7" name="円/楕円 6"/>
          <p:cNvSpPr/>
          <p:nvPr/>
        </p:nvSpPr>
        <p:spPr>
          <a:xfrm>
            <a:off x="2673820" y="3993542"/>
            <a:ext cx="291773" cy="2508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3437457" y="3993542"/>
            <a:ext cx="606643" cy="18815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395127" y="4922444"/>
            <a:ext cx="447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</a:t>
            </a:r>
            <a:endParaRPr kumimoji="1" lang="ja-JP" altLang="en-US" sz="24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638" y="1257920"/>
            <a:ext cx="3835400" cy="8382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6" name="テキスト ボックス 15"/>
          <p:cNvSpPr txBox="1"/>
          <p:nvPr/>
        </p:nvSpPr>
        <p:spPr>
          <a:xfrm>
            <a:off x="2870074" y="2215604"/>
            <a:ext cx="4070345" cy="461665"/>
          </a:xfrm>
          <a:prstGeom prst="rect">
            <a:avLst/>
          </a:prstGeom>
          <a:solidFill>
            <a:schemeClr val="bg1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 </a:t>
            </a:r>
            <a:r>
              <a:rPr lang="en-US" altLang="ja-JP" sz="2400" dirty="0" err="1" smtClean="0"/>
              <a:t>φ</a:t>
            </a:r>
            <a:r>
              <a:rPr lang="en-US" altLang="ja-JP" sz="2400" baseline="-25000" dirty="0" err="1" smtClean="0"/>
              <a:t>ini</a:t>
            </a:r>
            <a:r>
              <a:rPr lang="en-US" altLang="ja-JP" sz="2400" dirty="0" smtClean="0"/>
              <a:t> =</a:t>
            </a:r>
            <a:r>
              <a:rPr kumimoji="1" lang="en-US" altLang="ja-JP" sz="2400" dirty="0" smtClean="0"/>
              <a:t>   10</a:t>
            </a:r>
            <a:r>
              <a:rPr lang="en-US" altLang="ja-JP" sz="2400" baseline="30000" dirty="0" smtClean="0"/>
              <a:t>-15</a:t>
            </a:r>
            <a:r>
              <a:rPr lang="en-US" altLang="ja-JP" sz="2400" dirty="0" smtClean="0"/>
              <a:t>  M  for   M=10 </a:t>
            </a:r>
            <a:r>
              <a:rPr lang="en-US" altLang="ja-JP" sz="2400" dirty="0" err="1" smtClean="0"/>
              <a:t>TeV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11318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FDCB-7D5E-E642-B019-87A5920EC744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82985" y="490381"/>
            <a:ext cx="4614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Review of Preheating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2568" y="1269891"/>
            <a:ext cx="79618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・</a:t>
            </a:r>
            <a:r>
              <a:rPr kumimoji="1" lang="en-US" altLang="ja-JP" sz="2800" dirty="0" smtClean="0"/>
              <a:t> Preheating is </a:t>
            </a:r>
            <a:r>
              <a:rPr kumimoji="1" lang="en-US" altLang="ja-JP" sz="2800" dirty="0" smtClean="0">
                <a:solidFill>
                  <a:srgbClr val="3366FF"/>
                </a:solidFill>
              </a:rPr>
              <a:t>non-</a:t>
            </a:r>
            <a:r>
              <a:rPr kumimoji="1" lang="en-US" altLang="ja-JP" sz="2800" dirty="0" err="1" smtClean="0">
                <a:solidFill>
                  <a:srgbClr val="3366FF"/>
                </a:solidFill>
              </a:rPr>
              <a:t>perturbative</a:t>
            </a:r>
            <a:r>
              <a:rPr kumimoji="1" lang="en-US" altLang="ja-JP" sz="2800" dirty="0" smtClean="0">
                <a:solidFill>
                  <a:srgbClr val="3366FF"/>
                </a:solidFill>
              </a:rPr>
              <a:t> particle productions</a:t>
            </a:r>
            <a:r>
              <a:rPr kumimoji="1" lang="en-US" altLang="ja-JP" sz="2800" dirty="0" smtClean="0"/>
              <a:t> </a:t>
            </a:r>
          </a:p>
          <a:p>
            <a:r>
              <a:rPr lang="ja-JP" altLang="en-US" sz="2800" dirty="0" smtClean="0">
                <a:solidFill>
                  <a:srgbClr val="000000"/>
                </a:solidFill>
              </a:rPr>
              <a:t>・</a:t>
            </a:r>
            <a:r>
              <a:rPr lang="en-US" altLang="ja-JP" sz="2800" dirty="0" smtClean="0">
                <a:solidFill>
                  <a:srgbClr val="000000"/>
                </a:solidFill>
              </a:rPr>
              <a:t> Oscillation of </a:t>
            </a:r>
            <a:r>
              <a:rPr lang="en-US" altLang="ja-JP" sz="2800" dirty="0" err="1" smtClean="0">
                <a:solidFill>
                  <a:srgbClr val="000000"/>
                </a:solidFill>
              </a:rPr>
              <a:t>inflaton</a:t>
            </a:r>
            <a:r>
              <a:rPr lang="en-US" altLang="ja-JP" sz="2800" dirty="0" smtClean="0">
                <a:solidFill>
                  <a:srgbClr val="000000"/>
                </a:solidFill>
              </a:rPr>
              <a:t> </a:t>
            </a:r>
            <a:r>
              <a:rPr lang="en-US" altLang="ja-JP" sz="2800" dirty="0" err="1" smtClean="0">
                <a:solidFill>
                  <a:srgbClr val="000000"/>
                </a:solidFill>
              </a:rPr>
              <a:t>φ</a:t>
            </a:r>
            <a:r>
              <a:rPr lang="ja-JP" altLang="en-US" sz="2800" dirty="0" smtClean="0">
                <a:solidFill>
                  <a:srgbClr val="000000"/>
                </a:solidFill>
              </a:rPr>
              <a:t>　</a:t>
            </a:r>
            <a:r>
              <a:rPr lang="en-US" altLang="ja-JP" sz="2800" dirty="0" smtClean="0">
                <a:solidFill>
                  <a:srgbClr val="000000"/>
                </a:solidFill>
              </a:rPr>
              <a:t>→</a:t>
            </a:r>
            <a:r>
              <a:rPr lang="ja-JP" altLang="en-US" sz="2800" dirty="0" smtClean="0">
                <a:solidFill>
                  <a:srgbClr val="000000"/>
                </a:solidFill>
              </a:rPr>
              <a:t>　</a:t>
            </a:r>
            <a:r>
              <a:rPr lang="en-US" altLang="ja-JP" sz="2800" dirty="0" smtClean="0">
                <a:solidFill>
                  <a:srgbClr val="000000"/>
                </a:solidFill>
              </a:rPr>
              <a:t>production of </a:t>
            </a:r>
            <a:r>
              <a:rPr lang="en-US" altLang="ja-JP" sz="2800" dirty="0" err="1" smtClean="0">
                <a:solidFill>
                  <a:srgbClr val="000000"/>
                </a:solidFill>
              </a:rPr>
              <a:t>χ</a:t>
            </a:r>
            <a:r>
              <a:rPr lang="en-US" altLang="ja-JP" sz="2800" dirty="0" smtClean="0">
                <a:solidFill>
                  <a:srgbClr val="000000"/>
                </a:solidFill>
              </a:rPr>
              <a:t> (=Z’) </a:t>
            </a:r>
            <a:endParaRPr kumimoji="1" lang="ja-JP" altLang="en-US" sz="2800" dirty="0">
              <a:solidFill>
                <a:srgbClr val="000000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669" y="2379165"/>
            <a:ext cx="4438993" cy="79831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154" y="3298814"/>
            <a:ext cx="3744963" cy="464892"/>
          </a:xfrm>
          <a:prstGeom prst="rect">
            <a:avLst/>
          </a:prstGeom>
        </p:spPr>
      </p:pic>
      <p:pic>
        <p:nvPicPr>
          <p:cNvPr id="8" name="図 7" descr="tougou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68" y="3763706"/>
            <a:ext cx="2071313" cy="225773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690803" y="2551541"/>
            <a:ext cx="1707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Mathieu eq.</a:t>
            </a:r>
            <a:endParaRPr kumimoji="1" lang="ja-JP" altLang="en-US" sz="24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154" y="4046323"/>
            <a:ext cx="3815498" cy="504120"/>
          </a:xfrm>
          <a:prstGeom prst="rect">
            <a:avLst/>
          </a:prstGeom>
          <a:ln>
            <a:solidFill>
              <a:srgbClr val="3366FF"/>
            </a:solidFill>
          </a:ln>
        </p:spPr>
      </p:pic>
      <p:sp>
        <p:nvSpPr>
          <p:cNvPr id="11" name="右矢印 10"/>
          <p:cNvSpPr/>
          <p:nvPr/>
        </p:nvSpPr>
        <p:spPr>
          <a:xfrm>
            <a:off x="2398812" y="4197696"/>
            <a:ext cx="425069" cy="25868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1232" y="4788504"/>
            <a:ext cx="3681420" cy="930125"/>
          </a:xfrm>
          <a:prstGeom prst="rect">
            <a:avLst/>
          </a:prstGeom>
          <a:ln>
            <a:solidFill>
              <a:srgbClr val="3366FF"/>
            </a:solidFill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1990" y="4788504"/>
            <a:ext cx="1408476" cy="930125"/>
          </a:xfrm>
          <a:prstGeom prst="rect">
            <a:avLst/>
          </a:prstGeom>
          <a:ln>
            <a:solidFill>
              <a:srgbClr val="3366FF"/>
            </a:solidFill>
          </a:ln>
        </p:spPr>
      </p:pic>
      <p:sp>
        <p:nvSpPr>
          <p:cNvPr id="14" name="正方形/長方形 13"/>
          <p:cNvSpPr/>
          <p:nvPr/>
        </p:nvSpPr>
        <p:spPr>
          <a:xfrm>
            <a:off x="5597950" y="121049"/>
            <a:ext cx="3380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 (</a:t>
            </a:r>
            <a:r>
              <a:rPr lang="en-US" altLang="ja-JP" dirty="0" err="1"/>
              <a:t>Kofman</a:t>
            </a:r>
            <a:r>
              <a:rPr lang="en-US" altLang="ja-JP" dirty="0"/>
              <a:t> </a:t>
            </a:r>
            <a:r>
              <a:rPr lang="en-US" altLang="ja-JP" dirty="0" err="1"/>
              <a:t>Linde</a:t>
            </a:r>
            <a:r>
              <a:rPr lang="en-US" altLang="ja-JP" dirty="0"/>
              <a:t> </a:t>
            </a:r>
            <a:r>
              <a:rPr lang="en-US" altLang="ja-JP" dirty="0" err="1"/>
              <a:t>Starobinsky</a:t>
            </a:r>
            <a:r>
              <a:rPr lang="en-US" altLang="ja-JP" dirty="0"/>
              <a:t>  1996)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6303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FDCB-7D5E-E642-B019-87A5920EC744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11" name="図 10" descr="MATHI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39" y="445794"/>
            <a:ext cx="4616457" cy="355201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76149" y="153406"/>
            <a:ext cx="4002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q</a:t>
            </a:r>
            <a:endParaRPr kumimoji="1" lang="ja-JP" altLang="en-US" sz="3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14393" y="2798469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A</a:t>
            </a:r>
            <a:endParaRPr kumimoji="1" lang="ja-JP" altLang="en-US" sz="3600" dirty="0"/>
          </a:p>
        </p:txBody>
      </p:sp>
      <p:cxnSp>
        <p:nvCxnSpPr>
          <p:cNvPr id="16" name="直線コネクタ 15"/>
          <p:cNvCxnSpPr/>
          <p:nvPr/>
        </p:nvCxnSpPr>
        <p:spPr>
          <a:xfrm>
            <a:off x="435079" y="2982861"/>
            <a:ext cx="5691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5820647" y="2613803"/>
            <a:ext cx="3220803" cy="8309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 q</a:t>
            </a:r>
            <a:r>
              <a:rPr kumimoji="1" lang="en-US" altLang="ja-JP" sz="2400" dirty="0" smtClean="0"/>
              <a:t> &lt;1  narrow resonance</a:t>
            </a:r>
          </a:p>
          <a:p>
            <a:r>
              <a:rPr lang="en-US" altLang="ja-JP" sz="2400" dirty="0" smtClean="0"/>
              <a:t> only for A = (integer/2)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    </a:t>
            </a:r>
          </a:p>
        </p:txBody>
      </p:sp>
      <p:cxnSp>
        <p:nvCxnSpPr>
          <p:cNvPr id="18" name="直線コネクタ 17"/>
          <p:cNvCxnSpPr/>
          <p:nvPr/>
        </p:nvCxnSpPr>
        <p:spPr>
          <a:xfrm>
            <a:off x="435079" y="959984"/>
            <a:ext cx="5691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5820647" y="544485"/>
            <a:ext cx="2907767" cy="8309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q &gt;1 </a:t>
            </a:r>
            <a:r>
              <a:rPr lang="en-US" altLang="ja-JP" sz="2400" dirty="0">
                <a:solidFill>
                  <a:srgbClr val="FF0000"/>
                </a:solidFill>
              </a:rPr>
              <a:t>B</a:t>
            </a:r>
            <a:r>
              <a:rPr lang="en-US" altLang="ja-JP" sz="2400" dirty="0" smtClean="0">
                <a:solidFill>
                  <a:srgbClr val="FF0000"/>
                </a:solidFill>
              </a:rPr>
              <a:t>road resonance</a:t>
            </a:r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  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irrespective of A</a:t>
            </a:r>
            <a:endParaRPr kumimoji="1" lang="en-US" altLang="ja-JP" sz="2400" dirty="0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77" y="4327281"/>
            <a:ext cx="4724419" cy="984254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1211165" y="5526378"/>
            <a:ext cx="60764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 </a:t>
            </a:r>
            <a:r>
              <a:rPr lang="en-US" altLang="ja-JP" sz="2800" dirty="0" smtClean="0"/>
              <a:t>q varies with time as 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  at the beginning:  g</a:t>
            </a:r>
            <a:r>
              <a:rPr lang="en-US" altLang="ja-JP" sz="2800" baseline="30000" dirty="0" smtClean="0"/>
              <a:t>2</a:t>
            </a:r>
            <a:r>
              <a:rPr lang="en-US" altLang="ja-JP" sz="2800" dirty="0" smtClean="0"/>
              <a:t>/</a:t>
            </a:r>
            <a:r>
              <a:rPr lang="en-US" altLang="ja-JP" sz="2800" dirty="0" err="1" smtClean="0"/>
              <a:t>λ</a:t>
            </a:r>
            <a:r>
              <a:rPr lang="en-US" altLang="ja-JP" sz="2800" dirty="0" smtClean="0"/>
              <a:t> &gt;&gt; 1 </a:t>
            </a:r>
            <a:r>
              <a:rPr lang="en-US" altLang="ja-JP" sz="2800" dirty="0" smtClean="0">
                <a:sym typeface="Wingdings"/>
              </a:rPr>
              <a:t> later:  1</a:t>
            </a:r>
            <a:r>
              <a:rPr lang="en-US" altLang="ja-JP" sz="2800" dirty="0" smtClean="0"/>
              <a:t> </a:t>
            </a:r>
            <a:endParaRPr kumimoji="1" lang="ja-JP" altLang="en-US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761" y="4409835"/>
            <a:ext cx="11684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3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FDCB-7D5E-E642-B019-87A5920EC744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34682" y="599671"/>
            <a:ext cx="6468537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0000"/>
                </a:solidFill>
              </a:rPr>
              <a:t>Properties of preheating</a:t>
            </a:r>
            <a:r>
              <a:rPr lang="ja-JP" altLang="ja-JP" sz="2800" dirty="0"/>
              <a:t>　</a:t>
            </a:r>
            <a:r>
              <a:rPr lang="ja-JP" altLang="en-US" sz="2400" dirty="0" smtClean="0"/>
              <a:t>　　</a:t>
            </a:r>
            <a:r>
              <a:rPr lang="en-US" altLang="ja-JP" sz="2400" dirty="0" smtClean="0"/>
              <a:t> </a:t>
            </a:r>
          </a:p>
          <a:p>
            <a:r>
              <a:rPr lang="ja-JP" altLang="ja-JP" sz="2400" dirty="0"/>
              <a:t>　</a:t>
            </a:r>
            <a:endParaRPr lang="en-US" altLang="ja-JP" sz="2400" dirty="0" smtClean="0"/>
          </a:p>
          <a:p>
            <a:r>
              <a:rPr lang="ja-JP" altLang="ja-JP" sz="2400" dirty="0"/>
              <a:t>　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　</a:t>
            </a:r>
            <a:r>
              <a:rPr lang="en-US" altLang="ja-JP" sz="2400" dirty="0" smtClean="0">
                <a:solidFill>
                  <a:srgbClr val="FF0000"/>
                </a:solidFill>
              </a:rPr>
              <a:t>Rapid</a:t>
            </a:r>
            <a:r>
              <a:rPr lang="en-US" altLang="ja-JP" sz="2400" dirty="0" smtClean="0"/>
              <a:t> production due to Bose enhancement</a:t>
            </a:r>
            <a:r>
              <a:rPr lang="ja-JP" altLang="en-US" sz="2400" dirty="0" smtClean="0"/>
              <a:t>　</a:t>
            </a:r>
            <a:endParaRPr lang="en-US" altLang="ja-JP" sz="2400" dirty="0" smtClean="0"/>
          </a:p>
          <a:p>
            <a:r>
              <a:rPr lang="ja-JP" altLang="ja-JP" sz="2400" dirty="0"/>
              <a:t>　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Low momentum particles are produced</a:t>
            </a:r>
            <a:r>
              <a:rPr lang="ja-JP" altLang="en-US" sz="2400" dirty="0" smtClean="0"/>
              <a:t>　</a:t>
            </a:r>
            <a:endParaRPr lang="en-US" altLang="ja-JP" sz="2400" dirty="0" smtClean="0"/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            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 non-equilibrium distribution</a:t>
            </a:r>
          </a:p>
          <a:p>
            <a:r>
              <a:rPr lang="en-US" altLang="ja-JP" sz="2400" dirty="0" smtClean="0"/>
              <a:t>              → </a:t>
            </a:r>
            <a:r>
              <a:rPr lang="en-US" altLang="ja-JP" sz="2400" dirty="0" smtClean="0">
                <a:solidFill>
                  <a:srgbClr val="FF0000"/>
                </a:solidFill>
              </a:rPr>
              <a:t>anomalously large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fluctuations </a:t>
            </a:r>
          </a:p>
          <a:p>
            <a:r>
              <a:rPr lang="ja-JP" altLang="ja-JP" sz="2400" dirty="0"/>
              <a:t>　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3</a:t>
            </a:r>
            <a:r>
              <a:rPr lang="ja-JP" altLang="en-US" sz="2400" dirty="0" smtClean="0"/>
              <a:t>　</a:t>
            </a:r>
            <a:r>
              <a:rPr lang="en-US" altLang="ja-JP" sz="2400" dirty="0" err="1"/>
              <a:t>I</a:t>
            </a:r>
            <a:r>
              <a:rPr lang="en-US" altLang="ja-JP" sz="2400" dirty="0" err="1" smtClean="0"/>
              <a:t>nflaton</a:t>
            </a:r>
            <a:r>
              <a:rPr lang="en-US" altLang="ja-JP" sz="2400" dirty="0" smtClean="0"/>
              <a:t> potential is largely modified</a:t>
            </a:r>
          </a:p>
          <a:p>
            <a:r>
              <a:rPr lang="ja-JP" altLang="en-US" sz="2400" dirty="0" smtClean="0"/>
              <a:t>　</a:t>
            </a:r>
            <a:endParaRPr lang="en-US" altLang="ja-JP" sz="2400" dirty="0" smtClean="0"/>
          </a:p>
          <a:p>
            <a:r>
              <a:rPr lang="en-US" altLang="ja-JP" sz="2400" dirty="0" smtClean="0"/>
              <a:t>→</a:t>
            </a:r>
            <a:r>
              <a:rPr lang="ja-JP" altLang="en-US" sz="2400" dirty="0" smtClean="0"/>
              <a:t>　</a:t>
            </a:r>
            <a:r>
              <a:rPr lang="en-US" altLang="ja-JP" sz="2400" dirty="0"/>
              <a:t>T</a:t>
            </a:r>
            <a:r>
              <a:rPr lang="en-US" altLang="ja-JP" sz="2400" dirty="0" smtClean="0"/>
              <a:t>rapping the field around the origin </a:t>
            </a:r>
            <a:r>
              <a:rPr lang="ja-JP" altLang="en-US" sz="2400" dirty="0" smtClean="0"/>
              <a:t>　</a:t>
            </a:r>
            <a:endParaRPr lang="en-US" altLang="ja-JP" sz="2400" dirty="0" smtClean="0"/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     </a:t>
            </a:r>
          </a:p>
        </p:txBody>
      </p:sp>
      <p:grpSp>
        <p:nvGrpSpPr>
          <p:cNvPr id="5" name="図形グループ 4"/>
          <p:cNvGrpSpPr/>
          <p:nvPr/>
        </p:nvGrpSpPr>
        <p:grpSpPr>
          <a:xfrm>
            <a:off x="6925981" y="4351389"/>
            <a:ext cx="1993900" cy="1308100"/>
            <a:chOff x="212114" y="4164120"/>
            <a:chExt cx="1993900" cy="1308100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2114" y="4164120"/>
              <a:ext cx="1993900" cy="1308100"/>
            </a:xfrm>
            <a:prstGeom prst="rect">
              <a:avLst/>
            </a:prstGeom>
          </p:spPr>
        </p:pic>
        <p:sp>
          <p:nvSpPr>
            <p:cNvPr id="7" name="円/楕円 6"/>
            <p:cNvSpPr/>
            <p:nvPr/>
          </p:nvSpPr>
          <p:spPr>
            <a:xfrm>
              <a:off x="709910" y="4724362"/>
              <a:ext cx="195979" cy="21183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377" y="4351389"/>
            <a:ext cx="3645882" cy="56024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222" y="4351389"/>
            <a:ext cx="1569395" cy="465006"/>
          </a:xfrm>
          <a:prstGeom prst="rect">
            <a:avLst/>
          </a:prstGeom>
          <a:ln>
            <a:solidFill>
              <a:srgbClr val="3366FF"/>
            </a:solidFill>
          </a:ln>
        </p:spPr>
      </p:pic>
      <p:cxnSp>
        <p:nvCxnSpPr>
          <p:cNvPr id="12" name="直線矢印コネクタ 11"/>
          <p:cNvCxnSpPr/>
          <p:nvPr/>
        </p:nvCxnSpPr>
        <p:spPr>
          <a:xfrm flipV="1">
            <a:off x="5303255" y="4911631"/>
            <a:ext cx="329249" cy="2118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782788" y="5123465"/>
            <a:ext cx="3634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v</a:t>
            </a:r>
            <a:r>
              <a:rPr kumimoji="1" lang="en-US" altLang="ja-JP" sz="2400" dirty="0" smtClean="0"/>
              <a:t>aries with time</a:t>
            </a:r>
          </a:p>
          <a:p>
            <a:r>
              <a:rPr lang="en-US" altLang="ja-JP" sz="2400" dirty="0" smtClean="0"/>
              <a:t>(or the classical field value)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64633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FDCB-7D5E-E642-B019-87A5920EC744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26" y="881869"/>
            <a:ext cx="8231217" cy="572106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76086" y="176374"/>
            <a:ext cx="7343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Trapping of field around the origin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66162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FDCB-7D5E-E642-B019-87A5920EC744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1561" y="258682"/>
            <a:ext cx="6791217" cy="52322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How fine-tuned is the initial condition in SFI ?</a:t>
            </a:r>
            <a:endParaRPr kumimoji="1" lang="ja-JP" altLang="en-US" sz="28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691" y="2446437"/>
            <a:ext cx="4071496" cy="3097877"/>
          </a:xfrm>
          <a:prstGeom prst="rect">
            <a:avLst/>
          </a:prstGeom>
        </p:spPr>
      </p:pic>
      <p:sp>
        <p:nvSpPr>
          <p:cNvPr id="7" name="円/楕円 6"/>
          <p:cNvSpPr/>
          <p:nvPr/>
        </p:nvSpPr>
        <p:spPr>
          <a:xfrm>
            <a:off x="2673820" y="3993542"/>
            <a:ext cx="291773" cy="2508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3437457" y="3993542"/>
            <a:ext cx="606643" cy="18815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395127" y="4922444"/>
            <a:ext cx="447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</a:t>
            </a:r>
            <a:endParaRPr kumimoji="1" lang="ja-JP" altLang="en-US" sz="24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638" y="1257920"/>
            <a:ext cx="3835400" cy="8382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6" name="テキスト ボックス 15"/>
          <p:cNvSpPr txBox="1"/>
          <p:nvPr/>
        </p:nvSpPr>
        <p:spPr>
          <a:xfrm>
            <a:off x="2870074" y="2215604"/>
            <a:ext cx="4070345" cy="461665"/>
          </a:xfrm>
          <a:prstGeom prst="rect">
            <a:avLst/>
          </a:prstGeom>
          <a:solidFill>
            <a:schemeClr val="bg1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 </a:t>
            </a:r>
            <a:r>
              <a:rPr lang="en-US" altLang="ja-JP" sz="2400" dirty="0" err="1" smtClean="0"/>
              <a:t>φ</a:t>
            </a:r>
            <a:r>
              <a:rPr lang="en-US" altLang="ja-JP" sz="2400" baseline="-25000" dirty="0" err="1" smtClean="0"/>
              <a:t>ini</a:t>
            </a:r>
            <a:r>
              <a:rPr lang="en-US" altLang="ja-JP" sz="2400" dirty="0" smtClean="0"/>
              <a:t> =</a:t>
            </a:r>
            <a:r>
              <a:rPr kumimoji="1" lang="en-US" altLang="ja-JP" sz="2400" dirty="0" smtClean="0"/>
              <a:t>   10</a:t>
            </a:r>
            <a:r>
              <a:rPr lang="en-US" altLang="ja-JP" sz="2400" baseline="30000" dirty="0" smtClean="0"/>
              <a:t>-15</a:t>
            </a:r>
            <a:r>
              <a:rPr lang="en-US" altLang="ja-JP" sz="2400" dirty="0" smtClean="0"/>
              <a:t>  M  for   M=10 </a:t>
            </a:r>
            <a:r>
              <a:rPr lang="en-US" altLang="ja-JP" sz="2400" dirty="0" err="1" smtClean="0"/>
              <a:t>TeV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8009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FDCB-7D5E-E642-B019-87A5920EC744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9901" y="199890"/>
            <a:ext cx="8663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Dynamical fine-tuning of initial condition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962" y="1223048"/>
            <a:ext cx="4351676" cy="52663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843962" y="1783402"/>
            <a:ext cx="164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Vacuum</a:t>
            </a:r>
            <a:r>
              <a:rPr kumimoji="1" lang="en-US" altLang="ja-JP" dirty="0" smtClean="0"/>
              <a:t> energy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98203" y="178340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Radiation energy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1561" y="1117034"/>
            <a:ext cx="3073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・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When does SFI start? </a:t>
            </a:r>
            <a:endParaRPr kumimoji="1" lang="ja-JP" altLang="en-US" sz="24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80" y="1749684"/>
            <a:ext cx="1782077" cy="88721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07784" y="3462781"/>
            <a:ext cx="6109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 </a:t>
            </a:r>
            <a:r>
              <a:rPr lang="en-US" altLang="ja-JP" sz="2400" dirty="0" smtClean="0"/>
              <a:t>When does oscillation </a:t>
            </a:r>
            <a:r>
              <a:rPr kumimoji="1" lang="en-US" altLang="ja-JP" sz="2400" dirty="0" smtClean="0"/>
              <a:t>freeze?  </a:t>
            </a:r>
            <a:r>
              <a:rPr kumimoji="1" lang="ja-JP" altLang="en-US" sz="2400" dirty="0" smtClean="0"/>
              <a:t>　　</a:t>
            </a:r>
            <a:r>
              <a:rPr kumimoji="1" lang="en-US" altLang="ja-JP" sz="2400" dirty="0" smtClean="0"/>
              <a:t>→</a:t>
            </a:r>
            <a:r>
              <a:rPr kumimoji="1" lang="ja-JP" altLang="en-US" sz="2400" dirty="0" smtClean="0"/>
              <a:t>　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H &gt;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m</a:t>
            </a:r>
            <a:r>
              <a:rPr kumimoji="1" lang="en-US" altLang="ja-JP" sz="2400" baseline="-25000" dirty="0" err="1" smtClean="0">
                <a:solidFill>
                  <a:srgbClr val="FF0000"/>
                </a:solidFill>
              </a:rPr>
              <a:t>eff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553" y="4109381"/>
            <a:ext cx="2366182" cy="79949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9578" y="4204021"/>
            <a:ext cx="1714372" cy="52821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949992" y="4298085"/>
            <a:ext cx="41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ym typeface="Wingdings"/>
              </a:rPr>
              <a:t></a:t>
            </a:r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5298" y="4077407"/>
            <a:ext cx="1660340" cy="81373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895780" y="2877138"/>
            <a:ext cx="6721912" cy="461665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/>
              <a:t>Inflaton</a:t>
            </a:r>
            <a:r>
              <a:rPr lang="en-US" altLang="ja-JP" sz="2400" dirty="0" smtClean="0"/>
              <a:t> continues to oscillate and amplitude decays.</a:t>
            </a:r>
            <a:endParaRPr kumimoji="1" lang="ja-JP" altLang="en-US" sz="2400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3400" y="5252408"/>
            <a:ext cx="3479800" cy="124460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203" y="5647050"/>
            <a:ext cx="15367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55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FDCB-7D5E-E642-B019-87A5920EC744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2866" y="576154"/>
            <a:ext cx="827922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In the Coleman-Weinberg scenario of EWSB,</a:t>
            </a:r>
          </a:p>
          <a:p>
            <a:r>
              <a:rPr kumimoji="1" lang="en-US" altLang="ja-JP" sz="2800" dirty="0" smtClean="0"/>
              <a:t> </a:t>
            </a:r>
          </a:p>
          <a:p>
            <a:r>
              <a:rPr kumimoji="1" lang="en-US" altLang="ja-JP" sz="2800" dirty="0" smtClean="0"/>
              <a:t>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SFI inevitably occurs</a:t>
            </a:r>
            <a:r>
              <a:rPr kumimoji="1" lang="en-US" altLang="ja-JP" sz="2800" dirty="0" smtClean="0"/>
              <a:t> due to </a:t>
            </a:r>
            <a:r>
              <a:rPr kumimoji="1" lang="en-US" altLang="ja-JP" sz="2800" dirty="0" smtClean="0">
                <a:solidFill>
                  <a:srgbClr val="3366FF"/>
                </a:solidFill>
              </a:rPr>
              <a:t>the trapping of field at </a:t>
            </a:r>
            <a:r>
              <a:rPr kumimoji="1" lang="en-US" altLang="ja-JP" sz="2800" dirty="0" err="1" smtClean="0">
                <a:solidFill>
                  <a:srgbClr val="3366FF"/>
                </a:solidFill>
              </a:rPr>
              <a:t>φ</a:t>
            </a:r>
            <a:r>
              <a:rPr kumimoji="1" lang="en-US" altLang="ja-JP" sz="2800" dirty="0" smtClean="0">
                <a:solidFill>
                  <a:srgbClr val="3366FF"/>
                </a:solidFill>
              </a:rPr>
              <a:t>=0</a:t>
            </a:r>
          </a:p>
          <a:p>
            <a:r>
              <a:rPr lang="en-US" altLang="ja-JP" sz="2800" dirty="0" smtClean="0"/>
              <a:t>   and</a:t>
            </a:r>
          </a:p>
          <a:p>
            <a:r>
              <a:rPr lang="en-US" altLang="ja-JP" sz="2800" dirty="0" smtClean="0"/>
              <a:t> </a:t>
            </a:r>
            <a:r>
              <a:rPr lang="en-US" altLang="ja-JP" sz="2800" dirty="0" smtClean="0">
                <a:solidFill>
                  <a:srgbClr val="FF0000"/>
                </a:solidFill>
              </a:rPr>
              <a:t>initial condition is dynamically fine-tuned </a:t>
            </a:r>
          </a:p>
          <a:p>
            <a:r>
              <a:rPr lang="en-US" altLang="ja-JP" sz="2800" dirty="0">
                <a:solidFill>
                  <a:srgbClr val="FF0000"/>
                </a:solidFill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</a:rPr>
              <a:t> </a:t>
            </a:r>
            <a:r>
              <a:rPr lang="en-US" altLang="ja-JP" sz="2800" dirty="0" smtClean="0"/>
              <a:t>due to </a:t>
            </a:r>
            <a:r>
              <a:rPr lang="en-US" altLang="ja-JP" sz="2800" dirty="0" smtClean="0">
                <a:solidFill>
                  <a:srgbClr val="3366FF"/>
                </a:solidFill>
              </a:rPr>
              <a:t>the absence of –m</a:t>
            </a:r>
            <a:r>
              <a:rPr lang="en-US" altLang="ja-JP" sz="2800" baseline="30000" dirty="0" smtClean="0">
                <a:solidFill>
                  <a:srgbClr val="3366FF"/>
                </a:solidFill>
              </a:rPr>
              <a:t>2</a:t>
            </a:r>
            <a:r>
              <a:rPr lang="en-US" altLang="ja-JP" sz="2800" dirty="0" smtClean="0">
                <a:solidFill>
                  <a:srgbClr val="3366FF"/>
                </a:solidFill>
              </a:rPr>
              <a:t> φ</a:t>
            </a:r>
            <a:r>
              <a:rPr lang="en-US" altLang="ja-JP" sz="2800" baseline="30000" dirty="0" smtClean="0">
                <a:solidFill>
                  <a:srgbClr val="3366FF"/>
                </a:solidFill>
              </a:rPr>
              <a:t>2</a:t>
            </a:r>
            <a:r>
              <a:rPr lang="en-US" altLang="ja-JP" sz="2800" dirty="0" smtClean="0">
                <a:solidFill>
                  <a:srgbClr val="3366FF"/>
                </a:solidFill>
              </a:rPr>
              <a:t> term at </a:t>
            </a:r>
            <a:r>
              <a:rPr lang="en-US" altLang="ja-JP" sz="2800" dirty="0" err="1" smtClean="0">
                <a:solidFill>
                  <a:srgbClr val="3366FF"/>
                </a:solidFill>
              </a:rPr>
              <a:t>φ</a:t>
            </a:r>
            <a:r>
              <a:rPr lang="en-US" altLang="ja-JP" sz="2800" dirty="0" smtClean="0">
                <a:solidFill>
                  <a:srgbClr val="3366FF"/>
                </a:solidFill>
              </a:rPr>
              <a:t>=0</a:t>
            </a:r>
          </a:p>
        </p:txBody>
      </p:sp>
      <p:sp>
        <p:nvSpPr>
          <p:cNvPr id="5" name="下矢印 4"/>
          <p:cNvSpPr/>
          <p:nvPr/>
        </p:nvSpPr>
        <p:spPr>
          <a:xfrm>
            <a:off x="3504147" y="3503959"/>
            <a:ext cx="646738" cy="68197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4900" y="4232974"/>
            <a:ext cx="848381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CW model predicts SFI with </a:t>
            </a:r>
            <a:r>
              <a:rPr kumimoji="1" lang="en-US" altLang="ja-JP" sz="3200" dirty="0" smtClean="0">
                <a:solidFill>
                  <a:srgbClr val="3366FF"/>
                </a:solidFill>
              </a:rPr>
              <a:t>tiny r</a:t>
            </a:r>
          </a:p>
          <a:p>
            <a:endParaRPr lang="en-US" altLang="ja-JP" sz="3200" dirty="0" smtClean="0"/>
          </a:p>
          <a:p>
            <a:r>
              <a:rPr lang="en-US" altLang="ja-JP" sz="3200" dirty="0" smtClean="0"/>
              <a:t> </a:t>
            </a:r>
            <a:r>
              <a:rPr kumimoji="1" lang="en-US" altLang="ja-JP" sz="3200" dirty="0" smtClean="0"/>
              <a:t>(</a:t>
            </a:r>
            <a:r>
              <a:rPr lang="en-US" altLang="en-US" sz="3200" dirty="0" err="1" smtClean="0"/>
              <a:t>ε</a:t>
            </a:r>
            <a:r>
              <a:rPr lang="en-US" altLang="en-US" sz="3200" dirty="0" smtClean="0"/>
              <a:t> =10</a:t>
            </a:r>
            <a:r>
              <a:rPr lang="en-US" altLang="en-US" sz="3200" baseline="30000" dirty="0" smtClean="0"/>
              <a:t>-4</a:t>
            </a:r>
            <a:r>
              <a:rPr lang="en-US" altLang="en-US" sz="3200" dirty="0" smtClean="0"/>
              <a:t> |</a:t>
            </a:r>
            <a:r>
              <a:rPr lang="en-US" altLang="ja-JP" sz="3200" dirty="0" smtClean="0"/>
              <a:t>η</a:t>
            </a:r>
            <a:r>
              <a:rPr lang="en-US" altLang="en-US" sz="3200" dirty="0" smtClean="0"/>
              <a:t>|</a:t>
            </a:r>
            <a:r>
              <a:rPr lang="en-US" altLang="en-US" sz="3200" baseline="30000" dirty="0" smtClean="0"/>
              <a:t>3</a:t>
            </a:r>
            <a:r>
              <a:rPr lang="en-US" altLang="en-US" sz="3200" dirty="0" smtClean="0"/>
              <a:t> (M/M</a:t>
            </a:r>
            <a:r>
              <a:rPr lang="en-US" altLang="en-US" sz="3200" baseline="-25000" dirty="0" smtClean="0"/>
              <a:t>PL</a:t>
            </a:r>
            <a:r>
              <a:rPr lang="en-US" altLang="en-US" sz="3200" dirty="0" smtClean="0"/>
              <a:t>)</a:t>
            </a:r>
            <a:r>
              <a:rPr lang="en-US" altLang="en-US" sz="3200" baseline="30000" dirty="0" smtClean="0"/>
              <a:t>4 </a:t>
            </a:r>
            <a:r>
              <a:rPr lang="en-US" altLang="en-US" sz="3200" dirty="0" smtClean="0"/>
              <a:t>=10</a:t>
            </a:r>
            <a:r>
              <a:rPr lang="en-US" altLang="en-US" sz="3200" baseline="30000" dirty="0" smtClean="0"/>
              <a:t>-40</a:t>
            </a:r>
            <a:r>
              <a:rPr lang="en-US" altLang="en-US" sz="3200" dirty="0" smtClean="0"/>
              <a:t> for M=10</a:t>
            </a:r>
            <a:r>
              <a:rPr lang="en-US" altLang="en-US" sz="3200" baseline="30000" dirty="0" smtClean="0"/>
              <a:t>10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GeV</a:t>
            </a:r>
            <a:r>
              <a:rPr lang="en-US" altLang="en-US" sz="3200" dirty="0" smtClean="0"/>
              <a:t> )</a:t>
            </a:r>
            <a:r>
              <a:rPr kumimoji="1" lang="en-US" altLang="ja-JP" sz="3200" dirty="0" smtClean="0"/>
              <a:t> </a:t>
            </a:r>
          </a:p>
          <a:p>
            <a:r>
              <a:rPr lang="en-US" altLang="ja-JP" sz="3200" dirty="0"/>
              <a:t> </a:t>
            </a:r>
            <a:r>
              <a:rPr lang="en-US" altLang="ja-JP" sz="3200" dirty="0" smtClean="0">
                <a:solidFill>
                  <a:srgbClr val="FF0000"/>
                </a:solidFill>
              </a:rPr>
              <a:t>Observation of tensor mode will kill CW scenario.    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87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FDCB-7D5E-E642-B019-87A5920EC744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24444" y="187802"/>
            <a:ext cx="301386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predicted n</a:t>
            </a:r>
            <a:r>
              <a:rPr kumimoji="1" lang="en-US" altLang="ja-JP" sz="2400" baseline="-25000" dirty="0" smtClean="0"/>
              <a:t>s</a:t>
            </a:r>
            <a:r>
              <a:rPr kumimoji="1" lang="en-US" altLang="ja-JP" sz="2400" dirty="0" smtClean="0"/>
              <a:t> is  smaller </a:t>
            </a:r>
            <a:endParaRPr kumimoji="1"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436" y="930409"/>
            <a:ext cx="1901155" cy="491678"/>
          </a:xfrm>
          <a:prstGeom prst="rect">
            <a:avLst/>
          </a:prstGeom>
        </p:spPr>
      </p:pic>
      <p:grpSp>
        <p:nvGrpSpPr>
          <p:cNvPr id="9" name="図形グループ 8"/>
          <p:cNvGrpSpPr/>
          <p:nvPr/>
        </p:nvGrpSpPr>
        <p:grpSpPr>
          <a:xfrm>
            <a:off x="6349799" y="810631"/>
            <a:ext cx="1448251" cy="558154"/>
            <a:chOff x="7238549" y="645269"/>
            <a:chExt cx="1448251" cy="558154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7238549" y="716073"/>
              <a:ext cx="14154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r =16</a:t>
              </a:r>
              <a:r>
                <a:rPr lang="en-US" altLang="ja-JP" sz="2400" dirty="0" smtClean="0"/>
                <a:t>ε </a:t>
              </a:r>
              <a:r>
                <a:rPr kumimoji="1" lang="en-US" altLang="ja-JP" sz="2400" dirty="0" smtClean="0"/>
                <a:t>~ 0</a:t>
              </a:r>
              <a:endParaRPr kumimoji="1" lang="ja-JP" altLang="en-US" sz="2400" dirty="0"/>
            </a:p>
          </p:txBody>
        </p:sp>
        <p:sp>
          <p:nvSpPr>
            <p:cNvPr id="11" name="角丸四角形 10"/>
            <p:cNvSpPr/>
            <p:nvPr/>
          </p:nvSpPr>
          <p:spPr>
            <a:xfrm>
              <a:off x="7238549" y="645269"/>
              <a:ext cx="1448251" cy="558154"/>
            </a:xfrm>
            <a:prstGeom prst="roundRect">
              <a:avLst>
                <a:gd name="adj" fmla="val 1920"/>
              </a:avLst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97" y="933389"/>
            <a:ext cx="1069027" cy="488698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445847" y="999453"/>
            <a:ext cx="393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→</a:t>
            </a:r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10" y="1869562"/>
            <a:ext cx="2602721" cy="834835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90" y="5284196"/>
            <a:ext cx="4998672" cy="741329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652909" y="5469865"/>
            <a:ext cx="3408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dirty="0"/>
              <a:t>　</a:t>
            </a:r>
            <a:r>
              <a:rPr lang="en-US" altLang="ja-JP" dirty="0"/>
              <a:t> </a:t>
            </a:r>
            <a:r>
              <a:rPr lang="en-US" altLang="ja-JP" dirty="0" smtClean="0"/>
              <a:t> </a:t>
            </a:r>
            <a:r>
              <a:rPr kumimoji="1" lang="en-US" altLang="ja-JP" sz="2000" dirty="0" smtClean="0"/>
              <a:t> V</a:t>
            </a:r>
            <a:r>
              <a:rPr kumimoji="1" lang="en-US" altLang="ja-JP" sz="2000" baseline="-25000" dirty="0" smtClean="0"/>
              <a:t>0</a:t>
            </a:r>
            <a:r>
              <a:rPr kumimoji="1" lang="en-US" altLang="ja-JP" sz="2000" dirty="0" smtClean="0"/>
              <a:t> = (</a:t>
            </a:r>
            <a:r>
              <a:rPr kumimoji="1" lang="en-US" altLang="ja-JP" sz="2000" dirty="0" err="1" smtClean="0"/>
              <a:t>TeV</a:t>
            </a:r>
            <a:r>
              <a:rPr kumimoji="1" lang="en-US" altLang="ja-JP" sz="2000" dirty="0" smtClean="0"/>
              <a:t>)</a:t>
            </a:r>
            <a:r>
              <a:rPr kumimoji="1" lang="en-US" altLang="ja-JP" sz="2000" baseline="30000" dirty="0" smtClean="0"/>
              <a:t>4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 → N</a:t>
            </a:r>
            <a:r>
              <a:rPr lang="en-US" altLang="ja-JP" sz="2000" baseline="-25000" dirty="0" smtClean="0"/>
              <a:t>CMB</a:t>
            </a:r>
            <a:r>
              <a:rPr lang="en-US" altLang="ja-JP" sz="2000" dirty="0" smtClean="0"/>
              <a:t> ~ 30</a:t>
            </a:r>
          </a:p>
          <a:p>
            <a:r>
              <a:rPr kumimoji="1" lang="en-US" altLang="ja-JP" sz="2000" dirty="0"/>
              <a:t> </a:t>
            </a:r>
            <a:r>
              <a:rPr kumimoji="1" lang="en-US" altLang="ja-JP" sz="2000" dirty="0" smtClean="0"/>
              <a:t>  V</a:t>
            </a:r>
            <a:r>
              <a:rPr kumimoji="1" lang="en-US" altLang="ja-JP" sz="2000" baseline="-25000" dirty="0" smtClean="0"/>
              <a:t>0</a:t>
            </a:r>
            <a:r>
              <a:rPr kumimoji="1" lang="en-US" altLang="ja-JP" sz="2000" dirty="0" smtClean="0"/>
              <a:t> = (10</a:t>
            </a:r>
            <a:r>
              <a:rPr kumimoji="1" lang="en-US" altLang="ja-JP" sz="2000" baseline="30000" dirty="0" smtClean="0"/>
              <a:t>10 </a:t>
            </a:r>
            <a:r>
              <a:rPr kumimoji="1" lang="en-US" altLang="ja-JP" sz="2000" dirty="0" err="1" smtClean="0"/>
              <a:t>GeV</a:t>
            </a:r>
            <a:r>
              <a:rPr kumimoji="1" lang="en-US" altLang="ja-JP" sz="2000" dirty="0" smtClean="0"/>
              <a:t>)</a:t>
            </a:r>
            <a:r>
              <a:rPr kumimoji="1" lang="en-US" altLang="ja-JP" sz="2000" baseline="30000" dirty="0" smtClean="0"/>
              <a:t>4  </a:t>
            </a:r>
            <a:r>
              <a:rPr kumimoji="1" lang="en-US" altLang="ja-JP" sz="2000" dirty="0" smtClean="0"/>
              <a:t>→</a:t>
            </a:r>
            <a:r>
              <a:rPr lang="en-US" altLang="ja-JP" sz="2000" dirty="0"/>
              <a:t> </a:t>
            </a:r>
            <a:r>
              <a:rPr kumimoji="1" lang="en-US" altLang="ja-JP" sz="2000" dirty="0" smtClean="0"/>
              <a:t>N</a:t>
            </a:r>
            <a:r>
              <a:rPr kumimoji="1" lang="en-US" altLang="ja-JP" sz="2000" baseline="-25000" dirty="0" smtClean="0"/>
              <a:t>CMB</a:t>
            </a:r>
            <a:r>
              <a:rPr kumimoji="1" lang="en-US" altLang="ja-JP" sz="2000" dirty="0" smtClean="0"/>
              <a:t> ~  47</a:t>
            </a:r>
            <a:endParaRPr kumimoji="1" lang="ja-JP" altLang="en-US" sz="2000" dirty="0"/>
          </a:p>
        </p:txBody>
      </p:sp>
      <p:pic>
        <p:nvPicPr>
          <p:cNvPr id="30" name="図 29" descr="SMI n_s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612" y="1869563"/>
            <a:ext cx="4929059" cy="3080662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251490" y="176209"/>
            <a:ext cx="3560891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Another Problem in the SFI</a:t>
            </a:r>
            <a:r>
              <a:rPr lang="ja-JP" altLang="en-US" dirty="0" smtClean="0"/>
              <a:t>　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8330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FDCB-7D5E-E642-B019-87A5920EC744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5517" y="1011315"/>
            <a:ext cx="6753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(b) Generation of linear term by fermion condensate</a:t>
            </a:r>
            <a:endParaRPr kumimoji="1"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882" y="2164459"/>
            <a:ext cx="1516351" cy="32165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086979" y="1494695"/>
            <a:ext cx="4043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Linear potential                is generated  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867" y="1562292"/>
            <a:ext cx="621275" cy="33251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59278" y="2116777"/>
            <a:ext cx="3239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(b1)   condensate of RH neutrino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8571" y="3073254"/>
            <a:ext cx="562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(b2) 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23" y="3073254"/>
            <a:ext cx="3783245" cy="392796"/>
          </a:xfrm>
          <a:prstGeom prst="rect">
            <a:avLst/>
          </a:prstGeom>
          <a:ln>
            <a:solidFill>
              <a:srgbClr val="FF6600"/>
            </a:solidFill>
          </a:ln>
        </p:spPr>
      </p:pic>
      <p:cxnSp>
        <p:nvCxnSpPr>
          <p:cNvPr id="13" name="直線矢印コネクタ 12"/>
          <p:cNvCxnSpPr/>
          <p:nvPr/>
        </p:nvCxnSpPr>
        <p:spPr>
          <a:xfrm>
            <a:off x="4760058" y="3233530"/>
            <a:ext cx="41441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233" y="3085131"/>
            <a:ext cx="772298" cy="296347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6141899" y="2981368"/>
            <a:ext cx="2757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linear potential fo</a:t>
            </a:r>
            <a:r>
              <a:rPr lang="en-US" altLang="ja-JP" sz="2000" dirty="0" smtClean="0"/>
              <a:t>r Higgs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59223" y="3561240"/>
            <a:ext cx="3131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Because of the </a:t>
            </a:r>
            <a:r>
              <a:rPr kumimoji="1" lang="en-US" altLang="ja-JP" sz="2000" dirty="0" smtClean="0">
                <a:solidFill>
                  <a:srgbClr val="3366FF"/>
                </a:solidFill>
              </a:rPr>
              <a:t>scalar mixing </a:t>
            </a:r>
            <a:endParaRPr kumimoji="1" lang="ja-JP" altLang="en-US" sz="2000" dirty="0">
              <a:solidFill>
                <a:srgbClr val="3366FF"/>
              </a:solidFill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9296" y="3548486"/>
            <a:ext cx="1386800" cy="412864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911496" y="4152054"/>
            <a:ext cx="3909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linear potential fo</a:t>
            </a:r>
            <a:r>
              <a:rPr lang="en-US" altLang="ja-JP" sz="2000" dirty="0" smtClean="0"/>
              <a:t>r </a:t>
            </a:r>
            <a:r>
              <a:rPr lang="en-US" altLang="ja-JP" sz="2000" dirty="0" err="1" smtClean="0"/>
              <a:t>φ</a:t>
            </a:r>
            <a:r>
              <a:rPr lang="en-US" altLang="ja-JP" sz="2000" dirty="0" smtClean="0"/>
              <a:t>  is generated ! </a:t>
            </a:r>
            <a:endParaRPr kumimoji="1" lang="ja-JP" altLang="en-US" sz="2000" dirty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1430" y="5036162"/>
            <a:ext cx="4475732" cy="335082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671481" y="2630574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or </a:t>
            </a:r>
            <a:endParaRPr kumimoji="1" lang="ja-JP" altLang="en-US" sz="2000" dirty="0"/>
          </a:p>
        </p:txBody>
      </p:sp>
      <p:cxnSp>
        <p:nvCxnSpPr>
          <p:cNvPr id="12" name="直線矢印コネクタ 11"/>
          <p:cNvCxnSpPr/>
          <p:nvPr/>
        </p:nvCxnSpPr>
        <p:spPr>
          <a:xfrm flipH="1" flipV="1">
            <a:off x="3990659" y="5455823"/>
            <a:ext cx="98637" cy="2821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3296878" y="5714505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chiral condensate</a:t>
            </a:r>
            <a:endParaRPr kumimoji="1" lang="ja-JP" altLang="en-US" dirty="0"/>
          </a:p>
        </p:txBody>
      </p:sp>
      <p:cxnSp>
        <p:nvCxnSpPr>
          <p:cNvPr id="24" name="直線矢印コネクタ 23"/>
          <p:cNvCxnSpPr/>
          <p:nvPr/>
        </p:nvCxnSpPr>
        <p:spPr>
          <a:xfrm flipV="1">
            <a:off x="2868867" y="5455823"/>
            <a:ext cx="117889" cy="2821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1810865" y="5702750"/>
            <a:ext cx="139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scalar mixing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95043" y="164233"/>
            <a:ext cx="7046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How can we enlarge  </a:t>
            </a:r>
            <a:r>
              <a:rPr lang="en-US" altLang="ja-JP" sz="2400" dirty="0" smtClean="0">
                <a:solidFill>
                  <a:srgbClr val="FF0000"/>
                </a:solidFill>
              </a:rPr>
              <a:t>n</a:t>
            </a:r>
            <a:r>
              <a:rPr lang="en-US" altLang="ja-JP" sz="2400" baseline="-25000" dirty="0" smtClean="0">
                <a:solidFill>
                  <a:srgbClr val="FF0000"/>
                </a:solidFill>
              </a:rPr>
              <a:t>s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400" dirty="0" smtClean="0"/>
              <a:t>?</a:t>
            </a:r>
            <a:r>
              <a:rPr kumimoji="1" lang="ja-JP" altLang="en-US" sz="2400" dirty="0" smtClean="0"/>
              <a:t>　　　</a:t>
            </a:r>
            <a:endParaRPr kumimoji="1" lang="en-US" altLang="ja-JP" sz="2400" dirty="0" smtClean="0"/>
          </a:p>
          <a:p>
            <a:r>
              <a:rPr lang="ja-JP" altLang="ja-JP" sz="2400" dirty="0"/>
              <a:t>　</a:t>
            </a:r>
            <a:r>
              <a:rPr kumimoji="1" lang="en-US" altLang="ja-JP" sz="2400" dirty="0" smtClean="0"/>
              <a:t>(a) non-minimal coupling</a:t>
            </a:r>
            <a:r>
              <a:rPr kumimoji="1" lang="ja-JP" altLang="en-US" sz="2400" dirty="0" smtClean="0"/>
              <a:t>　</a:t>
            </a:r>
            <a:r>
              <a:rPr lang="en-US" altLang="ja-JP" sz="2400" dirty="0" smtClean="0"/>
              <a:t>(quadratic potential)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714320" y="2502694"/>
            <a:ext cx="227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Kohri</a:t>
            </a:r>
            <a:r>
              <a:rPr kumimoji="1" lang="en-US" altLang="ja-JP" dirty="0" smtClean="0"/>
              <a:t> Shimada SI 2014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3832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FDCB-7D5E-E642-B019-87A5920EC744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22" y="1704948"/>
            <a:ext cx="3524473" cy="324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823" y="1704947"/>
            <a:ext cx="3445856" cy="324041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022528" y="211649"/>
            <a:ext cx="499833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Higgs is now found !</a:t>
            </a:r>
          </a:p>
          <a:p>
            <a:r>
              <a:rPr lang="en-US" altLang="ja-JP" sz="2400" dirty="0" smtClean="0"/>
              <a:t>N</a:t>
            </a:r>
            <a:r>
              <a:rPr kumimoji="1" lang="en-US" altLang="ja-JP" sz="2400" dirty="0" smtClean="0"/>
              <a:t>o new physics so far.</a:t>
            </a:r>
          </a:p>
          <a:p>
            <a:r>
              <a:rPr lang="en-US" altLang="ja-JP" sz="2400" dirty="0" smtClean="0"/>
              <a:t>Any small sign cannot be overlooked.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99604" y="5279455"/>
            <a:ext cx="8230489" cy="954107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EW scale may be directly related with Planck.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                                       (H. Nielsen, M. </a:t>
            </a:r>
            <a:r>
              <a:rPr lang="en-US" altLang="ja-JP" sz="2800" dirty="0" err="1" smtClean="0"/>
              <a:t>Shaposhnikov</a:t>
            </a:r>
            <a:r>
              <a:rPr lang="en-US" altLang="ja-JP" sz="2800" dirty="0" smtClean="0"/>
              <a:t> …)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39819" y="2729110"/>
            <a:ext cx="1331439" cy="707886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Higgs mass</a:t>
            </a:r>
          </a:p>
          <a:p>
            <a:r>
              <a:rPr kumimoji="1" lang="en-US" altLang="ja-JP" sz="2000" dirty="0" smtClean="0"/>
              <a:t>Top mass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31905" y="3891970"/>
            <a:ext cx="2005677" cy="707886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Origin of EWSB 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        &amp; </a:t>
            </a:r>
            <a:r>
              <a:rPr lang="en-US" altLang="ja-JP" sz="2000" dirty="0" err="1" smtClean="0"/>
              <a:t>Flavour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23635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FDCB-7D5E-E642-B019-87A5920EC744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03" y="254872"/>
            <a:ext cx="6089420" cy="539377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854" y="620310"/>
            <a:ext cx="2487656" cy="32539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21934" y="3180879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running of n</a:t>
            </a:r>
            <a:r>
              <a:rPr kumimoji="1" lang="en-US" altLang="ja-JP" baseline="-25000" dirty="0" smtClean="0"/>
              <a:t>s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1406" y="5648646"/>
            <a:ext cx="7995548" cy="830997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Small field CW inflation </a:t>
            </a:r>
            <a:r>
              <a:rPr lang="en-US" altLang="ja-JP" sz="2400" dirty="0" smtClean="0">
                <a:solidFill>
                  <a:srgbClr val="FF0000"/>
                </a:solidFill>
              </a:rPr>
              <a:t>can be consistent with the observed n</a:t>
            </a:r>
            <a:r>
              <a:rPr lang="en-US" altLang="ja-JP" sz="2400" baseline="-25000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if we include the effect of chiral condensate and scalar mixing.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grpSp>
        <p:nvGrpSpPr>
          <p:cNvPr id="16" name="図形グループ 15"/>
          <p:cNvGrpSpPr/>
          <p:nvPr/>
        </p:nvGrpSpPr>
        <p:grpSpPr>
          <a:xfrm>
            <a:off x="6085440" y="1618413"/>
            <a:ext cx="2955416" cy="648568"/>
            <a:chOff x="6188584" y="3711382"/>
            <a:chExt cx="2955416" cy="648568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8584" y="4058313"/>
              <a:ext cx="760915" cy="288815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62613" y="4058313"/>
              <a:ext cx="2025279" cy="301637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50557" y="3723140"/>
              <a:ext cx="298744" cy="275764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72718" y="3733800"/>
              <a:ext cx="1273537" cy="265104"/>
            </a:xfrm>
            <a:prstGeom prst="rect">
              <a:avLst/>
            </a:prstGeom>
          </p:spPr>
        </p:pic>
        <p:sp>
          <p:nvSpPr>
            <p:cNvPr id="15" name="正方形/長方形 14"/>
            <p:cNvSpPr/>
            <p:nvPr/>
          </p:nvSpPr>
          <p:spPr>
            <a:xfrm>
              <a:off x="6188584" y="3711382"/>
              <a:ext cx="2955416" cy="63681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635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FDCB-7D5E-E642-B019-87A5920EC744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0959" y="303286"/>
            <a:ext cx="2935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Reheating after SFI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4426" y="1211100"/>
            <a:ext cx="3576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Inflaton</a:t>
            </a:r>
            <a:r>
              <a:rPr kumimoji="1" lang="en-US" altLang="ja-JP" sz="2400" dirty="0" smtClean="0"/>
              <a:t> : mixing with Higgs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652" y="303286"/>
            <a:ext cx="2521996" cy="181562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59" y="2304378"/>
            <a:ext cx="8395841" cy="135249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57" y="3656868"/>
            <a:ext cx="2093081" cy="64090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429" y="4722838"/>
            <a:ext cx="2934789" cy="765141"/>
          </a:xfrm>
          <a:prstGeom prst="rect">
            <a:avLst/>
          </a:prstGeom>
        </p:spPr>
      </p:pic>
      <p:sp>
        <p:nvSpPr>
          <p:cNvPr id="10" name="右矢印 9"/>
          <p:cNvSpPr/>
          <p:nvPr/>
        </p:nvSpPr>
        <p:spPr>
          <a:xfrm>
            <a:off x="3612193" y="4997258"/>
            <a:ext cx="515177" cy="2469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0686" y="4627004"/>
            <a:ext cx="3628113" cy="102097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550686" y="5843851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 </a:t>
            </a:r>
            <a:r>
              <a:rPr lang="en-US" altLang="ja-JP" sz="2400" dirty="0"/>
              <a:t>&lt;</a:t>
            </a:r>
            <a:r>
              <a:rPr kumimoji="1" lang="en-US" altLang="ja-JP" sz="2400" dirty="0" smtClean="0"/>
              <a:t> 10</a:t>
            </a:r>
            <a:r>
              <a:rPr lang="en-US" altLang="ja-JP" sz="2400" baseline="30000" dirty="0" smtClean="0"/>
              <a:t>9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GeV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97178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FDCB-7D5E-E642-B019-87A5920EC744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3549" y="235164"/>
            <a:ext cx="824486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Summary</a:t>
            </a:r>
          </a:p>
          <a:p>
            <a:endParaRPr lang="en-US" altLang="ja-JP" sz="2400" dirty="0"/>
          </a:p>
          <a:p>
            <a:r>
              <a:rPr lang="en-US" altLang="ja-JP" sz="2400" dirty="0" smtClean="0"/>
              <a:t>1. Stability of EW scale and M</a:t>
            </a:r>
            <a:r>
              <a:rPr lang="en-US" altLang="ja-JP" sz="2400" baseline="-25000" dirty="0" smtClean="0"/>
              <a:t>H</a:t>
            </a:r>
            <a:r>
              <a:rPr lang="en-US" altLang="ja-JP" sz="2400" dirty="0" smtClean="0"/>
              <a:t> =125 </a:t>
            </a:r>
            <a:r>
              <a:rPr lang="en-US" altLang="ja-JP" sz="2400" dirty="0" err="1" smtClean="0"/>
              <a:t>GeV</a:t>
            </a:r>
            <a:r>
              <a:rPr lang="en-US" altLang="ja-JP" sz="2400" dirty="0" smtClean="0"/>
              <a:t> suggests</a:t>
            </a:r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  EW is dynamically generated from flat Higgs potential at M</a:t>
            </a:r>
            <a:r>
              <a:rPr kumimoji="1" lang="en-US" altLang="ja-JP" sz="2400" baseline="-25000" dirty="0" smtClean="0"/>
              <a:t>PL</a:t>
            </a:r>
            <a:r>
              <a:rPr kumimoji="1" lang="en-US" altLang="ja-JP" sz="2400" dirty="0" smtClean="0"/>
              <a:t>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→ CW mechanism is </a:t>
            </a:r>
            <a:r>
              <a:rPr lang="en-US" altLang="ja-JP" sz="2400" dirty="0" err="1" smtClean="0"/>
              <a:t>favoured</a:t>
            </a:r>
            <a:r>
              <a:rPr lang="en-US" altLang="ja-JP" sz="2400" dirty="0" smtClean="0"/>
              <a:t>.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2. Preheating generates potential for </a:t>
            </a:r>
            <a:r>
              <a:rPr lang="en-US" altLang="ja-JP" sz="2400" dirty="0" err="1" smtClean="0"/>
              <a:t>inflaton</a:t>
            </a:r>
            <a:r>
              <a:rPr lang="en-US" altLang="ja-JP" sz="2400" dirty="0" smtClean="0"/>
              <a:t> and trap the scalar</a:t>
            </a:r>
          </a:p>
          <a:p>
            <a:r>
              <a:rPr kumimoji="1" lang="en-US" altLang="ja-JP" sz="2400" dirty="0" smtClean="0"/>
              <a:t>    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→ Small Field </a:t>
            </a:r>
            <a:r>
              <a:rPr kumimoji="1" lang="en-US" altLang="ja-JP" sz="2400" smtClean="0">
                <a:solidFill>
                  <a:srgbClr val="FF0000"/>
                </a:solidFill>
              </a:rPr>
              <a:t>Inflation </a:t>
            </a:r>
            <a:r>
              <a:rPr lang="en-US" altLang="ja-JP" sz="2400" smtClean="0"/>
              <a:t>occur</a:t>
            </a:r>
            <a:r>
              <a:rPr kumimoji="1" lang="en-US" altLang="ja-JP" sz="2400" smtClean="0"/>
              <a:t>s</a:t>
            </a:r>
            <a:r>
              <a:rPr kumimoji="1" lang="en-US" altLang="ja-JP" sz="2400" dirty="0" smtClean="0"/>
              <a:t>.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3. Unnaturally-looking </a:t>
            </a:r>
            <a:r>
              <a:rPr lang="en-US" altLang="ja-JP" sz="2400" dirty="0" smtClean="0">
                <a:solidFill>
                  <a:srgbClr val="FF0000"/>
                </a:solidFill>
              </a:rPr>
              <a:t>initial condition is dynamically realized </a:t>
            </a:r>
            <a:r>
              <a:rPr lang="en-US" altLang="ja-JP" sz="2400" dirty="0" smtClean="0"/>
              <a:t>!</a:t>
            </a:r>
          </a:p>
          <a:p>
            <a:endParaRPr kumimoji="1" lang="en-US" altLang="ja-JP" sz="2400" dirty="0"/>
          </a:p>
          <a:p>
            <a:r>
              <a:rPr lang="en-US" altLang="ja-JP" sz="2400" dirty="0" smtClean="0"/>
              <a:t>4.Small n</a:t>
            </a:r>
            <a:r>
              <a:rPr lang="en-US" altLang="ja-JP" sz="2400" baseline="-25000" dirty="0" smtClean="0"/>
              <a:t>s</a:t>
            </a:r>
            <a:r>
              <a:rPr lang="en-US" altLang="ja-JP" sz="2400" dirty="0" smtClean="0"/>
              <a:t> problem can be solved by </a:t>
            </a:r>
            <a:r>
              <a:rPr lang="en-US" altLang="ja-JP" sz="2400" dirty="0" smtClean="0">
                <a:solidFill>
                  <a:srgbClr val="FF0000"/>
                </a:solidFill>
              </a:rPr>
              <a:t>chiral condensation at h=0</a:t>
            </a:r>
            <a:r>
              <a:rPr lang="en-US" altLang="ja-JP" sz="2400" dirty="0" smtClean="0"/>
              <a:t>.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37976" y="5350004"/>
            <a:ext cx="7176564" cy="58477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CW scenario can be tested in the universe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66441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FDCB-7D5E-E642-B019-87A5920EC744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04741" y="1646155"/>
            <a:ext cx="24566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Thank  you</a:t>
            </a:r>
          </a:p>
          <a:p>
            <a:r>
              <a:rPr lang="ja-JP" altLang="en-US" sz="4000" dirty="0" smtClean="0"/>
              <a:t>　謝謝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30027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FDCB-7D5E-E642-B019-87A5920EC744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54" y="219809"/>
            <a:ext cx="1556559" cy="14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35078" y="458572"/>
            <a:ext cx="549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IF                  </a:t>
            </a:r>
          </a:p>
        </p:txBody>
      </p:sp>
      <p:sp>
        <p:nvSpPr>
          <p:cNvPr id="7" name="右矢印 6"/>
          <p:cNvSpPr/>
          <p:nvPr/>
        </p:nvSpPr>
        <p:spPr>
          <a:xfrm>
            <a:off x="3022032" y="740770"/>
            <a:ext cx="881917" cy="2939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62644" y="517365"/>
            <a:ext cx="3861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Q</a:t>
            </a:r>
            <a:r>
              <a:rPr kumimoji="1" lang="en-US" altLang="ja-JP" sz="3200" dirty="0" smtClean="0"/>
              <a:t>uestions for 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UV</a:t>
            </a:r>
            <a:r>
              <a:rPr kumimoji="1" lang="en-US" altLang="ja-JP" sz="3200" dirty="0" smtClean="0"/>
              <a:t> &amp; </a:t>
            </a:r>
            <a:r>
              <a:rPr kumimoji="1" lang="en-US" altLang="ja-JP" sz="3600" dirty="0" smtClean="0">
                <a:solidFill>
                  <a:srgbClr val="FF0000"/>
                </a:solidFill>
              </a:rPr>
              <a:t>IR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360" y="1424533"/>
            <a:ext cx="3492388" cy="2202407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883523" y="2770668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</a:t>
            </a:r>
            <a:r>
              <a:rPr kumimoji="1" lang="en-US" altLang="ja-JP" sz="2800" baseline="-25000" dirty="0" smtClean="0"/>
              <a:t>PL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39645" y="2770668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</a:t>
            </a:r>
            <a:r>
              <a:rPr lang="en-US" altLang="ja-JP" sz="2800" baseline="-25000" dirty="0" smtClean="0"/>
              <a:t>EW</a:t>
            </a:r>
            <a:endParaRPr kumimoji="1" lang="ja-JP" altLang="en-US" sz="2800" dirty="0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4614058" y="1424533"/>
            <a:ext cx="0" cy="22024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535761" y="1424533"/>
            <a:ext cx="9336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V(</a:t>
            </a:r>
            <a:r>
              <a:rPr kumimoji="1" lang="en-US" altLang="ja-JP" sz="3200" dirty="0" err="1" smtClean="0"/>
              <a:t>φ</a:t>
            </a:r>
            <a:r>
              <a:rPr kumimoji="1" lang="en-US" altLang="ja-JP" sz="3200" dirty="0" smtClean="0"/>
              <a:t>)</a:t>
            </a:r>
            <a:endParaRPr kumimoji="1" lang="ja-JP" altLang="en-US" sz="3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23418" y="3903739"/>
            <a:ext cx="8835196" cy="181588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UV</a:t>
            </a:r>
            <a:r>
              <a:rPr kumimoji="1" lang="en-US" altLang="ja-JP" sz="2800" dirty="0" smtClean="0"/>
              <a:t> question = Can string theory generate 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stable SM sectors as </a:t>
            </a:r>
            <a:r>
              <a:rPr kumimoji="1" lang="en-US" altLang="ja-JP" sz="2800" dirty="0" smtClean="0"/>
              <a:t>flatland (massless </a:t>
            </a:r>
            <a:r>
              <a:rPr lang="en-US" altLang="ja-JP" sz="2800" dirty="0" smtClean="0"/>
              <a:t>scalars with </a:t>
            </a:r>
            <a:r>
              <a:rPr kumimoji="1" lang="en-US" altLang="ja-JP" sz="2800" dirty="0" err="1" smtClean="0"/>
              <a:t>λ</a:t>
            </a:r>
            <a:r>
              <a:rPr kumimoji="1" lang="en-US" altLang="ja-JP" sz="2800" dirty="0" smtClean="0"/>
              <a:t>=0) ?</a:t>
            </a:r>
          </a:p>
          <a:p>
            <a:endParaRPr kumimoji="1" lang="en-US" altLang="ja-JP" sz="2800" dirty="0" smtClean="0"/>
          </a:p>
          <a:p>
            <a:r>
              <a:rPr lang="en-US" altLang="ja-JP" sz="2800" dirty="0" smtClean="0">
                <a:solidFill>
                  <a:srgbClr val="FF0000"/>
                </a:solidFill>
              </a:rPr>
              <a:t>IR</a:t>
            </a:r>
            <a:r>
              <a:rPr lang="en-US" altLang="ja-JP" sz="2800" dirty="0" smtClean="0"/>
              <a:t> question = How can the EWSB occur within the flatland ?</a:t>
            </a:r>
            <a:r>
              <a:rPr kumimoji="1" lang="en-US" altLang="ja-JP" sz="2800" dirty="0" smtClean="0"/>
              <a:t> 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0983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FDCB-7D5E-E642-B019-87A5920EC744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4553" y="255588"/>
            <a:ext cx="5352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Coleman-Weinberg mechanism for EWSB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20751" y="1051208"/>
            <a:ext cx="3931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Extension of SM is necessary !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20551" y="1667021"/>
            <a:ext cx="7240893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(B-L) extension </a:t>
            </a:r>
            <a:r>
              <a:rPr kumimoji="1" lang="en-US" altLang="ja-JP" sz="2400" dirty="0" smtClean="0"/>
              <a:t>of SM with </a:t>
            </a:r>
            <a:r>
              <a:rPr lang="en-US" altLang="ja-JP" sz="2400" dirty="0" smtClean="0">
                <a:solidFill>
                  <a:schemeClr val="tx2"/>
                </a:solidFill>
              </a:rPr>
              <a:t>flat Higgs potential at Planck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8" name="角丸四角形 7"/>
          <p:cNvSpPr/>
          <p:nvPr/>
        </p:nvSpPr>
        <p:spPr>
          <a:xfrm>
            <a:off x="1901550" y="2799888"/>
            <a:ext cx="151216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/>
              <a:t>SM</a:t>
            </a:r>
            <a:endParaRPr kumimoji="1" lang="ja-JP" altLang="en-US" sz="4000" dirty="0"/>
          </a:p>
        </p:txBody>
      </p:sp>
      <p:sp>
        <p:nvSpPr>
          <p:cNvPr id="9" name="加算記号 8"/>
          <p:cNvSpPr/>
          <p:nvPr/>
        </p:nvSpPr>
        <p:spPr>
          <a:xfrm>
            <a:off x="3701750" y="3015912"/>
            <a:ext cx="720080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709862" y="2475852"/>
            <a:ext cx="2808312" cy="165618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rgbClr val="FF0000"/>
                </a:solidFill>
              </a:rPr>
              <a:t>B-L  sector</a:t>
            </a: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・</a:t>
            </a:r>
            <a:r>
              <a:rPr lang="en-US" altLang="ja-JP" sz="2400" dirty="0" smtClean="0">
                <a:solidFill>
                  <a:schemeClr val="tx1"/>
                </a:solidFill>
              </a:rPr>
              <a:t>U(1)</a:t>
            </a:r>
            <a:r>
              <a:rPr lang="en-US" altLang="ja-JP" sz="2400" baseline="-25000" dirty="0" smtClean="0">
                <a:solidFill>
                  <a:schemeClr val="tx1"/>
                </a:solidFill>
              </a:rPr>
              <a:t>B-L</a:t>
            </a:r>
            <a:r>
              <a:rPr lang="en-US" altLang="ja-JP" sz="2400" dirty="0" smtClean="0">
                <a:solidFill>
                  <a:schemeClr val="tx1"/>
                </a:solidFill>
              </a:rPr>
              <a:t> gauge</a:t>
            </a: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・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SM singlet scalar φ</a:t>
            </a: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・</a:t>
            </a:r>
            <a:r>
              <a:rPr lang="en-US" altLang="ja-JP" sz="2400" dirty="0" smtClean="0">
                <a:solidFill>
                  <a:schemeClr val="tx1"/>
                </a:solidFill>
              </a:rPr>
              <a:t>Right-handed ν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70256" y="4762092"/>
            <a:ext cx="55767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2 important couplings</a:t>
            </a:r>
          </a:p>
          <a:p>
            <a:r>
              <a:rPr kumimoji="1" lang="en-US" altLang="ja-JP" sz="2800" dirty="0"/>
              <a:t> </a:t>
            </a:r>
            <a:r>
              <a:rPr kumimoji="1" lang="en-US" altLang="ja-JP" sz="2800" dirty="0" smtClean="0"/>
              <a:t>   </a:t>
            </a:r>
            <a:r>
              <a:rPr kumimoji="1" lang="en-US" altLang="ja-JP" sz="2800" dirty="0" err="1" smtClean="0"/>
              <a:t>λ</a:t>
            </a:r>
            <a:r>
              <a:rPr kumimoji="1" lang="en-US" altLang="ja-JP" sz="2800" dirty="0" smtClean="0"/>
              <a:t>: quartic coupling of </a:t>
            </a:r>
            <a:r>
              <a:rPr kumimoji="1" lang="en-US" altLang="ja-JP" sz="2800" dirty="0" err="1" smtClean="0"/>
              <a:t>φ</a:t>
            </a:r>
            <a:r>
              <a:rPr kumimoji="1" lang="en-US" altLang="ja-JP" sz="2800" dirty="0" smtClean="0"/>
              <a:t> (B-L scalar)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  g: B-L gauge coupling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553200" y="5467587"/>
            <a:ext cx="1189147" cy="584776"/>
          </a:xfrm>
          <a:prstGeom prst="rect">
            <a:avLst/>
          </a:prstGeom>
          <a:solidFill>
            <a:srgbClr val="CCFFCC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 </a:t>
            </a:r>
            <a:r>
              <a:rPr lang="en-US" altLang="ja-JP" sz="3200" dirty="0" err="1" smtClean="0"/>
              <a:t>λ</a:t>
            </a:r>
            <a:r>
              <a:rPr lang="en-US" altLang="ja-JP" sz="3200" dirty="0" smtClean="0"/>
              <a:t> ~ g</a:t>
            </a:r>
            <a:r>
              <a:rPr lang="en-US" altLang="ja-JP" sz="3200" baseline="30000" dirty="0" smtClean="0"/>
              <a:t>4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5806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FDCB-7D5E-E642-B019-87A5920EC744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9150" y="423297"/>
            <a:ext cx="78230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How can we test UV &amp; IR properties of                       ?</a:t>
            </a:r>
          </a:p>
          <a:p>
            <a:r>
              <a:rPr kumimoji="1" lang="en-US" altLang="ja-JP" sz="2800" dirty="0" smtClean="0"/>
              <a:t> </a:t>
            </a:r>
            <a:endParaRPr kumimoji="1" lang="ja-JP" altLang="en-US" sz="28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0964"/>
            <a:ext cx="1334097" cy="122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811363" y="1740221"/>
            <a:ext cx="7691453" cy="193899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UV</a:t>
            </a:r>
            <a:r>
              <a:rPr lang="ja-JP" altLang="en-US" sz="2800" dirty="0" smtClean="0"/>
              <a:t>：</a:t>
            </a:r>
            <a:r>
              <a:rPr lang="en-US" altLang="ja-JP" sz="2800" dirty="0" smtClean="0"/>
              <a:t> Any low energy consequence of flatland ?</a:t>
            </a:r>
          </a:p>
          <a:p>
            <a:endParaRPr kumimoji="1" lang="en-US" altLang="ja-JP" sz="3200" dirty="0">
              <a:solidFill>
                <a:srgbClr val="FF0000"/>
              </a:solidFill>
            </a:endParaRPr>
          </a:p>
          <a:p>
            <a:r>
              <a:rPr lang="en-US" altLang="ja-JP" sz="3200" dirty="0" smtClean="0">
                <a:solidFill>
                  <a:srgbClr val="FF0000"/>
                </a:solidFill>
              </a:rPr>
              <a:t>IR</a:t>
            </a:r>
            <a:r>
              <a:rPr lang="en-US" altLang="ja-JP" sz="2800" dirty="0" smtClean="0"/>
              <a:t>: </a:t>
            </a:r>
            <a:r>
              <a:rPr kumimoji="1" lang="en-US" altLang="ja-JP" sz="2800" dirty="0" smtClean="0"/>
              <a:t>  Coleman-Weinberg mechanism with B-L sector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        </a:t>
            </a:r>
            <a:r>
              <a:rPr lang="en-US" altLang="ja-JP" sz="2800" dirty="0" smtClean="0">
                <a:sym typeface="Wingdings"/>
              </a:rPr>
              <a:t> </a:t>
            </a:r>
            <a:r>
              <a:rPr lang="en-US" altLang="ja-JP" sz="2800" dirty="0" smtClean="0"/>
              <a:t>various collider signals (Z’  </a:t>
            </a:r>
            <a:r>
              <a:rPr lang="en-US" altLang="ja-JP" sz="2800" dirty="0" err="1" smtClean="0"/>
              <a:t>ν</a:t>
            </a:r>
            <a:r>
              <a:rPr lang="en-US" altLang="ja-JP" sz="2800" baseline="-25000" dirty="0" err="1" smtClean="0"/>
              <a:t>R</a:t>
            </a:r>
            <a:r>
              <a:rPr lang="en-US" altLang="ja-JP" sz="2800" dirty="0" smtClean="0"/>
              <a:t>  </a:t>
            </a:r>
            <a:r>
              <a:rPr lang="en-US" altLang="ja-JP" sz="2800" dirty="0" err="1" smtClean="0"/>
              <a:t>etc</a:t>
            </a:r>
            <a:r>
              <a:rPr lang="en-US" altLang="ja-JP" sz="2800" dirty="0" smtClean="0"/>
              <a:t>)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6738" y="4585718"/>
            <a:ext cx="82125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In this talk, I will show</a:t>
            </a:r>
            <a:endParaRPr lang="en-US" altLang="ja-JP" sz="2800" dirty="0" smtClean="0"/>
          </a:p>
          <a:p>
            <a:r>
              <a:rPr kumimoji="1" lang="en-US" altLang="ja-JP" sz="2800" dirty="0" smtClean="0"/>
              <a:t>   </a:t>
            </a:r>
            <a:r>
              <a:rPr lang="en-US" altLang="ja-JP" sz="2800" dirty="0" smtClean="0">
                <a:solidFill>
                  <a:srgbClr val="FF0000"/>
                </a:solidFill>
              </a:rPr>
              <a:t>CW </a:t>
            </a:r>
            <a:r>
              <a:rPr lang="en-US" altLang="ja-JP" sz="2800" dirty="0">
                <a:solidFill>
                  <a:srgbClr val="FF0000"/>
                </a:solidFill>
              </a:rPr>
              <a:t>mechanism </a:t>
            </a:r>
            <a:r>
              <a:rPr lang="en-US" altLang="ja-JP" sz="2800" dirty="0" smtClean="0">
                <a:solidFill>
                  <a:srgbClr val="FF0000"/>
                </a:solidFill>
              </a:rPr>
              <a:t>can be verified/falsified in cosmology</a:t>
            </a:r>
            <a:endParaRPr kumimoji="1"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1309390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FDCB-7D5E-E642-B019-87A5920EC744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54055" y="227782"/>
            <a:ext cx="6451721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</a:rPr>
              <a:t>Inflationary universe in Coleman-Weinberg model 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02077" y="4725134"/>
            <a:ext cx="8075941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lain"/>
            </a:pPr>
            <a:r>
              <a:rPr kumimoji="1" lang="en-US" altLang="ja-JP" sz="2000" dirty="0" smtClean="0">
                <a:solidFill>
                  <a:schemeClr val="bg1">
                    <a:lumMod val="50000"/>
                  </a:schemeClr>
                </a:solidFill>
              </a:rPr>
              <a:t>Large Field Inflation </a:t>
            </a:r>
            <a:endParaRPr lang="en-US" altLang="ja-JP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AutoNum type="arabicPlain"/>
            </a:pPr>
            <a:r>
              <a:rPr lang="en-US" altLang="ja-JP" sz="2000" dirty="0" smtClean="0"/>
              <a:t>Z’</a:t>
            </a:r>
            <a:r>
              <a:rPr kumimoji="1" lang="en-US" altLang="ja-JP" sz="2000" dirty="0" smtClean="0"/>
              <a:t> creation by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Preheating 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pPr marL="457200" indent="-457200">
              <a:buAutoNum type="arabicPlain"/>
            </a:pPr>
            <a:r>
              <a:rPr lang="en-US" altLang="ja-JP" sz="2000" dirty="0" smtClean="0">
                <a:solidFill>
                  <a:srgbClr val="FF0000"/>
                </a:solidFill>
              </a:rPr>
              <a:t>Trapping</a:t>
            </a:r>
            <a:r>
              <a:rPr lang="en-US" altLang="ja-JP" sz="2000" dirty="0" smtClean="0"/>
              <a:t> the </a:t>
            </a:r>
            <a:r>
              <a:rPr lang="en-US" altLang="ja-JP" sz="2000" dirty="0" err="1" smtClean="0"/>
              <a:t>inflaton</a:t>
            </a:r>
            <a:r>
              <a:rPr lang="en-US" altLang="ja-JP" sz="2000" dirty="0" smtClean="0"/>
              <a:t> around </a:t>
            </a:r>
            <a:r>
              <a:rPr lang="en-US" altLang="ja-JP" sz="2000" dirty="0" err="1" smtClean="0"/>
              <a:t>φ</a:t>
            </a:r>
            <a:r>
              <a:rPr lang="en-US" altLang="ja-JP" sz="2000" dirty="0" smtClean="0"/>
              <a:t> =0</a:t>
            </a:r>
            <a:endParaRPr kumimoji="1" lang="en-US" altLang="ja-JP" sz="2000" dirty="0" smtClean="0"/>
          </a:p>
          <a:p>
            <a:pPr marL="457200" indent="-457200">
              <a:buAutoNum type="arabicPlain"/>
            </a:pPr>
            <a:r>
              <a:rPr lang="en-US" altLang="ja-JP" sz="2000" dirty="0" smtClean="0">
                <a:solidFill>
                  <a:srgbClr val="FF0000"/>
                </a:solidFill>
              </a:rPr>
              <a:t>Small Field Inflation  </a:t>
            </a:r>
            <a:r>
              <a:rPr lang="en-US" altLang="ja-JP" sz="2000" dirty="0" smtClean="0">
                <a:solidFill>
                  <a:srgbClr val="3366FF"/>
                </a:solidFill>
                <a:sym typeface="Wingdings"/>
              </a:rPr>
              <a:t> CMB fluctuations</a:t>
            </a:r>
            <a:endParaRPr lang="en-US" altLang="ja-JP" sz="2000" dirty="0" smtClean="0">
              <a:solidFill>
                <a:srgbClr val="3366FF"/>
              </a:solidFill>
            </a:endParaRPr>
          </a:p>
          <a:p>
            <a:pPr marL="457200" indent="-457200">
              <a:buAutoNum type="arabicPlain"/>
            </a:pPr>
            <a:r>
              <a:rPr lang="en-US" altLang="ja-JP" sz="2000" dirty="0" smtClean="0"/>
              <a:t>Roll down </a:t>
            </a:r>
            <a:r>
              <a:rPr lang="en-US" altLang="ja-JP" sz="2000" dirty="0" smtClean="0">
                <a:sym typeface="Wingdings"/>
              </a:rPr>
              <a:t> reheating  SSB of B-L  EWSB is triggered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2077" y="4114871"/>
            <a:ext cx="2958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Cosmological scenario</a:t>
            </a:r>
            <a:endParaRPr kumimoji="1" lang="ja-JP" altLang="en-US" sz="24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248" y="740770"/>
            <a:ext cx="5098385" cy="333882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885" y="1241519"/>
            <a:ext cx="3645882" cy="560242"/>
          </a:xfrm>
          <a:prstGeom prst="rect">
            <a:avLst/>
          </a:prstGeom>
          <a:solidFill>
            <a:schemeClr val="bg1"/>
          </a:solidFill>
          <a:ln>
            <a:solidFill>
              <a:srgbClr val="3366FF"/>
            </a:solidFill>
          </a:ln>
        </p:spPr>
      </p:pic>
      <p:sp>
        <p:nvSpPr>
          <p:cNvPr id="19" name="テキスト ボックス 18"/>
          <p:cNvSpPr txBox="1"/>
          <p:nvPr/>
        </p:nvSpPr>
        <p:spPr>
          <a:xfrm>
            <a:off x="5158729" y="3884038"/>
            <a:ext cx="2760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/>
              <a:t>φ</a:t>
            </a:r>
            <a:r>
              <a:rPr lang="en-US" altLang="ja-JP" sz="2000" dirty="0" smtClean="0"/>
              <a:t>: B-L scalar (SM singlet)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53704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FDCB-7D5E-E642-B019-87A5920EC744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7490" y="376264"/>
            <a:ext cx="3307616" cy="523220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Conclusion of my talk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7587" y="1387474"/>
            <a:ext cx="8611452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If EW scale is </a:t>
            </a:r>
            <a:r>
              <a:rPr lang="en-US" altLang="ja-JP" sz="3200" dirty="0" err="1" smtClean="0"/>
              <a:t>radiatively</a:t>
            </a:r>
            <a:r>
              <a:rPr lang="en-US" altLang="ja-JP" sz="3200" dirty="0" smtClean="0"/>
              <a:t> generated by CW, </a:t>
            </a:r>
          </a:p>
          <a:p>
            <a:r>
              <a:rPr lang="en-US" altLang="ja-JP" sz="3200" dirty="0" smtClean="0"/>
              <a:t>     (</a:t>
            </a:r>
            <a:r>
              <a:rPr lang="en-US" altLang="ja-JP" sz="3200" dirty="0" err="1" smtClean="0"/>
              <a:t>inflaton</a:t>
            </a:r>
            <a:r>
              <a:rPr lang="en-US" altLang="ja-JP" sz="3200" dirty="0" smtClean="0"/>
              <a:t> = scalar in B-L sector) </a:t>
            </a:r>
          </a:p>
          <a:p>
            <a:r>
              <a:rPr lang="en-US" altLang="ja-JP" sz="3200" dirty="0" smtClean="0"/>
              <a:t> </a:t>
            </a:r>
          </a:p>
          <a:p>
            <a:pPr marL="514350" indent="-514350">
              <a:buAutoNum type="arabicParenBoth"/>
            </a:pPr>
            <a:r>
              <a:rPr lang="en-US" altLang="ja-JP" sz="3200" dirty="0" smtClean="0"/>
              <a:t>The field is trapped around the </a:t>
            </a:r>
            <a:r>
              <a:rPr lang="en-US" altLang="ja-JP" sz="3200" dirty="0" err="1" smtClean="0"/>
              <a:t>orign</a:t>
            </a:r>
            <a:r>
              <a:rPr lang="en-US" altLang="ja-JP" sz="3200" dirty="0" smtClean="0"/>
              <a:t>, and</a:t>
            </a:r>
          </a:p>
          <a:p>
            <a:r>
              <a:rPr lang="en-US" altLang="ja-JP" sz="3200" dirty="0"/>
              <a:t> </a:t>
            </a:r>
            <a:r>
              <a:rPr lang="en-US" altLang="ja-JP" sz="3200" dirty="0" smtClean="0">
                <a:solidFill>
                  <a:srgbClr val="FF0000"/>
                </a:solidFill>
              </a:rPr>
              <a:t>s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mall field inflation (SFI) inevitably occurs</a:t>
            </a:r>
            <a:r>
              <a:rPr lang="en-US" altLang="ja-JP" sz="3200" dirty="0" smtClean="0"/>
              <a:t> after LFI</a:t>
            </a:r>
          </a:p>
          <a:p>
            <a:r>
              <a:rPr lang="en-US" altLang="ja-JP" sz="3200" dirty="0" smtClean="0"/>
              <a:t>  </a:t>
            </a:r>
          </a:p>
          <a:p>
            <a:r>
              <a:rPr kumimoji="1" lang="en-US" altLang="ja-JP" sz="3200" dirty="0" smtClean="0"/>
              <a:t>(2) The initial condition of SFI is 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dynamically </a:t>
            </a:r>
          </a:p>
          <a:p>
            <a:r>
              <a:rPr lang="en-US" altLang="ja-JP" sz="3200" dirty="0">
                <a:solidFill>
                  <a:srgbClr val="FF0000"/>
                </a:solidFill>
              </a:rPr>
              <a:t> </a:t>
            </a:r>
            <a:r>
              <a:rPr lang="en-US" altLang="ja-JP" sz="3200" dirty="0" smtClean="0">
                <a:solidFill>
                  <a:srgbClr val="FF0000"/>
                </a:solidFill>
              </a:rPr>
              <a:t>   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fine-tuned</a:t>
            </a:r>
            <a:r>
              <a:rPr kumimoji="1" lang="en-US" altLang="ja-JP" sz="3200" dirty="0" smtClean="0"/>
              <a:t> with the value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873" y="5138983"/>
            <a:ext cx="2908300" cy="9398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137641" y="423297"/>
            <a:ext cx="1756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Kohri</a:t>
            </a:r>
            <a:r>
              <a:rPr kumimoji="1" lang="en-US" altLang="ja-JP" dirty="0" smtClean="0"/>
              <a:t> Shimada SI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2015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9848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FDCB-7D5E-E642-B019-87A5920EC744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4764" y="176374"/>
            <a:ext cx="6354775" cy="461665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Large </a:t>
            </a:r>
            <a:r>
              <a:rPr lang="en-US" altLang="ja-JP" sz="2400" dirty="0" err="1" smtClean="0"/>
              <a:t>vs</a:t>
            </a:r>
            <a:r>
              <a:rPr lang="en-US" altLang="ja-JP" sz="2400" dirty="0" smtClean="0"/>
              <a:t> Small field inflations for CMB predictions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9802" y="940660"/>
            <a:ext cx="2182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(1) LFI (chaotic)  </a:t>
            </a:r>
            <a:endParaRPr kumimoji="1" lang="ja-JP" altLang="en-US" sz="2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780" y="940661"/>
            <a:ext cx="3752543" cy="342929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68" y="1520663"/>
            <a:ext cx="3176274" cy="130207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64" y="3120450"/>
            <a:ext cx="5121016" cy="36063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051" y="3700479"/>
            <a:ext cx="1705307" cy="269259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25197" y="3669119"/>
            <a:ext cx="41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ym typeface="Wingdings"/>
              </a:rPr>
              <a:t>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93051" y="4581599"/>
            <a:ext cx="4406425" cy="1200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 </a:t>
            </a:r>
            <a:r>
              <a:rPr lang="en-US" altLang="ja-JP" sz="2400" dirty="0" smtClean="0"/>
              <a:t>LFI</a:t>
            </a:r>
            <a:endParaRPr lang="en-US" altLang="ja-JP" sz="2400" dirty="0"/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 Large t</a:t>
            </a:r>
            <a:r>
              <a:rPr kumimoji="1" lang="en-US" altLang="ja-JP" sz="2400" dirty="0" smtClean="0"/>
              <a:t>ensor to scalar ratio</a:t>
            </a:r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 Beyond Planck problem </a:t>
            </a:r>
            <a:r>
              <a:rPr lang="en-US" altLang="ja-JP" sz="2400" dirty="0" err="1" smtClean="0"/>
              <a:t>φ</a:t>
            </a:r>
            <a:r>
              <a:rPr lang="en-US" altLang="ja-JP" sz="2400" dirty="0" smtClean="0"/>
              <a:t> &gt; M</a:t>
            </a:r>
            <a:r>
              <a:rPr lang="en-US" altLang="ja-JP" sz="2400" baseline="-25000" dirty="0" smtClean="0"/>
              <a:t>PL</a:t>
            </a:r>
            <a:endParaRPr kumimoji="1"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4248282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FDCB-7D5E-E642-B019-87A5920EC744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7489" y="364506"/>
            <a:ext cx="957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(2) SFI  </a:t>
            </a:r>
            <a:endParaRPr kumimoji="1"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33" y="1060346"/>
            <a:ext cx="2604332" cy="1981557"/>
          </a:xfrm>
          <a:prstGeom prst="rect">
            <a:avLst/>
          </a:prstGeom>
        </p:spPr>
      </p:pic>
      <p:sp>
        <p:nvSpPr>
          <p:cNvPr id="6" name="円/楕円 5"/>
          <p:cNvSpPr/>
          <p:nvPr/>
        </p:nvSpPr>
        <p:spPr>
          <a:xfrm>
            <a:off x="829878" y="1985463"/>
            <a:ext cx="291773" cy="2508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1184363" y="2157942"/>
            <a:ext cx="606643" cy="18815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368" y="1244388"/>
            <a:ext cx="4154508" cy="1482149"/>
          </a:xfrm>
          <a:prstGeom prst="rect">
            <a:avLst/>
          </a:prstGeom>
          <a:ln>
            <a:solidFill>
              <a:srgbClr val="3366FF"/>
            </a:solidFill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2444467" y="3041903"/>
            <a:ext cx="2525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Slow roll </a:t>
            </a:r>
            <a:r>
              <a:rPr lang="en-US" altLang="ja-JP" sz="2000" dirty="0" smtClean="0"/>
              <a:t>condition</a:t>
            </a:r>
            <a:r>
              <a:rPr kumimoji="1" lang="ja-JP" altLang="en-US" sz="2000" dirty="0" smtClean="0"/>
              <a:t>　</a:t>
            </a:r>
            <a:r>
              <a:rPr kumimoji="1" lang="en-US" altLang="ja-JP" sz="2000" dirty="0" smtClean="0"/>
              <a:t>→ </a:t>
            </a:r>
            <a:endParaRPr kumimoji="1" lang="ja-JP" altLang="en-US" sz="2000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273" y="3077089"/>
            <a:ext cx="1457048" cy="32089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355" y="2945668"/>
            <a:ext cx="1582569" cy="652357"/>
          </a:xfrm>
          <a:prstGeom prst="rect">
            <a:avLst/>
          </a:prstGeom>
          <a:solidFill>
            <a:srgbClr val="FFFF00"/>
          </a:solidFill>
          <a:ln>
            <a:solidFill>
              <a:srgbClr val="3366FF"/>
            </a:solidFill>
          </a:ln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979" y="3833190"/>
            <a:ext cx="2954255" cy="793803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9723" y="3974289"/>
            <a:ext cx="1555741" cy="42429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4485158" y="4396160"/>
            <a:ext cx="1957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Flat </a:t>
            </a:r>
            <a:r>
              <a:rPr lang="en-US" altLang="ja-JP" sz="2400" dirty="0" smtClean="0"/>
              <a:t>potential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2944" y="3598025"/>
            <a:ext cx="702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10</a:t>
            </a:r>
            <a:r>
              <a:rPr kumimoji="1" lang="en-US" altLang="ja-JP" sz="2400" baseline="30000" dirty="0" smtClean="0"/>
              <a:t>−9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02166" y="3789623"/>
            <a:ext cx="972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 </a:t>
            </a:r>
            <a:r>
              <a:rPr lang="en-US" altLang="ja-JP" sz="2000" dirty="0" smtClean="0"/>
              <a:t>c</a:t>
            </a:r>
            <a:r>
              <a:rPr kumimoji="1" lang="en-US" altLang="ja-JP" sz="2000" dirty="0" smtClean="0"/>
              <a:t>= 0.0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20987" y="4986673"/>
            <a:ext cx="6067937" cy="1200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 </a:t>
            </a:r>
            <a:r>
              <a:rPr lang="en-US" altLang="ja-JP" sz="2400" dirty="0"/>
              <a:t>S</a:t>
            </a:r>
            <a:r>
              <a:rPr lang="en-US" altLang="ja-JP" sz="2400" dirty="0" smtClean="0"/>
              <a:t>FI</a:t>
            </a:r>
            <a:endParaRPr lang="en-US" altLang="ja-JP" sz="2400" dirty="0"/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 Tiny t</a:t>
            </a:r>
            <a:r>
              <a:rPr kumimoji="1" lang="en-US" altLang="ja-JP" sz="2400" dirty="0" smtClean="0"/>
              <a:t>ensor to scalar ratio</a:t>
            </a:r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 Unnaturally-looking initial condition </a:t>
            </a:r>
            <a:r>
              <a:rPr lang="en-US" altLang="ja-JP" sz="2400" dirty="0" err="1" smtClean="0"/>
              <a:t>φ</a:t>
            </a:r>
            <a:r>
              <a:rPr lang="en-US" altLang="ja-JP" sz="2400" dirty="0" smtClean="0"/>
              <a:t> &lt;&lt; M</a:t>
            </a:r>
            <a:endParaRPr kumimoji="1"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1257593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トラベログ.thmx</Template>
  <TotalTime>18773</TotalTime>
  <Words>1004</Words>
  <Application>Microsoft Macintosh PowerPoint</Application>
  <PresentationFormat>画面に合わせる (4:3)</PresentationFormat>
  <Paragraphs>220</Paragraphs>
  <Slides>23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4" baseType="lpstr"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Iso Satoshi</dc:creator>
  <cp:lastModifiedBy>Iso Satoshi</cp:lastModifiedBy>
  <cp:revision>419</cp:revision>
  <dcterms:created xsi:type="dcterms:W3CDTF">2014-03-15T08:02:06Z</dcterms:created>
  <dcterms:modified xsi:type="dcterms:W3CDTF">2015-12-09T05:40:31Z</dcterms:modified>
</cp:coreProperties>
</file>